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80" r:id="rId4"/>
    <p:sldId id="258" r:id="rId5"/>
    <p:sldId id="259" r:id="rId6"/>
    <p:sldId id="261" r:id="rId7"/>
    <p:sldId id="262" r:id="rId8"/>
    <p:sldId id="263" r:id="rId9"/>
    <p:sldId id="270" r:id="rId10"/>
    <p:sldId id="264" r:id="rId11"/>
    <p:sldId id="265" r:id="rId12"/>
    <p:sldId id="288" r:id="rId13"/>
    <p:sldId id="289" r:id="rId14"/>
    <p:sldId id="266" r:id="rId15"/>
    <p:sldId id="283" r:id="rId16"/>
    <p:sldId id="267" r:id="rId17"/>
    <p:sldId id="268" r:id="rId18"/>
    <p:sldId id="271" r:id="rId19"/>
    <p:sldId id="281" r:id="rId20"/>
    <p:sldId id="284" r:id="rId21"/>
    <p:sldId id="285" r:id="rId22"/>
    <p:sldId id="282" r:id="rId23"/>
    <p:sldId id="286" r:id="rId24"/>
    <p:sldId id="287" r:id="rId25"/>
    <p:sldId id="272" r:id="rId26"/>
    <p:sldId id="273" r:id="rId27"/>
    <p:sldId id="276" r:id="rId28"/>
    <p:sldId id="274" r:id="rId29"/>
    <p:sldId id="275" r:id="rId30"/>
    <p:sldId id="278" r:id="rId31"/>
    <p:sldId id="279" r:id="rId32"/>
    <p:sldId id="290" r:id="rId33"/>
    <p:sldId id="291" r:id="rId34"/>
    <p:sldId id="292"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p:cViewPr varScale="1">
        <p:scale>
          <a:sx n="85" d="100"/>
          <a:sy n="85" d="100"/>
        </p:scale>
        <p:origin x="-108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06FA-C4E7-437A-852B-CCEFB72EB627}" type="datetimeFigureOut">
              <a:rPr lang="el-GR" smtClean="0"/>
              <a:pPr/>
              <a:t>18/9/2016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89B6C0-82D5-4DC3-8469-61B38CD375DE}" type="slidenum">
              <a:rPr lang="el-GR" smtClean="0"/>
              <a:pPr/>
              <a:t>‹#›</a:t>
            </a:fld>
            <a:endParaRPr lang="el-GR"/>
          </a:p>
        </p:txBody>
      </p:sp>
    </p:spTree>
    <p:extLst>
      <p:ext uri="{BB962C8B-B14F-4D97-AF65-F5344CB8AC3E}">
        <p14:creationId xmlns:p14="http://schemas.microsoft.com/office/powerpoint/2010/main" xmlns="" val="100581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D489B6C0-82D5-4DC3-8469-61B38CD375DE}" type="slidenum">
              <a:rPr lang="el-GR" smtClean="0"/>
              <a:pPr/>
              <a:t>2</a:t>
            </a:fld>
            <a:endParaRPr lang="el-GR"/>
          </a:p>
        </p:txBody>
      </p:sp>
    </p:spTree>
    <p:extLst>
      <p:ext uri="{BB962C8B-B14F-4D97-AF65-F5344CB8AC3E}">
        <p14:creationId xmlns:p14="http://schemas.microsoft.com/office/powerpoint/2010/main" xmlns="" val="628002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214D0F3-2F4A-4314-B479-935F291B8C9F}"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14D0F3-2F4A-4314-B479-935F291B8C9F}"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A214D0F3-2F4A-4314-B479-935F291B8C9F}"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A214D0F3-2F4A-4314-B479-935F291B8C9F}"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214D0F3-2F4A-4314-B479-935F291B8C9F}"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097D6378-F74A-409F-B126-101C1DFC1FA5}" type="datetimeFigureOut">
              <a:rPr lang="el-GR" smtClean="0"/>
              <a:pPr/>
              <a:t>18/9/2016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214D0F3-2F4A-4314-B479-935F291B8C9F}"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A214D0F3-2F4A-4314-B479-935F291B8C9F}"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A214D0F3-2F4A-4314-B479-935F291B8C9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A214D0F3-2F4A-4314-B479-935F291B8C9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214D0F3-2F4A-4314-B479-935F291B8C9F}"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097D6378-F74A-409F-B126-101C1DFC1FA5}" type="datetimeFigureOut">
              <a:rPr lang="el-GR" smtClean="0"/>
              <a:pPr/>
              <a:t>18/9/2016</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A214D0F3-2F4A-4314-B479-935F291B8C9F}"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097D6378-F74A-409F-B126-101C1DFC1FA5}" type="datetimeFigureOut">
              <a:rPr lang="el-GR" smtClean="0"/>
              <a:pPr/>
              <a:t>18/9/2016</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97D6378-F74A-409F-B126-101C1DFC1FA5}" type="datetimeFigureOut">
              <a:rPr lang="el-GR" smtClean="0"/>
              <a:pPr/>
              <a:t>18/9/2016</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214D0F3-2F4A-4314-B479-935F291B8C9F}"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467544" y="4149080"/>
            <a:ext cx="3960440" cy="1752600"/>
          </a:xfrm>
        </p:spPr>
        <p:txBody>
          <a:bodyPr/>
          <a:lstStyle/>
          <a:p>
            <a:endParaRPr lang="el-GR" dirty="0" smtClean="0"/>
          </a:p>
          <a:p>
            <a:pPr algn="l"/>
            <a:r>
              <a:rPr lang="el-GR" dirty="0" smtClean="0"/>
              <a:t>ΚΑΡΑΪΒΑΖΙΔΗΣ </a:t>
            </a:r>
            <a:r>
              <a:rPr lang="el-GR" dirty="0" err="1" smtClean="0"/>
              <a:t>παΪΣΙΟΣ</a:t>
            </a:r>
            <a:endParaRPr lang="el-GR" dirty="0" smtClean="0"/>
          </a:p>
          <a:p>
            <a:pPr algn="l"/>
            <a:r>
              <a:rPr lang="el-GR" dirty="0" err="1" smtClean="0"/>
              <a:t>Κοζυρακησ</a:t>
            </a:r>
            <a:r>
              <a:rPr lang="el-GR" dirty="0" smtClean="0"/>
              <a:t> </a:t>
            </a:r>
            <a:r>
              <a:rPr lang="el-GR" dirty="0" err="1" smtClean="0"/>
              <a:t>λεωνιδασ</a:t>
            </a:r>
            <a:endParaRPr lang="el-GR" dirty="0" smtClean="0"/>
          </a:p>
        </p:txBody>
      </p:sp>
      <p:sp>
        <p:nvSpPr>
          <p:cNvPr id="2" name="1 - Τίτλος"/>
          <p:cNvSpPr>
            <a:spLocks noGrp="1"/>
          </p:cNvSpPr>
          <p:nvPr>
            <p:ph type="ctrTitle"/>
          </p:nvPr>
        </p:nvSpPr>
        <p:spPr/>
        <p:txBody>
          <a:bodyPr>
            <a:normAutofit fontScale="90000"/>
          </a:bodyPr>
          <a:lstStyle/>
          <a:p>
            <a:r>
              <a:rPr lang="el-GR" dirty="0" smtClean="0"/>
              <a:t>ΠΡΟΓΡΑΜΜΑΤΑ ΕΚΠΑΙΔΕΥΣΗΣ ΓΟΝΕΩΝ ΣΤΙΣ ΔΙΑΤΑΡΑΧΕΣ ΕΠΙΚΟΙΝΩΝΙΑΣ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Demands And Capacity Model</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1990</a:t>
            </a:r>
            <a:endParaRPr lang="en-US" dirty="0" smtClean="0"/>
          </a:p>
          <a:p>
            <a:r>
              <a:rPr lang="el-GR" dirty="0" smtClean="0"/>
              <a:t>Στόχος</a:t>
            </a:r>
            <a:r>
              <a:rPr lang="el-GR" dirty="0" smtClean="0"/>
              <a:t>: Μείωση απαιτήσεων (γλωσσικών, </a:t>
            </a:r>
            <a:r>
              <a:rPr lang="el-GR" dirty="0" err="1" smtClean="0"/>
              <a:t>γνωστικών,συναισθηματικών</a:t>
            </a:r>
            <a:r>
              <a:rPr lang="el-GR" dirty="0" smtClean="0"/>
              <a:t>)  με παράλληλη ενδυνάμωση ικανοτήτων. Ο γονέας δεν ζητά γλωσσική επίδοση αλλά αποτελεί πρότυπο ομιλίας.</a:t>
            </a:r>
          </a:p>
          <a:p>
            <a:r>
              <a:rPr lang="el-GR" dirty="0" smtClean="0"/>
              <a:t>Δομή προγράμματος</a:t>
            </a:r>
          </a:p>
          <a:p>
            <a:pPr lvl="1"/>
            <a:r>
              <a:rPr lang="el-GR" dirty="0" smtClean="0">
                <a:solidFill>
                  <a:schemeClr val="tx1"/>
                </a:solidFill>
              </a:rPr>
              <a:t>12 εβδομάδες συνεδριών</a:t>
            </a:r>
          </a:p>
          <a:p>
            <a:r>
              <a:rPr lang="el-GR" dirty="0" smtClean="0"/>
              <a:t>Δομή συνεδρίας</a:t>
            </a:r>
          </a:p>
          <a:p>
            <a:pPr lvl="1"/>
            <a:r>
              <a:rPr lang="el-GR" dirty="0" smtClean="0">
                <a:solidFill>
                  <a:schemeClr val="tx1"/>
                </a:solidFill>
              </a:rPr>
              <a:t>10΄παιχνιδιού γονέα-παιδιού</a:t>
            </a:r>
          </a:p>
          <a:p>
            <a:pPr lvl="1"/>
            <a:r>
              <a:rPr lang="el-GR" dirty="0" smtClean="0">
                <a:solidFill>
                  <a:schemeClr val="tx1"/>
                </a:solidFill>
              </a:rPr>
              <a:t>Αξιολόγηση και επιλογή θεραπευτικής διαδικασίας</a:t>
            </a:r>
          </a:p>
          <a:p>
            <a:pPr lvl="1"/>
            <a:r>
              <a:rPr lang="el-GR" dirty="0" smtClean="0">
                <a:solidFill>
                  <a:schemeClr val="tx1"/>
                </a:solidFill>
              </a:rPr>
              <a:t>Πρότυπη εφαρμογή από θεραπευτή</a:t>
            </a:r>
          </a:p>
          <a:p>
            <a:pPr lvl="1"/>
            <a:r>
              <a:rPr lang="el-GR" dirty="0" smtClean="0">
                <a:solidFill>
                  <a:schemeClr val="tx1"/>
                </a:solidFill>
              </a:rPr>
              <a:t>Εφαρμογή από γονέα</a:t>
            </a:r>
          </a:p>
          <a:p>
            <a:pPr lvl="1"/>
            <a:r>
              <a:rPr lang="el-GR" dirty="0" smtClean="0">
                <a:solidFill>
                  <a:schemeClr val="tx1"/>
                </a:solidFill>
              </a:rPr>
              <a:t>Ανατροφοδότηση</a:t>
            </a:r>
            <a:endParaRPr lang="el-GR"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404664"/>
            <a:ext cx="8534400" cy="758952"/>
          </a:xfrm>
        </p:spPr>
        <p:txBody>
          <a:bodyPr>
            <a:normAutofit fontScale="90000"/>
          </a:bodyPr>
          <a:lstStyle/>
          <a:p>
            <a:r>
              <a:rPr lang="en-US" dirty="0" smtClean="0"/>
              <a:t>Demands And Capacity Model</a:t>
            </a:r>
            <a:r>
              <a:rPr lang="el-GR" dirty="0" smtClean="0"/>
              <a:t>:Περιεχόμενα θεραπείας</a:t>
            </a:r>
            <a:endParaRPr lang="el-GR" dirty="0"/>
          </a:p>
        </p:txBody>
      </p:sp>
      <p:sp>
        <p:nvSpPr>
          <p:cNvPr id="3" name="2 - Θέση περιεχομένου"/>
          <p:cNvSpPr>
            <a:spLocks noGrp="1"/>
          </p:cNvSpPr>
          <p:nvPr>
            <p:ph sz="quarter" idx="1"/>
          </p:nvPr>
        </p:nvSpPr>
        <p:spPr/>
        <p:txBody>
          <a:bodyPr>
            <a:normAutofit/>
          </a:bodyPr>
          <a:lstStyle/>
          <a:p>
            <a:pPr lvl="1"/>
            <a:r>
              <a:rPr lang="el-GR" dirty="0" smtClean="0">
                <a:solidFill>
                  <a:schemeClr val="tx1"/>
                </a:solidFill>
              </a:rPr>
              <a:t>15΄παιχνιδιού </a:t>
            </a:r>
            <a:r>
              <a:rPr lang="el-GR" dirty="0" err="1" smtClean="0">
                <a:solidFill>
                  <a:schemeClr val="tx1"/>
                </a:solidFill>
              </a:rPr>
              <a:t>γονεά</a:t>
            </a:r>
            <a:r>
              <a:rPr lang="el-GR" dirty="0" smtClean="0">
                <a:solidFill>
                  <a:schemeClr val="tx1"/>
                </a:solidFill>
              </a:rPr>
              <a:t>-παιδιού καθημερινά με όλη την προσοχή στο παιδί</a:t>
            </a:r>
          </a:p>
          <a:p>
            <a:pPr lvl="1"/>
            <a:r>
              <a:rPr lang="el-GR" dirty="0" smtClean="0">
                <a:solidFill>
                  <a:schemeClr val="tx1"/>
                </a:solidFill>
              </a:rPr>
              <a:t>Αλλαγή ρυθμού ομιλίας του γονέα (αργά, παύσεις, εμφανείς </a:t>
            </a:r>
            <a:r>
              <a:rPr lang="el-GR" dirty="0" err="1" smtClean="0">
                <a:solidFill>
                  <a:schemeClr val="tx1"/>
                </a:solidFill>
              </a:rPr>
              <a:t>αρθρωτικές</a:t>
            </a:r>
            <a:r>
              <a:rPr lang="el-GR" dirty="0" smtClean="0">
                <a:solidFill>
                  <a:schemeClr val="tx1"/>
                </a:solidFill>
              </a:rPr>
              <a:t> κινήσεις</a:t>
            </a:r>
          </a:p>
          <a:p>
            <a:pPr lvl="1"/>
            <a:r>
              <a:rPr lang="el-GR" dirty="0" smtClean="0">
                <a:solidFill>
                  <a:schemeClr val="tx1"/>
                </a:solidFill>
              </a:rPr>
              <a:t>Αντικατάσταση μοντέλου (ο γονέας δίνει το σωστό παράδειγμα)</a:t>
            </a:r>
          </a:p>
          <a:p>
            <a:pPr lvl="1"/>
            <a:r>
              <a:rPr lang="el-GR" dirty="0" err="1" smtClean="0">
                <a:solidFill>
                  <a:schemeClr val="tx1"/>
                </a:solidFill>
              </a:rPr>
              <a:t>Αυτοδιάλογος</a:t>
            </a:r>
            <a:endParaRPr lang="el-GR" dirty="0" smtClean="0">
              <a:solidFill>
                <a:schemeClr val="tx1"/>
              </a:solidFill>
            </a:endParaRPr>
          </a:p>
          <a:p>
            <a:pPr lvl="1"/>
            <a:r>
              <a:rPr lang="el-GR" dirty="0" smtClean="0">
                <a:solidFill>
                  <a:schemeClr val="tx1"/>
                </a:solidFill>
              </a:rPr>
              <a:t>Μείωση συναισθηματικών απαιτήσεων </a:t>
            </a:r>
          </a:p>
          <a:p>
            <a:pPr lvl="1"/>
            <a:r>
              <a:rPr lang="el-GR" dirty="0" smtClean="0">
                <a:solidFill>
                  <a:schemeClr val="tx1"/>
                </a:solidFill>
              </a:rPr>
              <a:t>Μείωση κινητικών απαιτήσεων (κανόνες αλλαγής σειράς)</a:t>
            </a:r>
          </a:p>
          <a:p>
            <a:pPr lvl="1"/>
            <a:r>
              <a:rPr lang="el-GR" dirty="0" smtClean="0">
                <a:solidFill>
                  <a:schemeClr val="tx1"/>
                </a:solidFill>
              </a:rPr>
              <a:t>Μείωση γνωστικών απαιτήσεων (απλές προτάσεις, χωρίς πολλές ερωτήσεις)</a:t>
            </a:r>
          </a:p>
          <a:p>
            <a:pPr lvl="1"/>
            <a:endParaRPr lang="el-GR" dirty="0" smtClean="0"/>
          </a:p>
          <a:p>
            <a:pPr lvl="1"/>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332656"/>
            <a:ext cx="8534400" cy="758952"/>
          </a:xfrm>
        </p:spPr>
        <p:txBody>
          <a:bodyPr>
            <a:normAutofit fontScale="90000"/>
          </a:bodyPr>
          <a:lstStyle/>
          <a:p>
            <a:r>
              <a:rPr lang="el-GR" dirty="0" err="1" smtClean="0"/>
              <a:t>Λεξιπόντιξ</a:t>
            </a:r>
            <a:r>
              <a:rPr lang="el-GR" dirty="0" smtClean="0"/>
              <a:t> </a:t>
            </a:r>
            <a:br>
              <a:rPr lang="el-GR" dirty="0" smtClean="0"/>
            </a:br>
            <a:r>
              <a:rPr lang="el-GR" dirty="0" smtClean="0"/>
              <a:t>(</a:t>
            </a:r>
            <a:r>
              <a:rPr lang="el-GR" dirty="0" err="1" smtClean="0"/>
              <a:t>Φούρλας</a:t>
            </a:r>
            <a:r>
              <a:rPr lang="el-GR" dirty="0" smtClean="0"/>
              <a:t> &amp; </a:t>
            </a:r>
            <a:r>
              <a:rPr lang="el-GR" dirty="0" err="1" smtClean="0"/>
              <a:t>Μαρούσος</a:t>
            </a:r>
            <a:r>
              <a:rPr lang="el-GR" dirty="0" smtClean="0"/>
              <a:t>, 2014)</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4μηνη δομημένη ολιστική θεραπεία, σχολική ηλικία</a:t>
            </a:r>
          </a:p>
          <a:p>
            <a:r>
              <a:rPr lang="el-GR" dirty="0" smtClean="0"/>
              <a:t>Στόχος: επικοινωνιακή αναδόμηση</a:t>
            </a:r>
          </a:p>
          <a:p>
            <a:pPr lvl="1"/>
            <a:r>
              <a:rPr lang="el-GR" i="1" dirty="0" smtClean="0">
                <a:solidFill>
                  <a:schemeClr val="tx1"/>
                </a:solidFill>
              </a:rPr>
              <a:t>αναδομήσει τον επικοινωνιακό του ρόλο, να αναπροσδιορίσει την έννοια της επικοινωνιακής «επιτυχίας» και «αποτυχίας»  να ανταποκρίνεται λειτουργικά και με νόημα στις απαιτήσεις της επικοινωνιακής περίστασης και αναπτύξει μια ρεαλιστική και αρμονική σχέση με τον τραυλισμό του (</a:t>
            </a:r>
            <a:r>
              <a:rPr lang="en-US" i="1" dirty="0" err="1" smtClean="0">
                <a:solidFill>
                  <a:schemeClr val="tx1"/>
                </a:solidFill>
              </a:rPr>
              <a:t>Fourlas</a:t>
            </a:r>
            <a:r>
              <a:rPr lang="el-GR" i="1" dirty="0" smtClean="0">
                <a:solidFill>
                  <a:schemeClr val="tx1"/>
                </a:solidFill>
              </a:rPr>
              <a:t> &amp; </a:t>
            </a:r>
            <a:r>
              <a:rPr lang="en-US" i="1" dirty="0" err="1" smtClean="0">
                <a:solidFill>
                  <a:schemeClr val="tx1"/>
                </a:solidFill>
              </a:rPr>
              <a:t>Marousos</a:t>
            </a:r>
            <a:r>
              <a:rPr lang="el-GR" i="1" dirty="0" smtClean="0">
                <a:solidFill>
                  <a:schemeClr val="tx1"/>
                </a:solidFill>
              </a:rPr>
              <a:t>, 2014).</a:t>
            </a:r>
          </a:p>
          <a:p>
            <a:r>
              <a:rPr lang="el-GR" dirty="0" smtClean="0"/>
              <a:t>Θεωρητική βάση </a:t>
            </a:r>
          </a:p>
          <a:p>
            <a:pPr lvl="1"/>
            <a:r>
              <a:rPr lang="el-GR" dirty="0" err="1" smtClean="0">
                <a:solidFill>
                  <a:schemeClr val="tx1"/>
                </a:solidFill>
              </a:rPr>
              <a:t>Γνωσιακή</a:t>
            </a:r>
            <a:r>
              <a:rPr lang="el-GR" dirty="0" smtClean="0">
                <a:solidFill>
                  <a:schemeClr val="tx1"/>
                </a:solidFill>
              </a:rPr>
              <a:t> </a:t>
            </a:r>
            <a:r>
              <a:rPr lang="el-GR" dirty="0" err="1" smtClean="0">
                <a:solidFill>
                  <a:schemeClr val="tx1"/>
                </a:solidFill>
              </a:rPr>
              <a:t>Συμπεριφορική</a:t>
            </a:r>
            <a:r>
              <a:rPr lang="el-GR" dirty="0" smtClean="0">
                <a:solidFill>
                  <a:schemeClr val="tx1"/>
                </a:solidFill>
              </a:rPr>
              <a:t> Θεραπεία (</a:t>
            </a:r>
            <a:r>
              <a:rPr lang="en-US" dirty="0" smtClean="0">
                <a:solidFill>
                  <a:schemeClr val="tx1"/>
                </a:solidFill>
              </a:rPr>
              <a:t>Cognitive Behavioral Therapy</a:t>
            </a:r>
            <a:r>
              <a:rPr lang="el-GR" dirty="0" smtClean="0">
                <a:solidFill>
                  <a:schemeClr val="tx1"/>
                </a:solidFill>
              </a:rPr>
              <a:t>-</a:t>
            </a:r>
            <a:r>
              <a:rPr lang="en-US" dirty="0" smtClean="0">
                <a:solidFill>
                  <a:schemeClr val="tx1"/>
                </a:solidFill>
              </a:rPr>
              <a:t>CBT</a:t>
            </a:r>
            <a:endParaRPr lang="el-GR" dirty="0" smtClean="0">
              <a:solidFill>
                <a:schemeClr val="tx1"/>
              </a:solidFill>
            </a:endParaRPr>
          </a:p>
          <a:p>
            <a:pPr lvl="1"/>
            <a:r>
              <a:rPr lang="en-US" dirty="0" smtClean="0">
                <a:solidFill>
                  <a:schemeClr val="tx1"/>
                </a:solidFill>
              </a:rPr>
              <a:t>Parent</a:t>
            </a:r>
            <a:r>
              <a:rPr lang="el-GR" dirty="0" smtClean="0">
                <a:solidFill>
                  <a:schemeClr val="tx1"/>
                </a:solidFill>
              </a:rPr>
              <a:t>-</a:t>
            </a:r>
            <a:r>
              <a:rPr lang="en-US" dirty="0" smtClean="0">
                <a:solidFill>
                  <a:schemeClr val="tx1"/>
                </a:solidFill>
              </a:rPr>
              <a:t>Child Interaction Therapy</a:t>
            </a:r>
            <a:r>
              <a:rPr lang="el-GR" dirty="0" smtClean="0">
                <a:solidFill>
                  <a:schemeClr val="tx1"/>
                </a:solidFill>
              </a:rPr>
              <a:t> (</a:t>
            </a:r>
            <a:r>
              <a:rPr lang="en-US" dirty="0" smtClean="0">
                <a:solidFill>
                  <a:schemeClr val="tx1"/>
                </a:solidFill>
              </a:rPr>
              <a:t>PCIT</a:t>
            </a:r>
            <a:r>
              <a:rPr lang="el-GR" dirty="0" smtClean="0">
                <a:solidFill>
                  <a:schemeClr val="tx1"/>
                </a:solidFill>
              </a:rPr>
              <a:t>) </a:t>
            </a:r>
          </a:p>
          <a:p>
            <a:pPr lvl="1"/>
            <a:r>
              <a:rPr lang="en-US" dirty="0" smtClean="0">
                <a:solidFill>
                  <a:schemeClr val="tx1"/>
                </a:solidFill>
              </a:rPr>
              <a:t>Solution Focused Brief Therapy</a:t>
            </a:r>
            <a:r>
              <a:rPr lang="el-GR" dirty="0" smtClean="0">
                <a:solidFill>
                  <a:schemeClr val="tx1"/>
                </a:solidFill>
              </a:rPr>
              <a:t> </a:t>
            </a:r>
            <a:r>
              <a:rPr lang="en-US" dirty="0" smtClean="0">
                <a:solidFill>
                  <a:schemeClr val="tx1"/>
                </a:solidFill>
              </a:rPr>
              <a:t>(SFBT)</a:t>
            </a:r>
          </a:p>
          <a:p>
            <a:pPr lvl="1"/>
            <a:r>
              <a:rPr lang="en-US" dirty="0" smtClean="0">
                <a:solidFill>
                  <a:schemeClr val="tx1"/>
                </a:solidFill>
              </a:rPr>
              <a:t>Fluency Shaping </a:t>
            </a:r>
          </a:p>
          <a:p>
            <a:pPr lvl="1"/>
            <a:r>
              <a:rPr lang="en-US" dirty="0" smtClean="0">
                <a:solidFill>
                  <a:schemeClr val="tx1"/>
                </a:solidFill>
              </a:rPr>
              <a:t>Block Modification </a:t>
            </a:r>
            <a:endParaRPr lang="el-GR" dirty="0" smtClean="0">
              <a:solidFill>
                <a:schemeClr val="tx1"/>
              </a:solidFill>
            </a:endParaRPr>
          </a:p>
          <a:p>
            <a:pPr lvl="1">
              <a:buNone/>
            </a:pPr>
            <a:endParaRPr lang="el-GR" dirty="0" smtClean="0"/>
          </a:p>
          <a:p>
            <a:pPr lvl="1">
              <a:buNone/>
            </a:pPr>
            <a:endParaRPr lang="el-GR" i="1" dirty="0" smtClean="0">
              <a:solidFill>
                <a:schemeClr val="tx1"/>
              </a:solidFill>
            </a:endParaRPr>
          </a:p>
          <a:p>
            <a:pPr lvl="1">
              <a:buNone/>
            </a:pPr>
            <a:endParaRPr lang="el-GR" i="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Δομή προγράμματος</a:t>
            </a:r>
            <a:endParaRPr lang="el-GR" dirty="0"/>
          </a:p>
        </p:txBody>
      </p:sp>
      <p:pic>
        <p:nvPicPr>
          <p:cNvPr id="2050" name="Picture 2"/>
          <p:cNvPicPr>
            <a:picLocks noGrp="1" noChangeAspect="1" noChangeArrowheads="1"/>
          </p:cNvPicPr>
          <p:nvPr>
            <p:ph sz="quarter" idx="1"/>
          </p:nvPr>
        </p:nvPicPr>
        <p:blipFill>
          <a:blip r:embed="rId2" cstate="print"/>
          <a:srcRect l="12844" t="14823" r="13329" b="4853"/>
          <a:stretch>
            <a:fillRect/>
          </a:stretch>
        </p:blipFill>
        <p:spPr bwMode="auto">
          <a:xfrm>
            <a:off x="899592" y="1484784"/>
            <a:ext cx="7488832" cy="49455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Νοητική Στέρηση</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marL="0" indent="0">
              <a:buNone/>
            </a:pPr>
            <a:r>
              <a:rPr lang="el-GR" dirty="0" smtClean="0"/>
              <a:t>Ορισμός </a:t>
            </a:r>
            <a:r>
              <a:rPr lang="el-GR" dirty="0"/>
              <a:t>του Αμερικάνικου Συνδέσμου Νοητικής </a:t>
            </a:r>
            <a:r>
              <a:rPr lang="el-GR" dirty="0" smtClean="0"/>
              <a:t>Καθυστέρησης</a:t>
            </a:r>
          </a:p>
          <a:p>
            <a:pPr marL="0" indent="0">
              <a:buNone/>
            </a:pPr>
            <a:endParaRPr lang="el-GR" dirty="0" smtClean="0"/>
          </a:p>
          <a:p>
            <a:r>
              <a:rPr lang="el-GR" dirty="0"/>
              <a:t>Σ</a:t>
            </a:r>
            <a:r>
              <a:rPr lang="el-GR" dirty="0" smtClean="0"/>
              <a:t>ημαντικά </a:t>
            </a:r>
            <a:r>
              <a:rPr lang="el-GR" dirty="0"/>
              <a:t>κάτω από το μέσο όρο γενική νοητική </a:t>
            </a:r>
            <a:r>
              <a:rPr lang="el-GR" dirty="0" smtClean="0"/>
              <a:t>λειτουργία</a:t>
            </a:r>
          </a:p>
          <a:p>
            <a:r>
              <a:rPr lang="el-GR" dirty="0" smtClean="0"/>
              <a:t>ανεπάρκειες </a:t>
            </a:r>
            <a:r>
              <a:rPr lang="el-GR" dirty="0"/>
              <a:t>στην προσαρμοστική </a:t>
            </a:r>
            <a:r>
              <a:rPr lang="el-GR" dirty="0" smtClean="0"/>
              <a:t>συμπεριφορά</a:t>
            </a:r>
          </a:p>
          <a:p>
            <a:pPr algn="ctr">
              <a:buFont typeface="Wingdings" panose="05000000000000000000" pitchFamily="2" charset="2"/>
              <a:buChar char="Ø"/>
            </a:pPr>
            <a:r>
              <a:rPr lang="el-GR" dirty="0" smtClean="0"/>
              <a:t>Αυτοεξυπηρέτηση</a:t>
            </a:r>
          </a:p>
          <a:p>
            <a:pPr algn="ctr">
              <a:buFont typeface="Wingdings" panose="05000000000000000000" pitchFamily="2" charset="2"/>
              <a:buChar char="Ø"/>
            </a:pPr>
            <a:r>
              <a:rPr lang="el-GR" dirty="0"/>
              <a:t>κοινωνικές </a:t>
            </a:r>
            <a:r>
              <a:rPr lang="el-GR" dirty="0" smtClean="0"/>
              <a:t>δεξιότητες</a:t>
            </a:r>
          </a:p>
          <a:p>
            <a:pPr algn="ctr">
              <a:buFont typeface="Wingdings" panose="05000000000000000000" pitchFamily="2" charset="2"/>
              <a:buChar char="Ø"/>
            </a:pPr>
            <a:r>
              <a:rPr lang="el-GR" dirty="0"/>
              <a:t>λειτουργικές ακαδημαϊκές δεξιότητες</a:t>
            </a:r>
            <a:endParaRPr lang="el-GR" dirty="0" smtClean="0"/>
          </a:p>
          <a:p>
            <a:pPr algn="ctr">
              <a:buFont typeface="Wingdings" panose="05000000000000000000" pitchFamily="2" charset="2"/>
              <a:buChar char="Ø"/>
            </a:pPr>
            <a:r>
              <a:rPr lang="el-GR" dirty="0" smtClean="0"/>
              <a:t>Επικοινωνία</a:t>
            </a:r>
          </a:p>
          <a:p>
            <a:pPr algn="ctr">
              <a:buFont typeface="Wingdings" panose="05000000000000000000" pitchFamily="2" charset="2"/>
              <a:buChar char="Ø"/>
            </a:pPr>
            <a:r>
              <a:rPr lang="el-GR" dirty="0"/>
              <a:t>υγεία-ασφάλεια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Είδη Νοητικής Υστέρησης</a:t>
            </a:r>
            <a:endParaRPr lang="en-US" dirty="0"/>
          </a:p>
        </p:txBody>
      </p:sp>
      <p:sp>
        <p:nvSpPr>
          <p:cNvPr id="3" name="Θέση περιεχομένου 2"/>
          <p:cNvSpPr>
            <a:spLocks noGrp="1"/>
          </p:cNvSpPr>
          <p:nvPr>
            <p:ph sz="quarter" idx="1"/>
          </p:nvPr>
        </p:nvSpPr>
        <p:spPr/>
        <p:txBody>
          <a:bodyPr>
            <a:normAutofit fontScale="92500" lnSpcReduction="10000"/>
          </a:bodyPr>
          <a:lstStyle/>
          <a:p>
            <a:r>
              <a:rPr lang="el-GR" dirty="0"/>
              <a:t>α. Ελαφρά νοητική καθυστέρηση				Δ.Ν. 50-55 έως 70</a:t>
            </a:r>
            <a:endParaRPr lang="en-US" dirty="0"/>
          </a:p>
          <a:p>
            <a:r>
              <a:rPr lang="el-GR" dirty="0"/>
              <a:t>β. Μέτρια νοητική καθυστέρηση				Δ.Ν. 35-40 έως 50-55</a:t>
            </a:r>
            <a:endParaRPr lang="en-US" dirty="0"/>
          </a:p>
          <a:p>
            <a:r>
              <a:rPr lang="el-GR" dirty="0"/>
              <a:t>γ. Σοβαρή νοητική καθυστέρηση				Δ.Ν. 20-25 έως 35-40</a:t>
            </a:r>
            <a:endParaRPr lang="en-US" dirty="0"/>
          </a:p>
          <a:p>
            <a:r>
              <a:rPr lang="el-GR" dirty="0"/>
              <a:t>δ. Βαριά νοητική καθυστέρηση				Δ.Ν. κάτω από 20-25</a:t>
            </a:r>
            <a:endParaRPr lang="en-US" dirty="0"/>
          </a:p>
          <a:p>
            <a:r>
              <a:rPr lang="el-GR" dirty="0"/>
              <a:t>ε. Απροσδιόριστη νοητική καθυστέρηση			όταν υπάρχει ισχυρή υπόθεση για ύπαρξη νοητικής καθυστέρησης, αλλά η νοημοσύνη του ατόμου δε μπορεί να μετρηθεί με τα σταθμισμένα τεστ.</a:t>
            </a:r>
            <a:endParaRPr lang="en-US" dirty="0"/>
          </a:p>
          <a:p>
            <a:endParaRPr lang="en-US" dirty="0"/>
          </a:p>
        </p:txBody>
      </p:sp>
    </p:spTree>
    <p:extLst>
      <p:ext uri="{BB962C8B-B14F-4D97-AF65-F5344CB8AC3E}">
        <p14:creationId xmlns:p14="http://schemas.microsoft.com/office/powerpoint/2010/main" xmlns="" val="1826960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Portage Guide to Early Education</a:t>
            </a:r>
            <a:endParaRPr lang="el-GR" dirty="0"/>
          </a:p>
        </p:txBody>
      </p:sp>
      <p:sp>
        <p:nvSpPr>
          <p:cNvPr id="3" name="2 - Θέση περιεχομένου"/>
          <p:cNvSpPr>
            <a:spLocks noGrp="1"/>
          </p:cNvSpPr>
          <p:nvPr>
            <p:ph sz="quarter" idx="1"/>
          </p:nvPr>
        </p:nvSpPr>
        <p:spPr/>
        <p:txBody>
          <a:bodyPr/>
          <a:lstStyle/>
          <a:p>
            <a:r>
              <a:rPr lang="el-GR" dirty="0" smtClean="0"/>
              <a:t>1970</a:t>
            </a:r>
          </a:p>
          <a:p>
            <a:r>
              <a:rPr lang="el-GR" dirty="0" smtClean="0"/>
              <a:t>Σύστημα καλά δομημένων διαδικασιών μάθησης και εξατομικευμένου προγράμματος εκπαίδευσης</a:t>
            </a:r>
          </a:p>
          <a:p>
            <a:r>
              <a:rPr lang="el-GR" dirty="0" smtClean="0"/>
              <a:t>Στόχοι: περισσότερη ανεξαρτησία ατόμου και συνεχής συμμετοχή των γονέων</a:t>
            </a:r>
          </a:p>
          <a:p>
            <a:r>
              <a:rPr lang="el-GR" dirty="0" smtClean="0"/>
              <a:t>Δομή προγράμματος</a:t>
            </a:r>
          </a:p>
          <a:p>
            <a:pPr lvl="1"/>
            <a:r>
              <a:rPr lang="el-GR" dirty="0" smtClean="0">
                <a:solidFill>
                  <a:schemeClr val="tx1"/>
                </a:solidFill>
              </a:rPr>
              <a:t>Αξιολόγηση</a:t>
            </a:r>
          </a:p>
          <a:p>
            <a:pPr lvl="1"/>
            <a:r>
              <a:rPr lang="el-GR" dirty="0" err="1" smtClean="0">
                <a:solidFill>
                  <a:schemeClr val="tx1"/>
                </a:solidFill>
              </a:rPr>
              <a:t>Στοχοθεσία</a:t>
            </a:r>
            <a:r>
              <a:rPr lang="el-GR" dirty="0" smtClean="0">
                <a:solidFill>
                  <a:schemeClr val="tx1"/>
                </a:solidFill>
              </a:rPr>
              <a:t> (3-5 συμπεριφορές την εβδομάδα)</a:t>
            </a:r>
          </a:p>
          <a:p>
            <a:pPr lvl="1"/>
            <a:r>
              <a:rPr lang="el-GR" dirty="0" smtClean="0">
                <a:solidFill>
                  <a:schemeClr val="tx1"/>
                </a:solidFill>
              </a:rPr>
              <a:t>Εφαρμογή στο σπίτι από το βιβλίο καρτών δραστηριοτήτων (</a:t>
            </a:r>
            <a:r>
              <a:rPr lang="en-US" dirty="0" smtClean="0">
                <a:solidFill>
                  <a:schemeClr val="tx1"/>
                </a:solidFill>
              </a:rPr>
              <a:t>Activity Card File)</a:t>
            </a:r>
            <a:endParaRPr lang="el-GR"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Portage </a:t>
            </a:r>
            <a:r>
              <a:rPr lang="el-GR" dirty="0" smtClean="0"/>
              <a:t>: Περιεχόμενο Θεραπείας</a:t>
            </a:r>
            <a:endParaRPr lang="el-GR" dirty="0"/>
          </a:p>
        </p:txBody>
      </p:sp>
      <p:sp>
        <p:nvSpPr>
          <p:cNvPr id="3" name="2 - Θέση περιεχομένου"/>
          <p:cNvSpPr>
            <a:spLocks noGrp="1"/>
          </p:cNvSpPr>
          <p:nvPr>
            <p:ph sz="quarter" idx="1"/>
          </p:nvPr>
        </p:nvSpPr>
        <p:spPr/>
        <p:txBody>
          <a:bodyPr/>
          <a:lstStyle/>
          <a:p>
            <a:r>
              <a:rPr lang="el-GR" sz="2000" dirty="0" smtClean="0"/>
              <a:t>Κάρτες με 580 αναπτυξιακά διαδοχικές συμπεριφορές  από την γέννηση έως 6 χρονών, διαιρεμένες  σε 5 κατηγορίες</a:t>
            </a:r>
            <a:r>
              <a:rPr lang="el-GR" dirty="0" smtClean="0"/>
              <a:t>:</a:t>
            </a:r>
          </a:p>
          <a:p>
            <a:pPr lvl="1"/>
            <a:r>
              <a:rPr lang="el-GR" sz="2000" dirty="0" smtClean="0">
                <a:solidFill>
                  <a:schemeClr val="tx1"/>
                </a:solidFill>
              </a:rPr>
              <a:t>Κοινωνικότητα</a:t>
            </a:r>
          </a:p>
          <a:p>
            <a:pPr lvl="1"/>
            <a:r>
              <a:rPr lang="el-GR" sz="2000" dirty="0" smtClean="0">
                <a:solidFill>
                  <a:schemeClr val="tx1"/>
                </a:solidFill>
              </a:rPr>
              <a:t>Αυτοεξυπηρέτηση </a:t>
            </a:r>
          </a:p>
          <a:p>
            <a:pPr lvl="1"/>
            <a:r>
              <a:rPr lang="el-GR" sz="2000" dirty="0" smtClean="0">
                <a:solidFill>
                  <a:schemeClr val="tx1"/>
                </a:solidFill>
              </a:rPr>
              <a:t>Γλώσσα</a:t>
            </a:r>
          </a:p>
          <a:p>
            <a:pPr lvl="1"/>
            <a:r>
              <a:rPr lang="el-GR" sz="2000" dirty="0" smtClean="0">
                <a:solidFill>
                  <a:schemeClr val="tx1"/>
                </a:solidFill>
              </a:rPr>
              <a:t>Γνωστική εξέλιξη</a:t>
            </a:r>
          </a:p>
          <a:p>
            <a:pPr lvl="1"/>
            <a:r>
              <a:rPr lang="el-GR" sz="2000" dirty="0" smtClean="0">
                <a:solidFill>
                  <a:schemeClr val="tx1"/>
                </a:solidFill>
              </a:rPr>
              <a:t>Κινητικότητα</a:t>
            </a:r>
          </a:p>
        </p:txBody>
      </p:sp>
      <p:pic>
        <p:nvPicPr>
          <p:cNvPr id="4" name="3 - Εικόνα"/>
          <p:cNvPicPr/>
          <p:nvPr/>
        </p:nvPicPr>
        <p:blipFill>
          <a:blip r:embed="rId2" cstate="print"/>
          <a:srcRect/>
          <a:stretch>
            <a:fillRect/>
          </a:stretch>
        </p:blipFill>
        <p:spPr bwMode="auto">
          <a:xfrm>
            <a:off x="3059832" y="2852936"/>
            <a:ext cx="6084169" cy="400506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ΔΙΑΤΑΡΑΧΕΣ ΑΥΤΙΣΤΙΚΟΥ ΦΑΣΜΑΤΟΣ</a:t>
            </a:r>
            <a:endParaRPr lang="el-GR" dirty="0"/>
          </a:p>
        </p:txBody>
      </p:sp>
      <p:sp>
        <p:nvSpPr>
          <p:cNvPr id="3" name="2 - Θέση περιεχομένου"/>
          <p:cNvSpPr>
            <a:spLocks noGrp="1"/>
          </p:cNvSpPr>
          <p:nvPr>
            <p:ph sz="quarter" idx="1"/>
          </p:nvPr>
        </p:nvSpPr>
        <p:spPr/>
        <p:txBody>
          <a:bodyPr>
            <a:normAutofit fontScale="92500"/>
          </a:bodyPr>
          <a:lstStyle/>
          <a:p>
            <a:pPr marL="0" indent="0">
              <a:buNone/>
            </a:pPr>
            <a:r>
              <a:rPr lang="el-GR" dirty="0"/>
              <a:t>Ο αυτισμός ανήκει στο φάσμα των σύνθετων </a:t>
            </a:r>
            <a:r>
              <a:rPr lang="el-GR" dirty="0" err="1"/>
              <a:t>νευροεξελικτικών</a:t>
            </a:r>
            <a:r>
              <a:rPr lang="el-GR" dirty="0"/>
              <a:t> διαταραχών οι οποίες αποκαλούνται Διάχυτες Αναπτυξιακές Διαταραχές </a:t>
            </a:r>
            <a:endParaRPr lang="el-GR" dirty="0" smtClean="0"/>
          </a:p>
          <a:p>
            <a:pPr marL="0" indent="0">
              <a:buNone/>
            </a:pPr>
            <a:endParaRPr lang="el-GR" dirty="0" smtClean="0"/>
          </a:p>
          <a:p>
            <a:pPr marL="0" indent="0">
              <a:buNone/>
            </a:pPr>
            <a:r>
              <a:rPr lang="el-GR" dirty="0" smtClean="0"/>
              <a:t>Χαρακτηριστικά</a:t>
            </a:r>
            <a:endParaRPr lang="el-GR" dirty="0"/>
          </a:p>
          <a:p>
            <a:pPr>
              <a:buFont typeface="Arial" panose="020B0604020202020204" pitchFamily="34" charset="0"/>
              <a:buChar char="•"/>
            </a:pPr>
            <a:r>
              <a:rPr lang="el-GR" dirty="0" smtClean="0"/>
              <a:t> Τάση </a:t>
            </a:r>
            <a:r>
              <a:rPr lang="el-GR" dirty="0"/>
              <a:t>για </a:t>
            </a:r>
            <a:r>
              <a:rPr lang="el-GR" dirty="0" err="1"/>
              <a:t>αποµόνωση</a:t>
            </a:r>
            <a:r>
              <a:rPr lang="el-GR" dirty="0"/>
              <a:t> </a:t>
            </a:r>
            <a:endParaRPr lang="en-US" dirty="0"/>
          </a:p>
          <a:p>
            <a:pPr>
              <a:buFont typeface="Arial" panose="020B0604020202020204" pitchFamily="34" charset="0"/>
              <a:buChar char="•"/>
            </a:pPr>
            <a:r>
              <a:rPr lang="el-GR" dirty="0" smtClean="0"/>
              <a:t> </a:t>
            </a:r>
            <a:r>
              <a:rPr lang="el-GR" dirty="0" err="1"/>
              <a:t>Επίµονη</a:t>
            </a:r>
            <a:r>
              <a:rPr lang="el-GR" dirty="0"/>
              <a:t> ενασχόληση µε στερεότυπες κινήσεις και δραστηριότητες</a:t>
            </a:r>
            <a:endParaRPr lang="en-US" dirty="0"/>
          </a:p>
          <a:p>
            <a:pPr>
              <a:buFont typeface="Arial" panose="020B0604020202020204" pitchFamily="34" charset="0"/>
              <a:buChar char="•"/>
            </a:pPr>
            <a:r>
              <a:rPr lang="el-GR" dirty="0" smtClean="0"/>
              <a:t>Αντίσταση </a:t>
            </a:r>
            <a:r>
              <a:rPr lang="el-GR" dirty="0"/>
              <a:t>στην αλλαγή </a:t>
            </a:r>
            <a:endParaRPr lang="en-US" dirty="0"/>
          </a:p>
          <a:p>
            <a:pPr>
              <a:buFont typeface="Arial" panose="020B0604020202020204" pitchFamily="34" charset="0"/>
              <a:buChar char="•"/>
            </a:pPr>
            <a:r>
              <a:rPr lang="el-GR" dirty="0" smtClean="0"/>
              <a:t> </a:t>
            </a:r>
            <a:r>
              <a:rPr lang="el-GR" dirty="0"/>
              <a:t>Ιδιαιτερότητες στην ποιότητα και στη χρήση του λόγου.</a:t>
            </a:r>
            <a:endParaRPr lang="en-US" dirty="0"/>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smtClean="0"/>
              <a:t>Early Birds</a:t>
            </a:r>
            <a:endParaRPr lang="en-US" dirty="0"/>
          </a:p>
        </p:txBody>
      </p:sp>
      <p:sp>
        <p:nvSpPr>
          <p:cNvPr id="3" name="Θέση περιεχομένου 2"/>
          <p:cNvSpPr>
            <a:spLocks noGrp="1"/>
          </p:cNvSpPr>
          <p:nvPr>
            <p:ph sz="quarter" idx="1"/>
          </p:nvPr>
        </p:nvSpPr>
        <p:spPr/>
        <p:txBody>
          <a:bodyPr/>
          <a:lstStyle/>
          <a:p>
            <a:endParaRPr lang="el-GR" dirty="0" smtClean="0"/>
          </a:p>
          <a:p>
            <a:endParaRPr lang="el-GR" dirty="0"/>
          </a:p>
          <a:p>
            <a:endParaRPr lang="en-US" dirty="0" smtClean="0"/>
          </a:p>
        </p:txBody>
      </p:sp>
      <p:sp>
        <p:nvSpPr>
          <p:cNvPr id="4" name="TextBox 3"/>
          <p:cNvSpPr txBox="1"/>
          <p:nvPr/>
        </p:nvSpPr>
        <p:spPr>
          <a:xfrm>
            <a:off x="301752" y="1700808"/>
            <a:ext cx="8662736" cy="3970318"/>
          </a:xfrm>
          <a:prstGeom prst="rect">
            <a:avLst/>
          </a:prstGeom>
          <a:noFill/>
        </p:spPr>
        <p:txBody>
          <a:bodyPr wrap="square" rtlCol="0">
            <a:spAutoFit/>
          </a:bodyPr>
          <a:lstStyle/>
          <a:p>
            <a:r>
              <a:rPr lang="el-GR" dirty="0"/>
              <a:t>Το πρόγραμμα </a:t>
            </a:r>
            <a:r>
              <a:rPr lang="el-GR" dirty="0" err="1"/>
              <a:t>EarlyBird</a:t>
            </a:r>
            <a:r>
              <a:rPr lang="el-GR" dirty="0"/>
              <a:t> της </a:t>
            </a:r>
            <a:r>
              <a:rPr lang="el-GR" dirty="0" err="1"/>
              <a:t>National</a:t>
            </a:r>
            <a:r>
              <a:rPr lang="el-GR" dirty="0"/>
              <a:t> </a:t>
            </a:r>
            <a:r>
              <a:rPr lang="el-GR" dirty="0" err="1"/>
              <a:t>Autistic</a:t>
            </a:r>
            <a:r>
              <a:rPr lang="el-GR" dirty="0"/>
              <a:t> Society (NAS) της Μεγάλης Βρετανίας για την εκπαίδευση γονέων παιδιών προσχολικής ηλικίας με διαταραχές του αυτιστικού φάσματος</a:t>
            </a:r>
            <a:r>
              <a:rPr lang="el-GR" dirty="0" smtClean="0"/>
              <a:t>.</a:t>
            </a:r>
          </a:p>
          <a:p>
            <a:endParaRPr lang="el-GR" dirty="0"/>
          </a:p>
          <a:p>
            <a:r>
              <a:rPr lang="el-GR" u="sng" dirty="0" smtClean="0"/>
              <a:t>Το πρόγραμμα απευθύνεται σε παιδιά </a:t>
            </a:r>
            <a:r>
              <a:rPr lang="el-GR" u="sng" dirty="0"/>
              <a:t>κάτω των </a:t>
            </a:r>
            <a:r>
              <a:rPr lang="el-GR" u="sng" dirty="0" smtClean="0"/>
              <a:t>πέντε ετών.</a:t>
            </a:r>
            <a:endParaRPr lang="en-US" u="sng" dirty="0" smtClean="0"/>
          </a:p>
          <a:p>
            <a:endParaRPr lang="en-US" dirty="0"/>
          </a:p>
          <a:p>
            <a:r>
              <a:rPr lang="el-GR" b="1" dirty="0"/>
              <a:t>Το πρόγραμμα </a:t>
            </a:r>
            <a:r>
              <a:rPr lang="el-GR" b="1" dirty="0" err="1"/>
              <a:t>EarlyBird</a:t>
            </a:r>
            <a:r>
              <a:rPr lang="el-GR" b="1" dirty="0"/>
              <a:t> έχει στόχο </a:t>
            </a:r>
            <a:r>
              <a:rPr lang="el-GR" b="1" dirty="0" smtClean="0"/>
              <a:t>να:</a:t>
            </a:r>
          </a:p>
          <a:p>
            <a:pPr marL="285750" indent="-285750">
              <a:buClr>
                <a:schemeClr val="accent1"/>
              </a:buClr>
              <a:buSzPct val="100000"/>
              <a:buFont typeface="Arial" panose="020B0604020202020204" pitchFamily="34" charset="0"/>
              <a:buChar char="•"/>
            </a:pPr>
            <a:r>
              <a:rPr lang="el-GR" dirty="0"/>
              <a:t>υποστηρίξει τους γονείς κατά την περίοδο μεταξύ διάγνωσης και τοποθέτησης σε σχολική </a:t>
            </a:r>
            <a:r>
              <a:rPr lang="el-GR" dirty="0" smtClean="0"/>
              <a:t>τάξη</a:t>
            </a:r>
          </a:p>
          <a:p>
            <a:pPr marL="285750" indent="-285750">
              <a:buClr>
                <a:schemeClr val="accent1"/>
              </a:buClr>
              <a:buSzPct val="100000"/>
              <a:buFont typeface="Arial" panose="020B0604020202020204" pitchFamily="34" charset="0"/>
              <a:buChar char="•"/>
            </a:pPr>
            <a:r>
              <a:rPr lang="el-GR" dirty="0"/>
              <a:t>ενδυναμώσει τους γονείς ώστε να αναπτύξουν έναν τρόπο επικοινωνίας με το παιδί </a:t>
            </a:r>
            <a:r>
              <a:rPr lang="el-GR" dirty="0" smtClean="0"/>
              <a:t>τους</a:t>
            </a:r>
          </a:p>
          <a:p>
            <a:pPr marL="285750" indent="-285750">
              <a:buClr>
                <a:schemeClr val="accent1"/>
              </a:buClr>
              <a:buSzPct val="100000"/>
              <a:buFont typeface="Arial" panose="020B0604020202020204" pitchFamily="34" charset="0"/>
              <a:buChar char="•"/>
            </a:pPr>
            <a:r>
              <a:rPr lang="el-GR" dirty="0"/>
              <a:t>βοηθήσει τους γονείς να εκπαιδεύσουν το παιδί σε αποδεκτές συμπεριφορές μέσα στο φυσικό περιβάλλον του (οικογένεια) ώστε να τεθούν οι βάσεις για την προσαρμογή στο ειδικό ή μη πλαίσιο (Σχολείο) αργότερα</a:t>
            </a:r>
          </a:p>
        </p:txBody>
      </p:sp>
    </p:spTree>
    <p:extLst>
      <p:ext uri="{BB962C8B-B14F-4D97-AF65-F5344CB8AC3E}">
        <p14:creationId xmlns:p14="http://schemas.microsoft.com/office/powerpoint/2010/main" xmlns="" val="88272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ΠΕΡΙΕΧΟΜΕΝΑ ΠΑΡΟΥΣΙΑΣΗΣ</a:t>
            </a:r>
            <a:endParaRPr lang="el-GR" dirty="0"/>
          </a:p>
        </p:txBody>
      </p:sp>
      <p:sp>
        <p:nvSpPr>
          <p:cNvPr id="3" name="2 - Θέση περιεχομένου"/>
          <p:cNvSpPr>
            <a:spLocks noGrp="1"/>
          </p:cNvSpPr>
          <p:nvPr>
            <p:ph sz="quarter" idx="1"/>
          </p:nvPr>
        </p:nvSpPr>
        <p:spPr>
          <a:xfrm>
            <a:off x="301752" y="1412776"/>
            <a:ext cx="8503920" cy="5256584"/>
          </a:xfrm>
        </p:spPr>
        <p:txBody>
          <a:bodyPr>
            <a:normAutofit/>
          </a:bodyPr>
          <a:lstStyle/>
          <a:p>
            <a:r>
              <a:rPr lang="el-GR" sz="1600" dirty="0" smtClean="0"/>
              <a:t>Εισαγωγή</a:t>
            </a:r>
          </a:p>
          <a:p>
            <a:r>
              <a:rPr lang="el-GR" sz="1600" dirty="0" smtClean="0"/>
              <a:t>Τραυλισμός</a:t>
            </a:r>
          </a:p>
          <a:p>
            <a:pPr lvl="1"/>
            <a:r>
              <a:rPr lang="en-US" sz="1200" dirty="0" smtClean="0">
                <a:solidFill>
                  <a:schemeClr val="tx1"/>
                </a:solidFill>
              </a:rPr>
              <a:t>Parent-Child Interaction Therapy</a:t>
            </a:r>
          </a:p>
          <a:p>
            <a:pPr lvl="1"/>
            <a:r>
              <a:rPr lang="en-US" sz="1200" dirty="0" smtClean="0">
                <a:solidFill>
                  <a:schemeClr val="tx1"/>
                </a:solidFill>
              </a:rPr>
              <a:t>Problem Solving Technique</a:t>
            </a:r>
          </a:p>
          <a:p>
            <a:pPr lvl="1"/>
            <a:r>
              <a:rPr lang="en-US" sz="1200" dirty="0" err="1" smtClean="0">
                <a:solidFill>
                  <a:schemeClr val="tx1"/>
                </a:solidFill>
              </a:rPr>
              <a:t>Lidcombe</a:t>
            </a:r>
            <a:endParaRPr lang="en-US" sz="1200" dirty="0" smtClean="0">
              <a:solidFill>
                <a:schemeClr val="tx1"/>
              </a:solidFill>
            </a:endParaRPr>
          </a:p>
          <a:p>
            <a:pPr lvl="1"/>
            <a:r>
              <a:rPr lang="en-US" sz="1200" dirty="0" smtClean="0">
                <a:solidFill>
                  <a:schemeClr val="tx1"/>
                </a:solidFill>
              </a:rPr>
              <a:t>Demand and Capacity Model</a:t>
            </a:r>
            <a:endParaRPr lang="el-GR" sz="1200" dirty="0" smtClean="0">
              <a:solidFill>
                <a:schemeClr val="tx1"/>
              </a:solidFill>
            </a:endParaRPr>
          </a:p>
          <a:p>
            <a:r>
              <a:rPr lang="el-GR" sz="1600" dirty="0" smtClean="0"/>
              <a:t>Νοητική στέρηση</a:t>
            </a:r>
            <a:endParaRPr lang="en-US" sz="1600" dirty="0" smtClean="0"/>
          </a:p>
          <a:p>
            <a:pPr lvl="1"/>
            <a:r>
              <a:rPr lang="en-US" sz="1200" dirty="0" err="1" smtClean="0">
                <a:solidFill>
                  <a:schemeClr val="tx1"/>
                </a:solidFill>
              </a:rPr>
              <a:t>Potrage</a:t>
            </a:r>
            <a:r>
              <a:rPr lang="en-US" sz="1200" dirty="0" smtClean="0">
                <a:solidFill>
                  <a:schemeClr val="tx1"/>
                </a:solidFill>
              </a:rPr>
              <a:t> Guide to Early Education</a:t>
            </a:r>
            <a:endParaRPr lang="el-GR" sz="1200" dirty="0" smtClean="0">
              <a:solidFill>
                <a:schemeClr val="tx1"/>
              </a:solidFill>
            </a:endParaRPr>
          </a:p>
          <a:p>
            <a:r>
              <a:rPr lang="el-GR" sz="1600" dirty="0" smtClean="0"/>
              <a:t>Διαταραχές Αυτιστικού </a:t>
            </a:r>
            <a:r>
              <a:rPr lang="el-GR" sz="1600" dirty="0" smtClean="0"/>
              <a:t>Φάσματος</a:t>
            </a:r>
          </a:p>
          <a:p>
            <a:pPr lvl="1"/>
            <a:r>
              <a:rPr lang="en-US" sz="1100" dirty="0" smtClean="0">
                <a:solidFill>
                  <a:schemeClr val="tx1"/>
                </a:solidFill>
              </a:rPr>
              <a:t>Early Birds</a:t>
            </a:r>
            <a:endParaRPr lang="el-GR" sz="1100" dirty="0" smtClean="0">
              <a:solidFill>
                <a:schemeClr val="tx1"/>
              </a:solidFill>
            </a:endParaRPr>
          </a:p>
          <a:p>
            <a:r>
              <a:rPr lang="el-GR" sz="1600" dirty="0" smtClean="0"/>
              <a:t>Φωνολογικές Διαταραχές</a:t>
            </a:r>
            <a:endParaRPr lang="en-US" sz="1600" dirty="0" smtClean="0"/>
          </a:p>
          <a:p>
            <a:pPr lvl="1"/>
            <a:r>
              <a:rPr lang="en-US" sz="1100" dirty="0" smtClean="0">
                <a:solidFill>
                  <a:schemeClr val="tx1"/>
                </a:solidFill>
              </a:rPr>
              <a:t>Parents And Children Together </a:t>
            </a:r>
            <a:endParaRPr lang="el-GR" sz="1100" dirty="0" smtClean="0">
              <a:solidFill>
                <a:schemeClr val="tx1"/>
              </a:solidFill>
            </a:endParaRPr>
          </a:p>
          <a:p>
            <a:r>
              <a:rPr lang="el-GR" sz="1600" dirty="0" smtClean="0"/>
              <a:t>Ακουστικά Ελλείμματα</a:t>
            </a:r>
            <a:endParaRPr lang="en-US" sz="1600" dirty="0" smtClean="0"/>
          </a:p>
          <a:p>
            <a:pPr lvl="1"/>
            <a:r>
              <a:rPr lang="en-US" sz="1200" dirty="0" smtClean="0">
                <a:solidFill>
                  <a:schemeClr val="tx1"/>
                </a:solidFill>
              </a:rPr>
              <a:t>Muenster Parental </a:t>
            </a:r>
            <a:r>
              <a:rPr lang="en-US" sz="1200" dirty="0" err="1" smtClean="0">
                <a:solidFill>
                  <a:schemeClr val="tx1"/>
                </a:solidFill>
              </a:rPr>
              <a:t>Programme</a:t>
            </a:r>
            <a:endParaRPr lang="el-GR" sz="1200" dirty="0">
              <a:solidFill>
                <a:schemeClr val="tx1"/>
              </a:solidFill>
            </a:endParaRPr>
          </a:p>
          <a:p>
            <a:r>
              <a:rPr lang="el-GR" sz="1600" dirty="0" smtClean="0"/>
              <a:t>Πρόγραμμα </a:t>
            </a:r>
            <a:r>
              <a:rPr lang="en-US" sz="1600" dirty="0" err="1" smtClean="0"/>
              <a:t>Hannen</a:t>
            </a:r>
            <a:endParaRPr lang="en-US" sz="1600" dirty="0" smtClean="0"/>
          </a:p>
          <a:p>
            <a:pPr lvl="1"/>
            <a:r>
              <a:rPr lang="en-US" sz="1200" dirty="0" smtClean="0">
                <a:solidFill>
                  <a:schemeClr val="tx1"/>
                </a:solidFill>
              </a:rPr>
              <a:t>It Takes Two To Talk</a:t>
            </a:r>
          </a:p>
          <a:p>
            <a:pPr lvl="1"/>
            <a:r>
              <a:rPr lang="en-US" sz="1200" dirty="0" smtClean="0">
                <a:solidFill>
                  <a:schemeClr val="tx1"/>
                </a:solidFill>
              </a:rPr>
              <a:t>Target Word</a:t>
            </a:r>
          </a:p>
          <a:p>
            <a:pPr lvl="1"/>
            <a:r>
              <a:rPr lang="en-US" sz="1200" dirty="0" smtClean="0">
                <a:solidFill>
                  <a:schemeClr val="tx1"/>
                </a:solidFill>
              </a:rPr>
              <a:t>More than Words</a:t>
            </a:r>
          </a:p>
          <a:p>
            <a:pPr lvl="1"/>
            <a:r>
              <a:rPr lang="en-US" sz="1200" dirty="0" err="1" smtClean="0">
                <a:solidFill>
                  <a:schemeClr val="tx1"/>
                </a:solidFill>
              </a:rPr>
              <a:t>Talkability</a:t>
            </a:r>
            <a:endParaRPr lang="en-US" sz="1200" dirty="0" smtClean="0">
              <a:solidFill>
                <a:schemeClr val="tx1"/>
              </a:solidFill>
            </a:endParaRPr>
          </a:p>
          <a:p>
            <a:pPr lvl="1"/>
            <a:endParaRPr lang="en-US" sz="1200" dirty="0" smtClean="0"/>
          </a:p>
          <a:p>
            <a:pPr lvl="1"/>
            <a:endParaRPr lang="en-US" sz="12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Δομή </a:t>
            </a:r>
            <a:r>
              <a:rPr lang="en-US" dirty="0" smtClean="0"/>
              <a:t>Early Bird</a:t>
            </a:r>
            <a:endParaRPr lang="en-US" dirty="0"/>
          </a:p>
        </p:txBody>
      </p:sp>
      <p:sp>
        <p:nvSpPr>
          <p:cNvPr id="3" name="Θέση περιεχομένου 2"/>
          <p:cNvSpPr>
            <a:spLocks noGrp="1"/>
          </p:cNvSpPr>
          <p:nvPr>
            <p:ph sz="quarter" idx="1"/>
          </p:nvPr>
        </p:nvSpPr>
        <p:spPr/>
        <p:txBody>
          <a:bodyPr/>
          <a:lstStyle/>
          <a:p>
            <a:r>
              <a:rPr lang="el-GR" dirty="0"/>
              <a:t>Συνεργάζονται έξι οικογένειες την </a:t>
            </a:r>
            <a:r>
              <a:rPr lang="el-GR" dirty="0" smtClean="0"/>
              <a:t>φορά</a:t>
            </a:r>
            <a:endParaRPr lang="en-US" dirty="0" smtClean="0"/>
          </a:p>
          <a:p>
            <a:r>
              <a:rPr lang="el-GR" dirty="0" smtClean="0"/>
              <a:t>Το πρόγραμμα </a:t>
            </a:r>
            <a:r>
              <a:rPr lang="el-GR" dirty="0"/>
              <a:t>διαρκεί τρεις </a:t>
            </a:r>
            <a:r>
              <a:rPr lang="el-GR" dirty="0" smtClean="0"/>
              <a:t>μήνες</a:t>
            </a:r>
          </a:p>
          <a:p>
            <a:r>
              <a:rPr lang="el-GR" dirty="0"/>
              <a:t>Σ</a:t>
            </a:r>
            <a:r>
              <a:rPr lang="el-GR" dirty="0" smtClean="0"/>
              <a:t>υνδυάζει ομαδικές </a:t>
            </a:r>
            <a:r>
              <a:rPr lang="el-GR" dirty="0"/>
              <a:t>συνεδρίες </a:t>
            </a:r>
            <a:r>
              <a:rPr lang="el-GR" dirty="0" smtClean="0"/>
              <a:t>εξάσκησης και </a:t>
            </a:r>
            <a:r>
              <a:rPr lang="el-GR" dirty="0"/>
              <a:t>ατομικές επισκέψεις στο </a:t>
            </a:r>
            <a:r>
              <a:rPr lang="el-GR" dirty="0" smtClean="0"/>
              <a:t>σπίτι</a:t>
            </a:r>
          </a:p>
          <a:p>
            <a:r>
              <a:rPr lang="el-GR" dirty="0" smtClean="0"/>
              <a:t>Γονείς - </a:t>
            </a:r>
            <a:r>
              <a:rPr lang="el-GR" dirty="0"/>
              <a:t>δεσμεύονται για μια συνεδρία </a:t>
            </a:r>
            <a:r>
              <a:rPr lang="el-GR" dirty="0" smtClean="0"/>
              <a:t>εξάσκησης </a:t>
            </a:r>
            <a:r>
              <a:rPr lang="el-GR" dirty="0"/>
              <a:t>και σε συνεχή ενασχόληση με το παιδί στο σπίτι.</a:t>
            </a:r>
            <a:endParaRPr lang="en-US" dirty="0"/>
          </a:p>
          <a:p>
            <a:endParaRPr lang="el-GR" dirty="0" smtClean="0"/>
          </a:p>
          <a:p>
            <a:endParaRPr lang="el-GR" dirty="0" smtClean="0"/>
          </a:p>
        </p:txBody>
      </p:sp>
    </p:spTree>
    <p:extLst>
      <p:ext uri="{BB962C8B-B14F-4D97-AF65-F5344CB8AC3E}">
        <p14:creationId xmlns:p14="http://schemas.microsoft.com/office/powerpoint/2010/main" xmlns="" val="2383839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Περιεχόμενο </a:t>
            </a:r>
            <a:r>
              <a:rPr lang="en-US" dirty="0" smtClean="0"/>
              <a:t>Early Bird</a:t>
            </a:r>
            <a:endParaRPr lang="en-US" dirty="0"/>
          </a:p>
        </p:txBody>
      </p:sp>
      <p:sp>
        <p:nvSpPr>
          <p:cNvPr id="3" name="Θέση περιεχομένου 2"/>
          <p:cNvSpPr>
            <a:spLocks noGrp="1"/>
          </p:cNvSpPr>
          <p:nvPr>
            <p:ph sz="quarter" idx="1"/>
          </p:nvPr>
        </p:nvSpPr>
        <p:spPr/>
        <p:txBody>
          <a:bodyPr/>
          <a:lstStyle/>
          <a:p>
            <a:pPr marL="0" indent="0" algn="ctr">
              <a:buNone/>
            </a:pPr>
            <a:r>
              <a:rPr lang="el-GR" u="sng" dirty="0" smtClean="0"/>
              <a:t>Το </a:t>
            </a:r>
            <a:r>
              <a:rPr lang="el-GR" u="sng" dirty="0"/>
              <a:t>πρόγραμμα περιλαμβάνει</a:t>
            </a:r>
            <a:r>
              <a:rPr lang="el-GR" u="sng" dirty="0" smtClean="0"/>
              <a:t>:</a:t>
            </a:r>
          </a:p>
          <a:p>
            <a:pPr marL="0" indent="0" algn="ctr">
              <a:buNone/>
            </a:pPr>
            <a:endParaRPr lang="en-US" dirty="0"/>
          </a:p>
          <a:p>
            <a:pPr lvl="0"/>
            <a:r>
              <a:rPr lang="el-GR" dirty="0"/>
              <a:t>Την προσέγγιση NAS SPELL </a:t>
            </a:r>
            <a:endParaRPr lang="en-US" dirty="0"/>
          </a:p>
          <a:p>
            <a:pPr lvl="0"/>
            <a:r>
              <a:rPr lang="el-GR" dirty="0"/>
              <a:t>Τεχνικές από το πρόγραμμα  TEACCH </a:t>
            </a:r>
            <a:endParaRPr lang="en-US" dirty="0"/>
          </a:p>
          <a:p>
            <a:pPr lvl="0"/>
            <a:r>
              <a:rPr lang="en-US" dirty="0"/>
              <a:t>Picture Exchange Communication System (PECS</a:t>
            </a:r>
            <a:r>
              <a:rPr lang="en-US" dirty="0" smtClean="0"/>
              <a:t>).</a:t>
            </a:r>
            <a:endParaRPr lang="el-GR" dirty="0" smtClean="0"/>
          </a:p>
          <a:p>
            <a:pPr lvl="0"/>
            <a:r>
              <a:rPr lang="el-GR" dirty="0" smtClean="0"/>
              <a:t>Βιντεοσκοπημένο υλικό ( για εκπαίδευση γονέων)</a:t>
            </a:r>
          </a:p>
          <a:p>
            <a:r>
              <a:rPr lang="el-GR" dirty="0" smtClean="0"/>
              <a:t>Ανάλυση και κατανόηση προβληματικών συμπεριφορών </a:t>
            </a:r>
            <a:endParaRPr lang="en-US" dirty="0"/>
          </a:p>
        </p:txBody>
      </p:sp>
    </p:spTree>
    <p:extLst>
      <p:ext uri="{BB962C8B-B14F-4D97-AF65-F5344CB8AC3E}">
        <p14:creationId xmlns:p14="http://schemas.microsoft.com/office/powerpoint/2010/main" xmlns="" val="3151009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332656"/>
            <a:ext cx="8534400" cy="758952"/>
          </a:xfrm>
        </p:spPr>
        <p:txBody>
          <a:bodyPr>
            <a:normAutofit fontScale="90000"/>
          </a:bodyPr>
          <a:lstStyle/>
          <a:p>
            <a:r>
              <a:rPr lang="el-GR" dirty="0"/>
              <a:t>Πρόγραμμα αναπτυξιακών</a:t>
            </a:r>
            <a:r>
              <a:rPr lang="en-US" dirty="0"/>
              <a:t>, </a:t>
            </a:r>
            <a:r>
              <a:rPr lang="el-GR" dirty="0"/>
              <a:t>ατομικών διαφορών και δημιουργίας σχέσεων</a:t>
            </a:r>
            <a:r>
              <a:rPr lang="en-US" dirty="0"/>
              <a:t> (DIR)</a:t>
            </a:r>
          </a:p>
        </p:txBody>
      </p:sp>
      <p:sp>
        <p:nvSpPr>
          <p:cNvPr id="3" name="Θέση περιεχομένου 2"/>
          <p:cNvSpPr>
            <a:spLocks noGrp="1"/>
          </p:cNvSpPr>
          <p:nvPr>
            <p:ph sz="quarter" idx="1"/>
          </p:nvPr>
        </p:nvSpPr>
        <p:spPr/>
        <p:txBody>
          <a:bodyPr>
            <a:normAutofit fontScale="85000" lnSpcReduction="20000"/>
          </a:bodyPr>
          <a:lstStyle/>
          <a:p>
            <a:pPr marL="0" indent="0">
              <a:buNone/>
            </a:pPr>
            <a:r>
              <a:rPr lang="en-US" dirty="0" smtClean="0"/>
              <a:t>(</a:t>
            </a:r>
            <a:r>
              <a:rPr lang="en-US" dirty="0"/>
              <a:t>Greenspan, S. I., &amp; </a:t>
            </a:r>
            <a:r>
              <a:rPr lang="en-US" dirty="0" err="1"/>
              <a:t>Wieder</a:t>
            </a:r>
            <a:r>
              <a:rPr lang="en-US" dirty="0"/>
              <a:t>, S. (2006). </a:t>
            </a:r>
            <a:endParaRPr lang="el-GR" dirty="0" smtClean="0"/>
          </a:p>
          <a:p>
            <a:pPr marL="0" indent="0">
              <a:buNone/>
            </a:pPr>
            <a:endParaRPr lang="el-GR" dirty="0"/>
          </a:p>
          <a:p>
            <a:pPr marL="0" indent="0">
              <a:buNone/>
            </a:pPr>
            <a:r>
              <a:rPr lang="el-GR" dirty="0" smtClean="0"/>
              <a:t>Στόχος του προγράμματος είναι </a:t>
            </a:r>
            <a:r>
              <a:rPr lang="el-GR" dirty="0"/>
              <a:t>να βοηθήσει το παιδί να αναπτύξει αλληλεπίδραση και να σχηματίσει μια αίσθηση εαυτού ως άτομο κοινωνικό και με </a:t>
            </a:r>
            <a:r>
              <a:rPr lang="el-GR" dirty="0" smtClean="0"/>
              <a:t>βούληση</a:t>
            </a:r>
            <a:endParaRPr lang="en-US" dirty="0" smtClean="0"/>
          </a:p>
          <a:p>
            <a:pPr marL="0" indent="0">
              <a:buNone/>
            </a:pPr>
            <a:endParaRPr lang="en-US" dirty="0"/>
          </a:p>
          <a:p>
            <a:pPr marL="0" indent="0">
              <a:buNone/>
            </a:pPr>
            <a:r>
              <a:rPr lang="en-US" dirty="0" smtClean="0"/>
              <a:t>DIR </a:t>
            </a:r>
            <a:r>
              <a:rPr lang="en-US" dirty="0" err="1" smtClean="0"/>
              <a:t>Floortime</a:t>
            </a:r>
            <a:r>
              <a:rPr lang="el-GR" dirty="0" smtClean="0"/>
              <a:t> - το πιο διαδεδομένο μοντέλο του προγράμματος</a:t>
            </a:r>
            <a:endParaRPr lang="en-US" dirty="0"/>
          </a:p>
          <a:p>
            <a:r>
              <a:rPr lang="el-GR" dirty="0" smtClean="0"/>
              <a:t>χρησιμοποιείται </a:t>
            </a:r>
            <a:r>
              <a:rPr lang="el-GR" dirty="0"/>
              <a:t>πιο συχνά σε παιδιά με μαθησιακές, </a:t>
            </a:r>
            <a:r>
              <a:rPr lang="el-GR" dirty="0" err="1"/>
              <a:t>κοινωνικο</a:t>
            </a:r>
            <a:r>
              <a:rPr lang="el-GR" dirty="0"/>
              <a:t>-συναισθηματικές, νοητικές ή/και αναπτυξιακές </a:t>
            </a:r>
            <a:r>
              <a:rPr lang="el-GR" dirty="0" smtClean="0"/>
              <a:t>δυσκολίες</a:t>
            </a:r>
          </a:p>
          <a:p>
            <a:r>
              <a:rPr lang="el-GR" dirty="0"/>
              <a:t>είναι μια σειρά αμοιβαίων αλληλεπιδράσεων που απευθύνονται στο παιδί, με αποτέλεσμα τους επικοινωνιακούς κύκλους</a:t>
            </a:r>
            <a:endParaRPr lang="en-US" dirty="0"/>
          </a:p>
        </p:txBody>
      </p:sp>
    </p:spTree>
    <p:extLst>
      <p:ext uri="{BB962C8B-B14F-4D97-AF65-F5344CB8AC3E}">
        <p14:creationId xmlns:p14="http://schemas.microsoft.com/office/powerpoint/2010/main" xmlns="" val="1436698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DIR </a:t>
            </a:r>
            <a:r>
              <a:rPr lang="en-US" dirty="0" err="1" smtClean="0"/>
              <a:t>Floortime</a:t>
            </a:r>
            <a:endParaRPr lang="en-US" dirty="0"/>
          </a:p>
        </p:txBody>
      </p:sp>
      <p:sp>
        <p:nvSpPr>
          <p:cNvPr id="3" name="Θέση περιεχομένου 2"/>
          <p:cNvSpPr>
            <a:spLocks noGrp="1"/>
          </p:cNvSpPr>
          <p:nvPr>
            <p:ph sz="quarter" idx="1"/>
          </p:nvPr>
        </p:nvSpPr>
        <p:spPr/>
        <p:txBody>
          <a:bodyPr>
            <a:normAutofit lnSpcReduction="10000"/>
          </a:bodyPr>
          <a:lstStyle/>
          <a:p>
            <a:pPr marL="0" indent="0">
              <a:buNone/>
            </a:pPr>
            <a:r>
              <a:rPr lang="el-GR" u="sng" dirty="0" smtClean="0"/>
              <a:t>Στόχος</a:t>
            </a:r>
          </a:p>
          <a:p>
            <a:pPr marL="0" indent="0">
              <a:buNone/>
            </a:pPr>
            <a:r>
              <a:rPr lang="el-GR" dirty="0"/>
              <a:t>Ν</a:t>
            </a:r>
            <a:r>
              <a:rPr lang="el-GR" dirty="0" smtClean="0"/>
              <a:t>α </a:t>
            </a:r>
            <a:r>
              <a:rPr lang="el-GR" dirty="0"/>
              <a:t>στηρίξει τις αλληλεπιδράσεις μεταξύ του παιδιού και του ενήλικα με βαθμιαία αύξηση της κυκλικής επικοινωνίας. </a:t>
            </a:r>
            <a:endParaRPr lang="el-GR" dirty="0" smtClean="0"/>
          </a:p>
          <a:p>
            <a:pPr marL="0" indent="0">
              <a:buNone/>
            </a:pPr>
            <a:endParaRPr lang="el-GR" dirty="0"/>
          </a:p>
          <a:p>
            <a:pPr marL="0" indent="0">
              <a:buNone/>
            </a:pPr>
            <a:r>
              <a:rPr lang="el-GR" u="sng" dirty="0" smtClean="0"/>
              <a:t>Δομή</a:t>
            </a:r>
          </a:p>
          <a:p>
            <a:pPr marL="0" indent="0">
              <a:buNone/>
            </a:pPr>
            <a:r>
              <a:rPr lang="el-GR" dirty="0" smtClean="0"/>
              <a:t> </a:t>
            </a:r>
            <a:r>
              <a:rPr lang="el-GR" dirty="0"/>
              <a:t>Οι γονείς και οι κύριοι φροντιστές διδάσκονται </a:t>
            </a:r>
            <a:r>
              <a:rPr lang="el-GR"/>
              <a:t>συγκεκριμένες </a:t>
            </a:r>
            <a:r>
              <a:rPr lang="el-GR" smtClean="0"/>
              <a:t>στρατηγικές σε:</a:t>
            </a:r>
            <a:endParaRPr lang="el-GR" u="sng" dirty="0" smtClean="0"/>
          </a:p>
          <a:p>
            <a:r>
              <a:rPr lang="el-GR" dirty="0"/>
              <a:t>Δ</a:t>
            </a:r>
            <a:r>
              <a:rPr lang="el-GR" dirty="0" smtClean="0"/>
              <a:t>ιάρκεια </a:t>
            </a:r>
            <a:r>
              <a:rPr lang="el-GR" dirty="0"/>
              <a:t>οκτώ με δέκα </a:t>
            </a:r>
            <a:r>
              <a:rPr lang="el-GR" dirty="0" smtClean="0"/>
              <a:t>συνεδριών</a:t>
            </a:r>
          </a:p>
          <a:p>
            <a:r>
              <a:rPr lang="el-GR" dirty="0"/>
              <a:t>20-30 λεπτά η καθεμιά</a:t>
            </a:r>
            <a:endParaRPr lang="en-US" u="sng" dirty="0"/>
          </a:p>
        </p:txBody>
      </p:sp>
    </p:spTree>
    <p:extLst>
      <p:ext uri="{BB962C8B-B14F-4D97-AF65-F5344CB8AC3E}">
        <p14:creationId xmlns:p14="http://schemas.microsoft.com/office/powerpoint/2010/main" xmlns="" val="1538676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Πρόγραμμα</a:t>
            </a:r>
            <a:endParaRPr lang="en-US" dirty="0"/>
          </a:p>
        </p:txBody>
      </p:sp>
      <p:sp>
        <p:nvSpPr>
          <p:cNvPr id="3" name="Θέση περιεχομένου 2"/>
          <p:cNvSpPr>
            <a:spLocks noGrp="1"/>
          </p:cNvSpPr>
          <p:nvPr>
            <p:ph sz="quarter" idx="1"/>
          </p:nvPr>
        </p:nvSpPr>
        <p:spPr/>
        <p:txBody>
          <a:bodyPr>
            <a:normAutofit fontScale="92500" lnSpcReduction="20000"/>
          </a:bodyPr>
          <a:lstStyle/>
          <a:p>
            <a:pPr marL="0" indent="0">
              <a:buNone/>
            </a:pPr>
            <a:r>
              <a:rPr lang="el-GR" dirty="0" err="1" smtClean="0"/>
              <a:t>Διαδραστικό</a:t>
            </a:r>
            <a:r>
              <a:rPr lang="el-GR" dirty="0" smtClean="0"/>
              <a:t> παιχνίδι μεταξύ παιδιού και ενηλίκου με σκοπό:</a:t>
            </a:r>
          </a:p>
          <a:p>
            <a:r>
              <a:rPr lang="el-GR" dirty="0" smtClean="0"/>
              <a:t>να </a:t>
            </a:r>
            <a:r>
              <a:rPr lang="el-GR" dirty="0"/>
              <a:t>κατακτήσει </a:t>
            </a:r>
            <a:r>
              <a:rPr lang="el-GR" dirty="0" smtClean="0"/>
              <a:t>μια </a:t>
            </a:r>
            <a:r>
              <a:rPr lang="el-GR" dirty="0"/>
              <a:t>υγιή συναισθηματική και πνευματική </a:t>
            </a:r>
            <a:r>
              <a:rPr lang="el-GR" dirty="0" smtClean="0"/>
              <a:t>ανάπτυξη</a:t>
            </a:r>
          </a:p>
          <a:p>
            <a:r>
              <a:rPr lang="el-GR" dirty="0"/>
              <a:t>να προσαρμόζονται, εμπλέκονται και να ταυτίζονται με </a:t>
            </a:r>
            <a:r>
              <a:rPr lang="el-GR" dirty="0" smtClean="0"/>
              <a:t>άλλους</a:t>
            </a:r>
          </a:p>
          <a:p>
            <a:r>
              <a:rPr lang="el-GR" dirty="0" smtClean="0"/>
              <a:t>Επικοινωνία (χειρονομίες, </a:t>
            </a:r>
            <a:r>
              <a:rPr lang="el-GR" dirty="0"/>
              <a:t>επίλυση </a:t>
            </a:r>
            <a:r>
              <a:rPr lang="el-GR" dirty="0" smtClean="0"/>
              <a:t>κοινωνικών προβλημάτων, επιπτώσεις)</a:t>
            </a:r>
          </a:p>
          <a:p>
            <a:r>
              <a:rPr lang="el-GR" dirty="0" smtClean="0"/>
              <a:t>Συνεχής </a:t>
            </a:r>
            <a:r>
              <a:rPr lang="el-GR" dirty="0"/>
              <a:t>ροή </a:t>
            </a:r>
            <a:r>
              <a:rPr lang="el-GR" dirty="0" smtClean="0"/>
              <a:t>αλληλεπιδράσεων </a:t>
            </a:r>
            <a:r>
              <a:rPr lang="el-GR" dirty="0"/>
              <a:t>σε </a:t>
            </a:r>
            <a:r>
              <a:rPr lang="el-GR" dirty="0" smtClean="0"/>
              <a:t>σειρά</a:t>
            </a:r>
          </a:p>
          <a:p>
            <a:r>
              <a:rPr lang="el-GR" dirty="0"/>
              <a:t>ιδέες για την κάλυψη αναγκών </a:t>
            </a:r>
            <a:r>
              <a:rPr lang="el-GR" dirty="0" smtClean="0"/>
              <a:t>επικοινωνίας</a:t>
            </a:r>
          </a:p>
          <a:p>
            <a:endParaRPr lang="el-GR" dirty="0"/>
          </a:p>
          <a:p>
            <a:r>
              <a:rPr lang="el-GR" dirty="0" smtClean="0"/>
              <a:t>*Λαμβάνονται υπόψιν οι ‘Βιολογικές Προκλήσεις’ </a:t>
            </a:r>
          </a:p>
          <a:p>
            <a:endParaRPr lang="en-US" dirty="0"/>
          </a:p>
        </p:txBody>
      </p:sp>
    </p:spTree>
    <p:extLst>
      <p:ext uri="{BB962C8B-B14F-4D97-AF65-F5344CB8AC3E}">
        <p14:creationId xmlns:p14="http://schemas.microsoft.com/office/powerpoint/2010/main" xmlns="" val="2873439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ΦΩΝΟΛΟΓΙΚΕΣ ΔΙΑΤΑΡΑΧΕΣ</a:t>
            </a:r>
            <a:endParaRPr lang="el-GR" dirty="0"/>
          </a:p>
        </p:txBody>
      </p:sp>
      <p:sp>
        <p:nvSpPr>
          <p:cNvPr id="3" name="2 - Θέση περιεχομένου"/>
          <p:cNvSpPr>
            <a:spLocks noGrp="1"/>
          </p:cNvSpPr>
          <p:nvPr>
            <p:ph sz="quarter" idx="1"/>
          </p:nvPr>
        </p:nvSpPr>
        <p:spPr/>
        <p:txBody>
          <a:bodyPr/>
          <a:lstStyle/>
          <a:p>
            <a:pPr marL="0" indent="0">
              <a:buNone/>
            </a:pPr>
            <a:r>
              <a:rPr lang="el-GR" dirty="0" smtClean="0"/>
              <a:t>Σημαντικά ελλείμματα συγκριτικά με </a:t>
            </a:r>
            <a:r>
              <a:rPr lang="el-GR" dirty="0" smtClean="0"/>
              <a:t>συνομηλίκους </a:t>
            </a:r>
            <a:r>
              <a:rPr lang="el-GR" dirty="0" smtClean="0"/>
              <a:t>σε:</a:t>
            </a:r>
          </a:p>
          <a:p>
            <a:r>
              <a:rPr lang="el-GR" dirty="0" smtClean="0"/>
              <a:t>παραγωγή ομιλίας</a:t>
            </a:r>
          </a:p>
          <a:p>
            <a:r>
              <a:rPr lang="el-GR" dirty="0"/>
              <a:t>αντίληψη </a:t>
            </a:r>
            <a:r>
              <a:rPr lang="el-GR" dirty="0" smtClean="0"/>
              <a:t>ομιλίας</a:t>
            </a:r>
          </a:p>
          <a:p>
            <a:r>
              <a:rPr lang="el-GR" dirty="0"/>
              <a:t>οργάνωση της φωνολογίας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Parents and Children Together (PACT)</a:t>
            </a:r>
            <a:endParaRPr lang="el-GR" dirty="0"/>
          </a:p>
        </p:txBody>
      </p:sp>
      <p:sp>
        <p:nvSpPr>
          <p:cNvPr id="3" name="2 - Θέση περιεχομένου"/>
          <p:cNvSpPr>
            <a:spLocks noGrp="1"/>
          </p:cNvSpPr>
          <p:nvPr>
            <p:ph sz="quarter" idx="1"/>
          </p:nvPr>
        </p:nvSpPr>
        <p:spPr/>
        <p:txBody>
          <a:bodyPr/>
          <a:lstStyle/>
          <a:p>
            <a:r>
              <a:rPr lang="el-GR" dirty="0" smtClean="0"/>
              <a:t>Εκλεκτική φωνολογική προσέγγιση με άξονες:</a:t>
            </a:r>
          </a:p>
          <a:p>
            <a:pPr lvl="1"/>
            <a:r>
              <a:rPr lang="el-GR" dirty="0" smtClean="0">
                <a:solidFill>
                  <a:schemeClr val="tx1"/>
                </a:solidFill>
              </a:rPr>
              <a:t>Εκπαίδευση οικογένειας και δασκάλων</a:t>
            </a:r>
          </a:p>
          <a:p>
            <a:pPr lvl="1"/>
            <a:r>
              <a:rPr lang="el-GR" dirty="0" smtClean="0">
                <a:solidFill>
                  <a:schemeClr val="tx1"/>
                </a:solidFill>
              </a:rPr>
              <a:t>Μεταγλωσσικές ασκήσεις</a:t>
            </a:r>
          </a:p>
          <a:p>
            <a:pPr lvl="1"/>
            <a:r>
              <a:rPr lang="el-GR" dirty="0" smtClean="0">
                <a:solidFill>
                  <a:schemeClr val="tx1"/>
                </a:solidFill>
              </a:rPr>
              <a:t>Παραδοσιακές τεχνικές  φωνητικής παραγωγής</a:t>
            </a:r>
          </a:p>
          <a:p>
            <a:pPr lvl="1"/>
            <a:r>
              <a:rPr lang="el-GR" dirty="0" smtClean="0">
                <a:solidFill>
                  <a:schemeClr val="tx1"/>
                </a:solidFill>
              </a:rPr>
              <a:t>Πολλαπλές υποδειγματικές τεχνικές</a:t>
            </a:r>
          </a:p>
          <a:p>
            <a:pPr lvl="1"/>
            <a:r>
              <a:rPr lang="el-GR" dirty="0" smtClean="0">
                <a:solidFill>
                  <a:schemeClr val="tx1"/>
                </a:solidFill>
              </a:rPr>
              <a:t>Καθήκοντα στο σπίτι</a:t>
            </a:r>
          </a:p>
          <a:p>
            <a:pPr lvl="1">
              <a:buNone/>
            </a:pPr>
            <a:endParaRPr lang="el-G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PACT</a:t>
            </a:r>
            <a:r>
              <a:rPr lang="el-GR" dirty="0" smtClean="0"/>
              <a:t> :Δομή προγράμματος</a:t>
            </a:r>
            <a:endParaRPr lang="el-GR" dirty="0"/>
          </a:p>
        </p:txBody>
      </p:sp>
      <p:sp>
        <p:nvSpPr>
          <p:cNvPr id="3" name="2 - Θέση περιεχομένου"/>
          <p:cNvSpPr>
            <a:spLocks noGrp="1"/>
          </p:cNvSpPr>
          <p:nvPr>
            <p:ph sz="quarter" idx="1"/>
          </p:nvPr>
        </p:nvSpPr>
        <p:spPr/>
        <p:txBody>
          <a:bodyPr>
            <a:normAutofit/>
          </a:bodyPr>
          <a:lstStyle/>
          <a:p>
            <a:r>
              <a:rPr lang="el-GR" dirty="0" smtClean="0"/>
              <a:t>1</a:t>
            </a:r>
            <a:r>
              <a:rPr lang="el-GR" baseline="30000" dirty="0" smtClean="0"/>
              <a:t>η</a:t>
            </a:r>
            <a:r>
              <a:rPr lang="el-GR" dirty="0" smtClean="0"/>
              <a:t> ομάδα συνεδριών</a:t>
            </a:r>
          </a:p>
          <a:p>
            <a:pPr lvl="1"/>
            <a:r>
              <a:rPr lang="el-GR" dirty="0" smtClean="0">
                <a:solidFill>
                  <a:schemeClr val="tx1"/>
                </a:solidFill>
              </a:rPr>
              <a:t>10 εβδομάδες  παρέμβασης</a:t>
            </a:r>
          </a:p>
          <a:p>
            <a:pPr lvl="1"/>
            <a:r>
              <a:rPr lang="el-GR" dirty="0" smtClean="0">
                <a:solidFill>
                  <a:schemeClr val="tx1"/>
                </a:solidFill>
              </a:rPr>
              <a:t>8</a:t>
            </a:r>
            <a:r>
              <a:rPr lang="en-US" dirty="0" smtClean="0">
                <a:solidFill>
                  <a:schemeClr val="tx1"/>
                </a:solidFill>
              </a:rPr>
              <a:t> </a:t>
            </a:r>
            <a:r>
              <a:rPr lang="el-GR" dirty="0" smtClean="0">
                <a:solidFill>
                  <a:schemeClr val="tx1"/>
                </a:solidFill>
              </a:rPr>
              <a:t>εβδομάδες  </a:t>
            </a:r>
            <a:r>
              <a:rPr lang="el-GR" dirty="0" smtClean="0">
                <a:solidFill>
                  <a:schemeClr val="tx1"/>
                </a:solidFill>
              </a:rPr>
              <a:t>διαλλείματος</a:t>
            </a:r>
          </a:p>
          <a:p>
            <a:pPr lvl="1"/>
            <a:r>
              <a:rPr lang="el-GR" dirty="0" smtClean="0">
                <a:solidFill>
                  <a:schemeClr val="tx1"/>
                </a:solidFill>
              </a:rPr>
              <a:t>2 εβδομάδες  ήπια επαναπροσέγγιση χωρίς την παρουσία του θεραπευτή</a:t>
            </a:r>
          </a:p>
          <a:p>
            <a:r>
              <a:rPr lang="el-GR" dirty="0" smtClean="0"/>
              <a:t>Κάθε επόμενη ομάδα συνεδριών έχει λιγότερες </a:t>
            </a:r>
            <a:r>
              <a:rPr lang="el-GR" dirty="0" smtClean="0"/>
              <a:t>συνεδ</a:t>
            </a:r>
            <a:r>
              <a:rPr lang="el-GR" dirty="0" smtClean="0"/>
              <a:t>ρίες</a:t>
            </a:r>
            <a:endParaRPr lang="en-US" dirty="0" smtClean="0"/>
          </a:p>
          <a:p>
            <a:r>
              <a:rPr lang="el-GR" dirty="0" smtClean="0"/>
              <a:t>Δομή συνεδρίας:</a:t>
            </a:r>
          </a:p>
          <a:p>
            <a:pPr lvl="1"/>
            <a:r>
              <a:rPr lang="el-GR" dirty="0" smtClean="0">
                <a:solidFill>
                  <a:schemeClr val="tx1"/>
                </a:solidFill>
              </a:rPr>
              <a:t>50΄ (30΄-40΄ με θεραπευτή και 10΄-20΄με τον γονέα στο τέλος ή 10΄στην αρχή και 10΄ στο τέλος) </a:t>
            </a:r>
          </a:p>
          <a:p>
            <a:pPr>
              <a:buNone/>
            </a:pPr>
            <a:endParaRPr lang="el-GR"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AKOY</a:t>
            </a:r>
            <a:r>
              <a:rPr lang="el-GR" dirty="0" smtClean="0"/>
              <a:t>ΣΤΙΚΑ ΕΛΛΕΙΜΜΑΤΑ </a:t>
            </a:r>
            <a:endParaRPr lang="el-GR" dirty="0"/>
          </a:p>
        </p:txBody>
      </p:sp>
      <p:sp>
        <p:nvSpPr>
          <p:cNvPr id="3" name="2 - Θέση περιεχομένου"/>
          <p:cNvSpPr>
            <a:spLocks noGrp="1"/>
          </p:cNvSpPr>
          <p:nvPr>
            <p:ph sz="quarter" idx="1"/>
          </p:nvPr>
        </p:nvSpPr>
        <p:spPr/>
        <p:txBody>
          <a:bodyPr/>
          <a:lstStyle/>
          <a:p>
            <a:r>
              <a:rPr lang="el-GR" dirty="0" smtClean="0"/>
              <a:t>Μείωση ακουστικής ικανότητας</a:t>
            </a:r>
          </a:p>
          <a:p>
            <a:r>
              <a:rPr lang="el-GR" dirty="0" smtClean="0"/>
              <a:t>Όλο και νεότερα παιδιά, έγκαιρη παρέμβαση στην </a:t>
            </a:r>
            <a:r>
              <a:rPr lang="el-GR" dirty="0" err="1" smtClean="0"/>
              <a:t>προγλωσσική</a:t>
            </a:r>
            <a:r>
              <a:rPr lang="el-GR" dirty="0" smtClean="0"/>
              <a:t> πλέον περίοδο του παιδιού</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smtClean="0"/>
              <a:t>MUENSTER PARENTAL PROGRAMME</a:t>
            </a:r>
            <a:endParaRPr lang="el-GR"/>
          </a:p>
        </p:txBody>
      </p:sp>
      <p:sp>
        <p:nvSpPr>
          <p:cNvPr id="3" name="2 - Θέση περιεχομένου"/>
          <p:cNvSpPr>
            <a:spLocks noGrp="1"/>
          </p:cNvSpPr>
          <p:nvPr>
            <p:ph sz="quarter" idx="1"/>
          </p:nvPr>
        </p:nvSpPr>
        <p:spPr/>
        <p:txBody>
          <a:bodyPr>
            <a:normAutofit lnSpcReduction="10000"/>
          </a:bodyPr>
          <a:lstStyle/>
          <a:p>
            <a:r>
              <a:rPr lang="el-GR" dirty="0" smtClean="0"/>
              <a:t>Πρόγραμμα στήριξης των γονέων στην περίοδο της διάγνωσης, με στόχο:</a:t>
            </a:r>
          </a:p>
          <a:p>
            <a:pPr lvl="1"/>
            <a:r>
              <a:rPr lang="el-GR" dirty="0" smtClean="0">
                <a:solidFill>
                  <a:schemeClr val="tx1"/>
                </a:solidFill>
              </a:rPr>
              <a:t>Αυτοπεποίθηση γονέων-μείωση άγχους</a:t>
            </a:r>
          </a:p>
          <a:p>
            <a:pPr lvl="1"/>
            <a:r>
              <a:rPr lang="el-GR" dirty="0" smtClean="0">
                <a:solidFill>
                  <a:schemeClr val="tx1"/>
                </a:solidFill>
              </a:rPr>
              <a:t>Μοιραστούν τις εμπειρίες και τους προβληματισμούς</a:t>
            </a:r>
          </a:p>
          <a:p>
            <a:pPr lvl="1"/>
            <a:r>
              <a:rPr lang="el-GR" dirty="0" smtClean="0">
                <a:solidFill>
                  <a:schemeClr val="tx1"/>
                </a:solidFill>
              </a:rPr>
              <a:t>Ανάπτυξη βέλτιστων επικοινωνιακών συμπεριφορών</a:t>
            </a:r>
          </a:p>
          <a:p>
            <a:r>
              <a:rPr lang="el-GR" dirty="0" smtClean="0"/>
              <a:t>Ομαδικές συνεδρίες γονέων και εξατομικευμένη συμβουλευτική, </a:t>
            </a:r>
            <a:r>
              <a:rPr lang="el-GR" dirty="0" err="1" smtClean="0"/>
              <a:t>βιντεοανατροφόδότηση</a:t>
            </a:r>
            <a:r>
              <a:rPr lang="el-GR" dirty="0" smtClean="0"/>
              <a:t> </a:t>
            </a:r>
          </a:p>
          <a:p>
            <a:r>
              <a:rPr lang="el-GR" dirty="0" smtClean="0"/>
              <a:t>Ακολουθεί τις αρχές της φυσιολογική πορείας κατάκτησης</a:t>
            </a:r>
          </a:p>
          <a:p>
            <a:r>
              <a:rPr lang="el-GR" dirty="0" smtClean="0"/>
              <a:t>Εξαιρέσεις (οπτική τύφλωση, βασικές ικανότητες συμμετοχής)</a:t>
            </a:r>
          </a:p>
          <a:p>
            <a:pPr lvl="1"/>
            <a:endParaRPr lang="el-GR" dirty="0" smtClean="0"/>
          </a:p>
          <a:p>
            <a:pPr lvl="1">
              <a:buNone/>
            </a:pPr>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 Τίτλος"/>
          <p:cNvSpPr>
            <a:spLocks noGrp="1"/>
          </p:cNvSpPr>
          <p:nvPr>
            <p:ph type="title"/>
          </p:nvPr>
        </p:nvSpPr>
        <p:spPr>
          <a:xfrm>
            <a:off x="301752" y="228600"/>
            <a:ext cx="8534400" cy="758952"/>
          </a:xfrm>
        </p:spPr>
        <p:txBody>
          <a:bodyPr/>
          <a:lstStyle/>
          <a:p>
            <a:r>
              <a:rPr lang="el-GR" dirty="0" smtClean="0"/>
              <a:t>Γιατί να εμπλέξουμε τους γονείς;</a:t>
            </a:r>
            <a:endParaRPr lang="el-GR" dirty="0"/>
          </a:p>
        </p:txBody>
      </p:sp>
      <p:sp>
        <p:nvSpPr>
          <p:cNvPr id="10" name="2 - Θέση περιεχομένου"/>
          <p:cNvSpPr>
            <a:spLocks noGrp="1"/>
          </p:cNvSpPr>
          <p:nvPr>
            <p:ph sz="quarter" idx="1"/>
          </p:nvPr>
        </p:nvSpPr>
        <p:spPr>
          <a:xfrm>
            <a:off x="301752" y="1527048"/>
            <a:ext cx="8842248" cy="4572000"/>
          </a:xfrm>
        </p:spPr>
        <p:txBody>
          <a:bodyPr/>
          <a:lstStyle/>
          <a:p>
            <a:endParaRPr lang="el-GR" dirty="0" smtClean="0"/>
          </a:p>
          <a:p>
            <a:r>
              <a:rPr lang="el-GR" dirty="0" smtClean="0"/>
              <a:t>Οφέλη </a:t>
            </a:r>
            <a:r>
              <a:rPr lang="el-GR" dirty="0" smtClean="0"/>
              <a:t>για το παιδί</a:t>
            </a:r>
          </a:p>
          <a:p>
            <a:r>
              <a:rPr lang="el-GR" dirty="0" smtClean="0"/>
              <a:t>Οφέλη για τον γονέα</a:t>
            </a:r>
          </a:p>
          <a:p>
            <a:r>
              <a:rPr lang="el-GR" dirty="0" smtClean="0"/>
              <a:t>Οφέλη για την επιτυχία της </a:t>
            </a:r>
            <a:r>
              <a:rPr lang="el-GR" dirty="0" smtClean="0"/>
              <a:t>παρέμβασης</a:t>
            </a:r>
            <a:endParaRPr lang="en-US" dirty="0" smtClean="0"/>
          </a:p>
          <a:p>
            <a:pPr>
              <a:buNone/>
            </a:pPr>
            <a:endParaRPr lang="en-US" sz="1800" dirty="0" smtClean="0">
              <a:solidFill>
                <a:sysClr val="windowText" lastClr="000000"/>
              </a:solidFill>
            </a:endParaRPr>
          </a:p>
          <a:p>
            <a:pPr>
              <a:buNone/>
            </a:pPr>
            <a:r>
              <a:rPr lang="el-GR" sz="1800" dirty="0" smtClean="0">
                <a:solidFill>
                  <a:sysClr val="windowText" lastClr="000000"/>
                </a:solidFill>
              </a:rPr>
              <a:t>θεραπευτής </a:t>
            </a:r>
            <a:r>
              <a:rPr lang="el-GR" sz="1800" dirty="0" smtClean="0">
                <a:solidFill>
                  <a:sysClr val="windowText" lastClr="000000"/>
                </a:solidFill>
              </a:rPr>
              <a:t>παντογνώστης + αμέτοχος γονέας </a:t>
            </a:r>
            <a:r>
              <a:rPr lang="en-US" sz="1800" dirty="0" smtClean="0">
                <a:solidFill>
                  <a:sysClr val="windowText" lastClr="000000"/>
                </a:solidFill>
              </a:rPr>
              <a:t>  	 </a:t>
            </a:r>
            <a:r>
              <a:rPr lang="el-GR" sz="1800" dirty="0" smtClean="0">
                <a:solidFill>
                  <a:sysClr val="windowText" lastClr="000000"/>
                </a:solidFill>
              </a:rPr>
              <a:t>θεραπευτής</a:t>
            </a:r>
            <a:r>
              <a:rPr lang="el-GR" sz="1800" dirty="0" smtClean="0">
                <a:solidFill>
                  <a:sysClr val="windowText" lastClr="000000"/>
                </a:solidFill>
              </a:rPr>
              <a:t>+ </a:t>
            </a:r>
            <a:r>
              <a:rPr lang="el-GR" sz="1800" dirty="0" err="1" smtClean="0">
                <a:solidFill>
                  <a:sysClr val="windowText" lastClr="000000"/>
                </a:solidFill>
              </a:rPr>
              <a:t>συνθεραπευτής</a:t>
            </a:r>
            <a:endParaRPr lang="el-GR" sz="1800" dirty="0" smtClean="0">
              <a:solidFill>
                <a:sysClr val="windowText" lastClr="000000"/>
              </a:solidFill>
            </a:endParaRPr>
          </a:p>
          <a:p>
            <a:pPr lvl="1">
              <a:buNone/>
            </a:pPr>
            <a:endParaRPr lang="el-GR" dirty="0" smtClean="0">
              <a:solidFill>
                <a:sysClr val="windowText" lastClr="000000"/>
              </a:solidFill>
            </a:endParaRPr>
          </a:p>
          <a:p>
            <a:pPr lvl="1">
              <a:buNone/>
            </a:pPr>
            <a:r>
              <a:rPr lang="el-GR" sz="1800" dirty="0" smtClean="0">
                <a:solidFill>
                  <a:sysClr val="windowText" lastClr="000000"/>
                </a:solidFill>
              </a:rPr>
              <a:t>Παρέμβαση</a:t>
            </a:r>
            <a:r>
              <a:rPr lang="en-US" sz="1800" dirty="0" smtClean="0">
                <a:solidFill>
                  <a:sysClr val="windowText" lastClr="000000"/>
                </a:solidFill>
              </a:rPr>
              <a:t>, </a:t>
            </a:r>
            <a:r>
              <a:rPr lang="el-GR" sz="1800" dirty="0" smtClean="0">
                <a:solidFill>
                  <a:sysClr val="windowText" lastClr="000000"/>
                </a:solidFill>
              </a:rPr>
              <a:t>έπειτα  εδραίωση                  </a:t>
            </a:r>
            <a:r>
              <a:rPr lang="el-GR" sz="1800" smtClean="0">
                <a:solidFill>
                  <a:sysClr val="windowText" lastClr="000000"/>
                </a:solidFill>
              </a:rPr>
              <a:t>Παρέμβαση </a:t>
            </a:r>
            <a:r>
              <a:rPr lang="el-GR" sz="1800" smtClean="0">
                <a:solidFill>
                  <a:sysClr val="windowText" lastClr="000000"/>
                </a:solidFill>
              </a:rPr>
              <a:t> παράλληλα  </a:t>
            </a:r>
            <a:r>
              <a:rPr lang="el-GR" sz="1800" dirty="0" smtClean="0">
                <a:solidFill>
                  <a:sysClr val="windowText" lastClr="000000"/>
                </a:solidFill>
              </a:rPr>
              <a:t>εδραίωση</a:t>
            </a:r>
            <a:endParaRPr lang="el-GR" sz="1800" dirty="0">
              <a:solidFill>
                <a:sysClr val="windowText" lastClr="000000"/>
              </a:solidFill>
            </a:endParaRPr>
          </a:p>
        </p:txBody>
      </p:sp>
      <p:cxnSp>
        <p:nvCxnSpPr>
          <p:cNvPr id="11" name="10 - Ευθύγραμμο βέλος σύνδεσης"/>
          <p:cNvCxnSpPr/>
          <p:nvPr/>
        </p:nvCxnSpPr>
        <p:spPr>
          <a:xfrm>
            <a:off x="5220072" y="4005064"/>
            <a:ext cx="57606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11 - Ευθύγραμμο βέλος σύνδεσης"/>
          <p:cNvCxnSpPr/>
          <p:nvPr/>
        </p:nvCxnSpPr>
        <p:spPr>
          <a:xfrm>
            <a:off x="3923928" y="4725144"/>
            <a:ext cx="72008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ΜΡΡ: δομή προγράμματος</a:t>
            </a:r>
            <a:endParaRPr lang="el-GR" dirty="0"/>
          </a:p>
        </p:txBody>
      </p:sp>
      <p:sp>
        <p:nvSpPr>
          <p:cNvPr id="3" name="2 - Θέση περιεχομένου"/>
          <p:cNvSpPr>
            <a:spLocks noGrp="1"/>
          </p:cNvSpPr>
          <p:nvPr>
            <p:ph sz="quarter" idx="1"/>
          </p:nvPr>
        </p:nvSpPr>
        <p:spPr/>
        <p:txBody>
          <a:bodyPr/>
          <a:lstStyle/>
          <a:p>
            <a:r>
              <a:rPr lang="el-GR" dirty="0" smtClean="0"/>
              <a:t>Ομάδες 4-6 οικογενειών</a:t>
            </a:r>
          </a:p>
          <a:p>
            <a:r>
              <a:rPr lang="el-GR" dirty="0" smtClean="0"/>
              <a:t>6 ομαδικές (3ωρες, χωρίς τα παιδιά)</a:t>
            </a:r>
          </a:p>
          <a:p>
            <a:pPr lvl="1"/>
            <a:r>
              <a:rPr lang="el-GR" dirty="0" smtClean="0">
                <a:solidFill>
                  <a:schemeClr val="tx1"/>
                </a:solidFill>
              </a:rPr>
              <a:t>Θεωρητικές βάσεις, βασικές πληροφορίες για βαρηκοΐα, στάδια ακουστικής ανάπτυξης, αρχές του προγράμματος</a:t>
            </a:r>
          </a:p>
          <a:p>
            <a:pPr lvl="1"/>
            <a:r>
              <a:rPr lang="el-GR" dirty="0" smtClean="0">
                <a:solidFill>
                  <a:schemeClr val="tx1"/>
                </a:solidFill>
              </a:rPr>
              <a:t>Επιβεβαίωση </a:t>
            </a:r>
            <a:r>
              <a:rPr lang="el-GR" dirty="0" err="1" smtClean="0">
                <a:solidFill>
                  <a:schemeClr val="tx1"/>
                </a:solidFill>
              </a:rPr>
              <a:t>γονεϊκού</a:t>
            </a:r>
            <a:r>
              <a:rPr lang="el-GR" dirty="0" smtClean="0">
                <a:solidFill>
                  <a:schemeClr val="tx1"/>
                </a:solidFill>
              </a:rPr>
              <a:t> ρόλου, γνωριμία με άλλες οικογένειες</a:t>
            </a:r>
          </a:p>
          <a:p>
            <a:pPr lvl="1"/>
            <a:r>
              <a:rPr lang="el-GR" dirty="0" smtClean="0">
                <a:solidFill>
                  <a:schemeClr val="tx1"/>
                </a:solidFill>
              </a:rPr>
              <a:t>Διαχείριση θλίψης και αποδοχή </a:t>
            </a:r>
          </a:p>
          <a:p>
            <a:r>
              <a:rPr lang="el-GR" dirty="0" smtClean="0"/>
              <a:t>2 ατομικές (1,5 ώρες με το παιδί)</a:t>
            </a:r>
          </a:p>
          <a:p>
            <a:pPr lvl="1"/>
            <a:r>
              <a:rPr lang="el-GR" dirty="0" smtClean="0">
                <a:solidFill>
                  <a:schemeClr val="tx1"/>
                </a:solidFill>
              </a:rPr>
              <a:t>Ατομική εκπαίδευση στις αρχές των ομαδικών συνεδριών 3 κάθε φορά</a:t>
            </a:r>
          </a:p>
          <a:p>
            <a:r>
              <a:rPr lang="el-GR" dirty="0" smtClean="0"/>
              <a:t>Σύνολο ωρών 26,5</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ΜΡΡ: περιεχόμενα θεραπείας</a:t>
            </a:r>
            <a:endParaRPr lang="el-GR" dirty="0"/>
          </a:p>
        </p:txBody>
      </p:sp>
      <p:sp>
        <p:nvSpPr>
          <p:cNvPr id="3" name="2 - Θέση περιεχομένου"/>
          <p:cNvSpPr>
            <a:spLocks noGrp="1"/>
          </p:cNvSpPr>
          <p:nvPr>
            <p:ph sz="quarter" idx="1"/>
          </p:nvPr>
        </p:nvSpPr>
        <p:spPr/>
        <p:txBody>
          <a:bodyPr/>
          <a:lstStyle/>
          <a:p>
            <a:r>
              <a:rPr lang="el-GR" dirty="0" smtClean="0"/>
              <a:t>Δημιουργία κοινής προσοχής</a:t>
            </a:r>
          </a:p>
          <a:p>
            <a:r>
              <a:rPr lang="el-GR" dirty="0" smtClean="0"/>
              <a:t>Άμεση και συνεχή ανταπόκριση</a:t>
            </a:r>
          </a:p>
          <a:p>
            <a:r>
              <a:rPr lang="el-GR" dirty="0" smtClean="0"/>
              <a:t>Εδραίωση εναλλαγής σειράς</a:t>
            </a:r>
          </a:p>
          <a:p>
            <a:r>
              <a:rPr lang="el-GR" dirty="0" smtClean="0"/>
              <a:t>Επέκταση των πρώιμων προσπαθειών επικοινωνίας</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προσέγγιση </a:t>
            </a:r>
            <a:r>
              <a:rPr lang="en-US" dirty="0" err="1" smtClean="0"/>
              <a:t>Hanen</a:t>
            </a:r>
            <a:r>
              <a:rPr lang="el-GR" dirty="0" smtClean="0"/>
              <a:t>. Αρχές:</a:t>
            </a:r>
            <a:endParaRPr lang="el-GR" dirty="0"/>
          </a:p>
        </p:txBody>
      </p:sp>
      <p:sp>
        <p:nvSpPr>
          <p:cNvPr id="3" name="2 - Θέση περιεχομένου"/>
          <p:cNvSpPr>
            <a:spLocks noGrp="1"/>
          </p:cNvSpPr>
          <p:nvPr>
            <p:ph sz="quarter" idx="1"/>
          </p:nvPr>
        </p:nvSpPr>
        <p:spPr>
          <a:xfrm>
            <a:off x="301752" y="1527048"/>
            <a:ext cx="8503920" cy="4998296"/>
          </a:xfrm>
        </p:spPr>
        <p:txBody>
          <a:bodyPr>
            <a:normAutofit/>
          </a:bodyPr>
          <a:lstStyle/>
          <a:p>
            <a:r>
              <a:rPr lang="el-GR" dirty="0" smtClean="0"/>
              <a:t>Πρώιμη παρέμβαση</a:t>
            </a:r>
          </a:p>
          <a:p>
            <a:r>
              <a:rPr lang="el-GR" dirty="0" smtClean="0"/>
              <a:t>Οικογένεια στο κέντρο-Μικρές ομάδες γονέων</a:t>
            </a:r>
          </a:p>
          <a:p>
            <a:r>
              <a:rPr lang="el-GR" dirty="0" smtClean="0"/>
              <a:t>Νατουραλιστική προσέγγιση-Καθημερινές ευκαιρίες</a:t>
            </a:r>
          </a:p>
          <a:p>
            <a:r>
              <a:rPr lang="el-GR" dirty="0" smtClean="0"/>
              <a:t>Βαθμός ανταπόκρισης</a:t>
            </a:r>
          </a:p>
          <a:p>
            <a:r>
              <a:rPr lang="el-GR" dirty="0" err="1" smtClean="0"/>
              <a:t>Βιντεοανατροφοδότηση</a:t>
            </a:r>
            <a:endParaRPr lang="el-GR" dirty="0" smtClean="0"/>
          </a:p>
          <a:p>
            <a:endParaRPr lang="el-GR" dirty="0" smtClean="0"/>
          </a:p>
          <a:p>
            <a:r>
              <a:rPr lang="el-GR" dirty="0" smtClean="0"/>
              <a:t>Υλικά: Εγχειρίδιο και </a:t>
            </a:r>
            <a:r>
              <a:rPr lang="en-US" dirty="0" smtClean="0"/>
              <a:t>DVD</a:t>
            </a:r>
            <a:endParaRPr lang="el-GR" dirty="0" smtClean="0"/>
          </a:p>
          <a:p>
            <a:pPr>
              <a:buNone/>
            </a:pPr>
            <a:endParaRPr lang="el-GR" dirty="0" smtClean="0"/>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Προγράμματα </a:t>
            </a:r>
            <a:r>
              <a:rPr lang="en-US" dirty="0" err="1" smtClean="0"/>
              <a:t>Hanen</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Τ</a:t>
            </a:r>
            <a:r>
              <a:rPr lang="en-US" dirty="0" err="1" smtClean="0"/>
              <a:t>arget</a:t>
            </a:r>
            <a:r>
              <a:rPr lang="en-US" dirty="0" smtClean="0"/>
              <a:t> Word </a:t>
            </a:r>
            <a:r>
              <a:rPr lang="el-GR" dirty="0" smtClean="0"/>
              <a:t>(γλωσσική καθυστέρηση</a:t>
            </a:r>
            <a:r>
              <a:rPr lang="en-US" dirty="0" smtClean="0"/>
              <a:t> </a:t>
            </a:r>
            <a:r>
              <a:rPr lang="el-GR" dirty="0" smtClean="0"/>
              <a:t>έως 2 ετών)</a:t>
            </a:r>
          </a:p>
          <a:p>
            <a:endParaRPr lang="en-US" dirty="0" smtClean="0"/>
          </a:p>
          <a:p>
            <a:r>
              <a:rPr lang="en-US" dirty="0" smtClean="0"/>
              <a:t>It Takes Two To Talk </a:t>
            </a:r>
            <a:r>
              <a:rPr lang="el-GR" dirty="0" smtClean="0"/>
              <a:t>(γλωσσική καθυστέρηση έως 5 ετών)</a:t>
            </a:r>
          </a:p>
          <a:p>
            <a:endParaRPr lang="el-GR" dirty="0" smtClean="0"/>
          </a:p>
          <a:p>
            <a:r>
              <a:rPr lang="en-US" dirty="0" smtClean="0"/>
              <a:t>More than words</a:t>
            </a:r>
            <a:r>
              <a:rPr lang="el-GR" dirty="0" smtClean="0"/>
              <a:t> (ΔΑΦ έως 3 ετών) </a:t>
            </a:r>
          </a:p>
          <a:p>
            <a:pPr lvl="1"/>
            <a:r>
              <a:rPr lang="el-GR" dirty="0" smtClean="0">
                <a:solidFill>
                  <a:schemeClr val="tx1"/>
                </a:solidFill>
              </a:rPr>
              <a:t>Κοινωνικές δεξιότητες, συνδιαλλαγή, κατανόηση γλώσσας</a:t>
            </a:r>
          </a:p>
          <a:p>
            <a:endParaRPr lang="el-GR" dirty="0" smtClean="0"/>
          </a:p>
          <a:p>
            <a:r>
              <a:rPr lang="en-US" dirty="0" err="1" smtClean="0"/>
              <a:t>Talkability</a:t>
            </a:r>
            <a:r>
              <a:rPr lang="el-GR" dirty="0" smtClean="0"/>
              <a:t> (ΔΑΦ 3-7 ετών)</a:t>
            </a:r>
          </a:p>
          <a:p>
            <a:pPr lvl="1"/>
            <a:r>
              <a:rPr lang="el-GR" dirty="0" smtClean="0">
                <a:solidFill>
                  <a:schemeClr val="tx1"/>
                </a:solidFill>
              </a:rPr>
              <a:t> κοινωνικές και μη λεκτικές δεξιότητες, συμβολικό παιχνίδι</a:t>
            </a:r>
            <a:endParaRPr lang="en-US"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Εκπαίδευση γονέων</a:t>
            </a:r>
            <a:endParaRPr lang="el-GR" dirty="0"/>
          </a:p>
        </p:txBody>
      </p:sp>
      <p:sp>
        <p:nvSpPr>
          <p:cNvPr id="3" name="2 - Θέση περιεχομένου"/>
          <p:cNvSpPr>
            <a:spLocks noGrp="1"/>
          </p:cNvSpPr>
          <p:nvPr>
            <p:ph sz="quarter" idx="1"/>
          </p:nvPr>
        </p:nvSpPr>
        <p:spPr/>
        <p:txBody>
          <a:bodyPr>
            <a:normAutofit/>
          </a:bodyPr>
          <a:lstStyle/>
          <a:p>
            <a:r>
              <a:rPr lang="el-GR" dirty="0" smtClean="0"/>
              <a:t>Βασικά θεωρητικά στοιχεία, </a:t>
            </a:r>
          </a:p>
          <a:p>
            <a:r>
              <a:rPr lang="el-GR" dirty="0" smtClean="0"/>
              <a:t>Στάδια της γλωσσικής ανάπτυξης</a:t>
            </a:r>
          </a:p>
          <a:p>
            <a:r>
              <a:rPr lang="el-GR" dirty="0" smtClean="0"/>
              <a:t>Καθορισμός επικοινωνιακού σταδίου και στυλ παιδιού</a:t>
            </a:r>
          </a:p>
          <a:p>
            <a:r>
              <a:rPr lang="el-GR" dirty="0" smtClean="0"/>
              <a:t>Τι είδος γονέα είναι </a:t>
            </a:r>
          </a:p>
          <a:p>
            <a:r>
              <a:rPr lang="el-GR" dirty="0" smtClean="0"/>
              <a:t>Εγχειρίδιο+ </a:t>
            </a:r>
            <a:r>
              <a:rPr lang="en-US" dirty="0" smtClean="0"/>
              <a:t>DVD</a:t>
            </a:r>
            <a:r>
              <a:rPr lang="el-GR" dirty="0" smtClean="0"/>
              <a:t> με παραδείγματα</a:t>
            </a:r>
          </a:p>
          <a:p>
            <a:r>
              <a:rPr lang="el-GR" dirty="0" smtClean="0"/>
              <a:t>Ενεργητικές τεχνικές</a:t>
            </a:r>
          </a:p>
          <a:p>
            <a:pPr lvl="1"/>
            <a:r>
              <a:rPr lang="el-GR" dirty="0" err="1" smtClean="0">
                <a:solidFill>
                  <a:schemeClr val="tx1"/>
                </a:solidFill>
              </a:rPr>
              <a:t>π.χ</a:t>
            </a:r>
            <a:r>
              <a:rPr lang="el-GR" dirty="0" smtClean="0">
                <a:solidFill>
                  <a:schemeClr val="tx1"/>
                </a:solidFill>
              </a:rPr>
              <a:t> Παρατηρώ-περιμένω-ακούω</a:t>
            </a:r>
          </a:p>
          <a:p>
            <a:pPr lvl="1"/>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ΤΡΑΥΛΙΣΜΟΣ</a:t>
            </a:r>
            <a:endParaRPr lang="el-GR" dirty="0"/>
          </a:p>
        </p:txBody>
      </p:sp>
      <p:sp>
        <p:nvSpPr>
          <p:cNvPr id="3" name="2 - Θέση περιεχομένου"/>
          <p:cNvSpPr>
            <a:spLocks noGrp="1"/>
          </p:cNvSpPr>
          <p:nvPr>
            <p:ph sz="quarter" idx="1"/>
          </p:nvPr>
        </p:nvSpPr>
        <p:spPr/>
        <p:txBody>
          <a:bodyPr>
            <a:normAutofit/>
          </a:bodyPr>
          <a:lstStyle/>
          <a:p>
            <a:pPr>
              <a:buNone/>
            </a:pPr>
            <a:r>
              <a:rPr lang="el-GR" dirty="0" smtClean="0"/>
              <a:t>«Ο τραυλισμός έχει περισσότερα κοινά στοιχεία με τις αγχώδεις διαταραχές»</a:t>
            </a:r>
          </a:p>
          <a:p>
            <a:pPr>
              <a:buNone/>
            </a:pPr>
            <a:endParaRPr lang="el-GR" dirty="0" smtClean="0"/>
          </a:p>
          <a:p>
            <a:pPr>
              <a:buNone/>
            </a:pPr>
            <a:r>
              <a:rPr lang="el-GR" dirty="0" smtClean="0"/>
              <a:t>Στόχοι:</a:t>
            </a:r>
          </a:p>
          <a:p>
            <a:r>
              <a:rPr lang="el-GR" dirty="0" smtClean="0"/>
              <a:t>Ενημέρωση (</a:t>
            </a:r>
            <a:r>
              <a:rPr lang="el-GR" dirty="0" err="1" smtClean="0"/>
              <a:t>πολυπαραγοντικότητα</a:t>
            </a:r>
            <a:r>
              <a:rPr lang="el-GR" dirty="0" smtClean="0"/>
              <a:t> προβλήματος, υπολανθάνουσες θεωρίες γονέων)</a:t>
            </a:r>
          </a:p>
          <a:p>
            <a:r>
              <a:rPr lang="el-GR" dirty="0" smtClean="0"/>
              <a:t>Εκπαίδευση (λεκτική και </a:t>
            </a:r>
            <a:r>
              <a:rPr lang="el-GR" dirty="0" err="1" smtClean="0"/>
              <a:t>εξωλεκτική</a:t>
            </a:r>
            <a:r>
              <a:rPr lang="el-GR" dirty="0" smtClean="0"/>
              <a:t> συμπεριφορά)</a:t>
            </a:r>
          </a:p>
          <a:p>
            <a:r>
              <a:rPr lang="el-GR" dirty="0" smtClean="0"/>
              <a:t>Τροποποίηση περιβάλλοντος (πηγές άγχους)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Parent-Child Interaction Therapy: PCIT</a:t>
            </a:r>
            <a:endParaRPr lang="el-GR" dirty="0"/>
          </a:p>
        </p:txBody>
      </p:sp>
      <p:sp>
        <p:nvSpPr>
          <p:cNvPr id="3" name="2 - Θέση περιεχομένου"/>
          <p:cNvSpPr>
            <a:spLocks noGrp="1"/>
          </p:cNvSpPr>
          <p:nvPr>
            <p:ph sz="quarter" idx="1"/>
          </p:nvPr>
        </p:nvSpPr>
        <p:spPr/>
        <p:txBody>
          <a:bodyPr>
            <a:normAutofit lnSpcReduction="10000"/>
          </a:bodyPr>
          <a:lstStyle/>
          <a:p>
            <a:pPr>
              <a:buNone/>
            </a:pPr>
            <a:r>
              <a:rPr lang="el-GR" dirty="0" smtClean="0"/>
              <a:t>Διαταραχή διαγωγής 1998, γλωσσική ανάπτυξη</a:t>
            </a:r>
            <a:r>
              <a:rPr lang="en-US" dirty="0" smtClean="0"/>
              <a:t> Rustin</a:t>
            </a:r>
            <a:r>
              <a:rPr lang="el-GR" dirty="0" smtClean="0"/>
              <a:t> 1996, διαταραχές ροής 2008</a:t>
            </a:r>
          </a:p>
          <a:p>
            <a:pPr>
              <a:buNone/>
            </a:pPr>
            <a:endParaRPr lang="el-GR" dirty="0" smtClean="0"/>
          </a:p>
          <a:p>
            <a:r>
              <a:rPr lang="el-GR" dirty="0" smtClean="0"/>
              <a:t>Ενδυνάμωση αυτοπεποίθησης γονέων παράλληλα με</a:t>
            </a:r>
          </a:p>
          <a:p>
            <a:r>
              <a:rPr lang="el-GR" dirty="0" smtClean="0"/>
              <a:t>Μείωση </a:t>
            </a:r>
            <a:r>
              <a:rPr lang="el-GR" dirty="0" err="1" smtClean="0"/>
              <a:t>δυσρυθμιών</a:t>
            </a:r>
            <a:endParaRPr lang="el-GR" dirty="0" smtClean="0"/>
          </a:p>
          <a:p>
            <a:pPr algn="ctr">
              <a:buNone/>
            </a:pPr>
            <a:r>
              <a:rPr lang="el-GR" u="sng" dirty="0" smtClean="0"/>
              <a:t>Δομή προγράμματος</a:t>
            </a:r>
          </a:p>
          <a:p>
            <a:r>
              <a:rPr lang="el-GR" dirty="0" smtClean="0"/>
              <a:t>Αξιολόγηση</a:t>
            </a:r>
          </a:p>
          <a:p>
            <a:r>
              <a:rPr lang="el-GR" dirty="0" smtClean="0"/>
              <a:t>6 εβδομάδες  κλινικής παρέμβασης</a:t>
            </a:r>
          </a:p>
          <a:p>
            <a:r>
              <a:rPr lang="el-GR" dirty="0" smtClean="0"/>
              <a:t>6 εβδομάδες παρέμβασης στο σπίτι</a:t>
            </a:r>
          </a:p>
          <a:p>
            <a:r>
              <a:rPr lang="el-GR" dirty="0" smtClean="0"/>
              <a:t>Επαναξιολόγηση</a:t>
            </a:r>
          </a:p>
          <a:p>
            <a:pPr algn="ctr"/>
            <a:endParaRPr lang="el-GR" dirty="0" smtClean="0"/>
          </a:p>
          <a:p>
            <a:pPr algn="ct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PCIT</a:t>
            </a:r>
            <a:r>
              <a:rPr lang="el-GR" dirty="0" smtClean="0"/>
              <a:t>: Δομή συνεδριών</a:t>
            </a:r>
            <a:endParaRPr lang="el-GR" dirty="0"/>
          </a:p>
        </p:txBody>
      </p:sp>
      <p:sp>
        <p:nvSpPr>
          <p:cNvPr id="3" name="2 - Θέση περιεχομένου"/>
          <p:cNvSpPr>
            <a:spLocks noGrp="1"/>
          </p:cNvSpPr>
          <p:nvPr>
            <p:ph sz="quarter" idx="1"/>
          </p:nvPr>
        </p:nvSpPr>
        <p:spPr/>
        <p:txBody>
          <a:bodyPr/>
          <a:lstStyle/>
          <a:p>
            <a:r>
              <a:rPr lang="el-GR" dirty="0" smtClean="0"/>
              <a:t>Ανασκόπηση</a:t>
            </a:r>
          </a:p>
          <a:p>
            <a:r>
              <a:rPr lang="el-GR" dirty="0" smtClean="0"/>
              <a:t>Βιντεοσκόπηση αλληλεπίδρασης γονέα παιδιού </a:t>
            </a:r>
          </a:p>
          <a:p>
            <a:r>
              <a:rPr lang="el-GR" dirty="0" smtClean="0"/>
              <a:t>Καθορισμός στόχων (από γονείς)</a:t>
            </a:r>
          </a:p>
          <a:p>
            <a:r>
              <a:rPr lang="el-GR" dirty="0" err="1" smtClean="0"/>
              <a:t>Επαναβιντεοσκόπηση</a:t>
            </a:r>
            <a:r>
              <a:rPr lang="el-GR" dirty="0" smtClean="0"/>
              <a:t> και ανατροφοδότηση</a:t>
            </a:r>
          </a:p>
          <a:p>
            <a:endParaRPr lang="el-GR" dirty="0" smtClean="0"/>
          </a:p>
          <a:p>
            <a:pPr>
              <a:buNone/>
            </a:pPr>
            <a:r>
              <a:rPr lang="el-GR" dirty="0" smtClean="0"/>
              <a:t>«Ειδική ώρα»: 5΄ παιχνιδιού γονέα-παιδιού τρεις με πέντε φορές την εβδομάδα</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PCIT</a:t>
            </a:r>
            <a:r>
              <a:rPr lang="el-GR" dirty="0" smtClean="0"/>
              <a:t>: Περιεχόμενο θεραπείας</a:t>
            </a:r>
            <a:endParaRPr lang="el-GR" dirty="0"/>
          </a:p>
        </p:txBody>
      </p:sp>
      <p:sp>
        <p:nvSpPr>
          <p:cNvPr id="3" name="2 - Θέση περιεχομένου"/>
          <p:cNvSpPr>
            <a:spLocks noGrp="1"/>
          </p:cNvSpPr>
          <p:nvPr>
            <p:ph sz="quarter" idx="1"/>
          </p:nvPr>
        </p:nvSpPr>
        <p:spPr/>
        <p:txBody>
          <a:bodyPr/>
          <a:lstStyle/>
          <a:p>
            <a:r>
              <a:rPr lang="el-GR" dirty="0" smtClean="0"/>
              <a:t>1. Στρατηγικές Διαχείρισης</a:t>
            </a:r>
          </a:p>
          <a:p>
            <a:pPr>
              <a:buNone/>
            </a:pPr>
            <a:r>
              <a:rPr lang="el-GR" dirty="0" smtClean="0"/>
              <a:t>	όρια, πρόγραμμα, συμπεριφορισμός (διαίρεση </a:t>
            </a:r>
            <a:r>
              <a:rPr lang="el-GR" dirty="0" err="1" smtClean="0"/>
              <a:t>στόχων,επιβράβευση</a:t>
            </a:r>
            <a:r>
              <a:rPr lang="el-GR" dirty="0" smtClean="0"/>
              <a:t>)</a:t>
            </a:r>
          </a:p>
          <a:p>
            <a:r>
              <a:rPr lang="el-GR" dirty="0" smtClean="0"/>
              <a:t>2. Στρατηγικές Αλληλεπίδρασης</a:t>
            </a:r>
          </a:p>
          <a:p>
            <a:pPr>
              <a:buNone/>
            </a:pPr>
            <a:r>
              <a:rPr lang="el-GR" dirty="0" smtClean="0"/>
              <a:t>	(ρυθμός ομιλίας, ερωτήσεις, </a:t>
            </a:r>
            <a:r>
              <a:rPr lang="el-GR" dirty="0" err="1" smtClean="0"/>
              <a:t>πολυπολοκότητα</a:t>
            </a:r>
            <a:r>
              <a:rPr lang="el-GR" dirty="0" smtClean="0"/>
              <a:t>, </a:t>
            </a:r>
            <a:r>
              <a:rPr lang="el-GR" dirty="0" err="1" smtClean="0"/>
              <a:t>αναμονή,πρωτοβουλία</a:t>
            </a:r>
            <a:r>
              <a:rPr lang="el-GR" dirty="0" smtClean="0"/>
              <a:t>)</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Problem Solving Technique</a:t>
            </a:r>
            <a:endParaRPr lang="el-GR" dirty="0"/>
          </a:p>
        </p:txBody>
      </p:sp>
      <p:sp>
        <p:nvSpPr>
          <p:cNvPr id="3" name="2 - Θέση περιεχομένου"/>
          <p:cNvSpPr>
            <a:spLocks noGrp="1"/>
          </p:cNvSpPr>
          <p:nvPr>
            <p:ph sz="quarter" idx="1"/>
          </p:nvPr>
        </p:nvSpPr>
        <p:spPr/>
        <p:txBody>
          <a:bodyPr/>
          <a:lstStyle/>
          <a:p>
            <a:r>
              <a:rPr lang="en-US" dirty="0" smtClean="0"/>
              <a:t>Rustin,1998</a:t>
            </a:r>
            <a:endParaRPr lang="el-GR" dirty="0" smtClean="0"/>
          </a:p>
          <a:p>
            <a:r>
              <a:rPr lang="el-GR" dirty="0" smtClean="0"/>
              <a:t>Οικογένεια: γονείς και παιδιά &gt; 6 ετών</a:t>
            </a:r>
            <a:endParaRPr lang="en-US" dirty="0" smtClean="0"/>
          </a:p>
          <a:p>
            <a:r>
              <a:rPr lang="el-GR" dirty="0" smtClean="0"/>
              <a:t>Διάρκεια 2 εβδομάδες</a:t>
            </a:r>
          </a:p>
          <a:p>
            <a:pPr lvl="1">
              <a:buClr>
                <a:schemeClr val="tx1"/>
              </a:buClr>
            </a:pPr>
            <a:r>
              <a:rPr lang="el-GR" dirty="0" smtClean="0">
                <a:solidFill>
                  <a:schemeClr val="tx1"/>
                </a:solidFill>
              </a:rPr>
              <a:t>1</a:t>
            </a:r>
            <a:r>
              <a:rPr lang="el-GR" baseline="30000" dirty="0" smtClean="0">
                <a:solidFill>
                  <a:schemeClr val="tx1"/>
                </a:solidFill>
              </a:rPr>
              <a:t>η</a:t>
            </a:r>
            <a:r>
              <a:rPr lang="el-GR" dirty="0" smtClean="0">
                <a:solidFill>
                  <a:schemeClr val="tx1"/>
                </a:solidFill>
              </a:rPr>
              <a:t> :δεξιότητες λόγου+ κοινωνικής αλληλεπίδρασης</a:t>
            </a:r>
          </a:p>
          <a:p>
            <a:pPr lvl="1">
              <a:buClr>
                <a:schemeClr val="tx1"/>
              </a:buClr>
            </a:pPr>
            <a:r>
              <a:rPr lang="el-GR" dirty="0" smtClean="0">
                <a:solidFill>
                  <a:schemeClr val="tx1"/>
                </a:solidFill>
              </a:rPr>
              <a:t>2</a:t>
            </a:r>
            <a:r>
              <a:rPr lang="el-GR" baseline="30000" dirty="0" smtClean="0">
                <a:solidFill>
                  <a:schemeClr val="tx1"/>
                </a:solidFill>
              </a:rPr>
              <a:t>η</a:t>
            </a:r>
            <a:r>
              <a:rPr lang="el-GR" dirty="0" smtClean="0">
                <a:solidFill>
                  <a:schemeClr val="tx1"/>
                </a:solidFill>
              </a:rPr>
              <a:t>:επίλυση </a:t>
            </a:r>
            <a:r>
              <a:rPr lang="el-GR" dirty="0" smtClean="0">
                <a:solidFill>
                  <a:schemeClr val="tx1"/>
                </a:solidFill>
              </a:rPr>
              <a:t>προβλημάτων</a:t>
            </a:r>
            <a:endParaRPr lang="en-US" dirty="0" smtClean="0">
              <a:solidFill>
                <a:schemeClr val="tx1"/>
              </a:solidFill>
            </a:endParaRPr>
          </a:p>
          <a:p>
            <a:pPr lvl="1">
              <a:buClr>
                <a:schemeClr val="tx1"/>
              </a:buClr>
            </a:pPr>
            <a:endParaRPr lang="en-US" dirty="0" smtClean="0">
              <a:solidFill>
                <a:schemeClr val="tx1"/>
              </a:solidFill>
            </a:endParaRPr>
          </a:p>
          <a:p>
            <a:r>
              <a:rPr lang="el-GR" dirty="0" smtClean="0"/>
              <a:t>Περιεχόμενο θεραπείας</a:t>
            </a:r>
            <a:endParaRPr lang="en-US" dirty="0" smtClean="0"/>
          </a:p>
          <a:p>
            <a:pPr lvl="1"/>
            <a:r>
              <a:rPr lang="el-GR" dirty="0" smtClean="0">
                <a:solidFill>
                  <a:schemeClr val="tx1"/>
                </a:solidFill>
              </a:rPr>
              <a:t>1:Δεξιότητες λόγου</a:t>
            </a:r>
            <a:endParaRPr lang="en-US" dirty="0" smtClean="0">
              <a:solidFill>
                <a:schemeClr val="tx1"/>
              </a:solidFill>
            </a:endParaRPr>
          </a:p>
          <a:p>
            <a:pPr lvl="1"/>
            <a:r>
              <a:rPr lang="el-GR" dirty="0" smtClean="0">
                <a:solidFill>
                  <a:schemeClr val="tx1"/>
                </a:solidFill>
              </a:rPr>
              <a:t>2:Μετάθεση (προσδοκίες, πειθαρχεία, ανάληψη ευθυνών) </a:t>
            </a:r>
          </a:p>
          <a:p>
            <a:pPr lvl="1"/>
            <a:r>
              <a:rPr lang="el-GR" dirty="0" smtClean="0">
                <a:solidFill>
                  <a:schemeClr val="tx1"/>
                </a:solidFill>
              </a:rPr>
              <a:t>3:Κοινωνικές δεξιότητες</a:t>
            </a:r>
          </a:p>
          <a:p>
            <a:pPr lvl="1">
              <a:buClr>
                <a:schemeClr val="tx1"/>
              </a:buClr>
              <a:buNone/>
            </a:pPr>
            <a:endParaRPr lang="el-GR" dirty="0" smtClean="0">
              <a:solidFill>
                <a:schemeClr val="tx1"/>
              </a:solidFill>
            </a:endParaRPr>
          </a:p>
          <a:p>
            <a:pPr lvl="1">
              <a:buClr>
                <a:schemeClr val="tx1"/>
              </a:buClr>
              <a:buNone/>
            </a:pPr>
            <a:endParaRPr lang="el-GR" dirty="0" smtClean="0"/>
          </a:p>
          <a:p>
            <a:pPr lvl="1">
              <a:buClr>
                <a:schemeClr val="tx1"/>
              </a:buClr>
              <a:buNone/>
            </a:pPr>
            <a:endParaRPr lang="el-GR" dirty="0" smtClean="0">
              <a:solidFill>
                <a:schemeClr val="tx1"/>
              </a:solidFill>
            </a:endParaRPr>
          </a:p>
          <a:p>
            <a:pPr lvl="1">
              <a:buClr>
                <a:schemeClr val="tx1"/>
              </a:buClr>
              <a:buNone/>
            </a:pPr>
            <a:endParaRPr lang="el-GR" dirty="0" smtClean="0">
              <a:solidFill>
                <a:schemeClr val="tx1"/>
              </a:solidFill>
            </a:endParaRPr>
          </a:p>
          <a:p>
            <a:pPr lvl="1">
              <a:buClr>
                <a:schemeClr val="tx1"/>
              </a:buClr>
              <a:buNone/>
            </a:pPr>
            <a:endParaRPr lang="el-GR"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Lidcombe</a:t>
            </a:r>
            <a:endParaRPr lang="el-GR" dirty="0"/>
          </a:p>
        </p:txBody>
      </p:sp>
      <p:sp>
        <p:nvSpPr>
          <p:cNvPr id="3" name="2 - Θέση περιεχομένου"/>
          <p:cNvSpPr>
            <a:spLocks noGrp="1"/>
          </p:cNvSpPr>
          <p:nvPr>
            <p:ph sz="quarter" idx="1"/>
          </p:nvPr>
        </p:nvSpPr>
        <p:spPr/>
        <p:txBody>
          <a:bodyPr>
            <a:normAutofit fontScale="77500" lnSpcReduction="20000"/>
          </a:bodyPr>
          <a:lstStyle/>
          <a:p>
            <a:r>
              <a:rPr lang="en-US" dirty="0" smtClean="0"/>
              <a:t>Onslow et al., 1990</a:t>
            </a:r>
          </a:p>
          <a:p>
            <a:r>
              <a:rPr lang="el-GR" dirty="0" smtClean="0"/>
              <a:t>12 εβδομάδες</a:t>
            </a:r>
          </a:p>
          <a:p>
            <a:r>
              <a:rPr lang="el-GR" dirty="0" smtClean="0"/>
              <a:t>Στόχος: εκπαίδευση γονέα στην αξιολόγηση του τραυλισμού και στην ανατροφοδότηση του παιδιού 1:5( 1 επιδιόρθωση ανά 5 θετικές ανατροφοδοτήσεις)</a:t>
            </a:r>
          </a:p>
          <a:p>
            <a:r>
              <a:rPr lang="el-GR" dirty="0" smtClean="0"/>
              <a:t>Δομή προγράμματος</a:t>
            </a:r>
          </a:p>
          <a:p>
            <a:pPr lvl="1"/>
            <a:r>
              <a:rPr lang="el-GR" dirty="0" smtClean="0">
                <a:solidFill>
                  <a:schemeClr val="tx1"/>
                </a:solidFill>
              </a:rPr>
              <a:t>Αξιολόγηση</a:t>
            </a:r>
          </a:p>
          <a:p>
            <a:pPr lvl="1"/>
            <a:r>
              <a:rPr lang="el-GR" dirty="0" smtClean="0">
                <a:solidFill>
                  <a:schemeClr val="tx1"/>
                </a:solidFill>
              </a:rPr>
              <a:t>Εφαρμογή σε κλινικό πλαίσιο</a:t>
            </a:r>
          </a:p>
          <a:p>
            <a:pPr lvl="1"/>
            <a:r>
              <a:rPr lang="el-GR" dirty="0" smtClean="0">
                <a:solidFill>
                  <a:schemeClr val="tx1"/>
                </a:solidFill>
              </a:rPr>
              <a:t>15΄ παιχνίδι γονέα στο σπίτι (εφαρμογή 5:1) χωρίς τον θεραπευτή</a:t>
            </a:r>
          </a:p>
          <a:p>
            <a:pPr lvl="1"/>
            <a:r>
              <a:rPr lang="el-GR" dirty="0" smtClean="0">
                <a:solidFill>
                  <a:schemeClr val="tx1"/>
                </a:solidFill>
              </a:rPr>
              <a:t>Εφαρμογή σε εξωτερικά πλαίσια (αναλόγως με την σοβαρότητα του τραυλισμού)</a:t>
            </a:r>
          </a:p>
          <a:p>
            <a:r>
              <a:rPr lang="el-GR" dirty="0" smtClean="0"/>
              <a:t>Δομή συνεδρίας</a:t>
            </a:r>
          </a:p>
          <a:p>
            <a:pPr lvl="1"/>
            <a:r>
              <a:rPr lang="el-GR" dirty="0" smtClean="0">
                <a:solidFill>
                  <a:schemeClr val="tx1"/>
                </a:solidFill>
              </a:rPr>
              <a:t>10΄παιχνίδι γονέα-παιδιού</a:t>
            </a:r>
          </a:p>
          <a:p>
            <a:pPr lvl="1"/>
            <a:r>
              <a:rPr lang="el-GR" dirty="0" smtClean="0">
                <a:solidFill>
                  <a:schemeClr val="tx1"/>
                </a:solidFill>
              </a:rPr>
              <a:t>Αξιολόγηση από γονέα και θεραπευτή, τροποποίηση, εκπαίδευση γονέα</a:t>
            </a:r>
          </a:p>
          <a:p>
            <a:pPr lvl="1"/>
            <a:r>
              <a:rPr lang="el-GR" dirty="0" smtClean="0">
                <a:solidFill>
                  <a:schemeClr val="tx1"/>
                </a:solidFill>
              </a:rPr>
              <a:t>Εφαρμογή από γονέα</a:t>
            </a:r>
          </a:p>
          <a:p>
            <a:pPr lvl="1"/>
            <a:r>
              <a:rPr lang="el-GR" dirty="0" smtClean="0">
                <a:solidFill>
                  <a:schemeClr val="tx1"/>
                </a:solidFill>
              </a:rPr>
              <a:t>Ανατροφοδότηση</a:t>
            </a:r>
          </a:p>
          <a:p>
            <a:r>
              <a:rPr lang="el-GR" dirty="0" smtClean="0"/>
              <a:t>Περιεχόμενο θεραπείας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585</TotalTime>
  <Words>1427</Words>
  <Application>Microsoft Office PowerPoint</Application>
  <PresentationFormat>Προβολή στην οθόνη (4:3)</PresentationFormat>
  <Paragraphs>281</Paragraphs>
  <Slides>34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Δημοτικός</vt:lpstr>
      <vt:lpstr>ΠΡΟΓΡΑΜΜΑΤΑ ΕΚΠΑΙΔΕΥΣΗΣ ΓΟΝΕΩΝ ΣΤΙΣ ΔΙΑΤΑΡΑΧΕΣ ΕΠΙΚΟΙΝΩΝΙΑΣ</vt:lpstr>
      <vt:lpstr>ΠΕΡΙΕΧΟΜΕΝΑ ΠΑΡΟΥΣΙΑΣΗΣ</vt:lpstr>
      <vt:lpstr>Γιατί να εμπλέξουμε τους γονείς;</vt:lpstr>
      <vt:lpstr>ΤΡΑΥΛΙΣΜΟΣ</vt:lpstr>
      <vt:lpstr>Parent-Child Interaction Therapy: PCIT</vt:lpstr>
      <vt:lpstr>PCIT: Δομή συνεδριών</vt:lpstr>
      <vt:lpstr>PCIT: Περιεχόμενο θεραπείας</vt:lpstr>
      <vt:lpstr>Problem Solving Technique</vt:lpstr>
      <vt:lpstr>Lidcombe</vt:lpstr>
      <vt:lpstr>Demands And Capacity Model</vt:lpstr>
      <vt:lpstr>Demands And Capacity Model:Περιεχόμενα θεραπείας</vt:lpstr>
      <vt:lpstr>Λεξιπόντιξ  (Φούρλας &amp; Μαρούσος, 2014)</vt:lpstr>
      <vt:lpstr>Δομή προγράμματος</vt:lpstr>
      <vt:lpstr>Νοητική Στέρηση</vt:lpstr>
      <vt:lpstr>Είδη Νοητικής Υστέρησης</vt:lpstr>
      <vt:lpstr>Portage Guide to Early Education</vt:lpstr>
      <vt:lpstr>Portage : Περιεχόμενο Θεραπείας</vt:lpstr>
      <vt:lpstr>ΔΙΑΤΑΡΑΧΕΣ ΑΥΤΙΣΤΙΚΟΥ ΦΑΣΜΑΤΟΣ</vt:lpstr>
      <vt:lpstr>Early Birds</vt:lpstr>
      <vt:lpstr>Δομή Early Bird</vt:lpstr>
      <vt:lpstr>Περιεχόμενο Early Bird</vt:lpstr>
      <vt:lpstr>Πρόγραμμα αναπτυξιακών, ατομικών διαφορών και δημιουργίας σχέσεων (DIR)</vt:lpstr>
      <vt:lpstr>DIR Floortime</vt:lpstr>
      <vt:lpstr>Πρόγραμμα</vt:lpstr>
      <vt:lpstr>ΦΩΝΟΛΟΓΙΚΕΣ ΔΙΑΤΑΡΑΧΕΣ</vt:lpstr>
      <vt:lpstr>Parents and Children Together (PACT)</vt:lpstr>
      <vt:lpstr>PACT :Δομή προγράμματος</vt:lpstr>
      <vt:lpstr>AKOYΣΤΙΚΑ ΕΛΛΕΙΜΜΑΤΑ </vt:lpstr>
      <vt:lpstr>MUENSTER PARENTAL PROGRAMME</vt:lpstr>
      <vt:lpstr>ΜΡΡ: δομή προγράμματος</vt:lpstr>
      <vt:lpstr>ΜΡΡ: περιεχόμενα θεραπείας</vt:lpstr>
      <vt:lpstr>Η προσέγγιση Hanen. Αρχές:</vt:lpstr>
      <vt:lpstr>Προγράμματα Hanen</vt:lpstr>
      <vt:lpstr>Εκπαίδευση γονέων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ΡΟΛΟΣ ΤΩΝ ΓΟΝΕΩΝ ΣΤΗΝ Λ/Θ ΠΡΑΞΗ</dc:title>
  <dc:creator>Κ</dc:creator>
  <cp:lastModifiedBy>Κ</cp:lastModifiedBy>
  <cp:revision>24</cp:revision>
  <dcterms:created xsi:type="dcterms:W3CDTF">2016-04-14T09:26:20Z</dcterms:created>
  <dcterms:modified xsi:type="dcterms:W3CDTF">2016-09-18T12:59:11Z</dcterms:modified>
</cp:coreProperties>
</file>