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58" r:id="rId4"/>
    <p:sldId id="259" r:id="rId5"/>
    <p:sldId id="261" r:id="rId6"/>
    <p:sldId id="268" r:id="rId7"/>
    <p:sldId id="267" r:id="rId8"/>
    <p:sldId id="301" r:id="rId9"/>
    <p:sldId id="269" r:id="rId10"/>
    <p:sldId id="270" r:id="rId11"/>
    <p:sldId id="260" r:id="rId12"/>
    <p:sldId id="263" r:id="rId13"/>
    <p:sldId id="272" r:id="rId14"/>
    <p:sldId id="271" r:id="rId15"/>
    <p:sldId id="273" r:id="rId16"/>
    <p:sldId id="300" r:id="rId17"/>
    <p:sldId id="274" r:id="rId18"/>
    <p:sldId id="265" r:id="rId19"/>
    <p:sldId id="275" r:id="rId20"/>
    <p:sldId id="298" r:id="rId21"/>
    <p:sldId id="302" r:id="rId22"/>
    <p:sldId id="262" r:id="rId23"/>
    <p:sldId id="276" r:id="rId24"/>
    <p:sldId id="264" r:id="rId25"/>
    <p:sldId id="277" r:id="rId26"/>
    <p:sldId id="278" r:id="rId27"/>
    <p:sldId id="280" r:id="rId28"/>
    <p:sldId id="297" r:id="rId29"/>
    <p:sldId id="293" r:id="rId30"/>
    <p:sldId id="295" r:id="rId31"/>
    <p:sldId id="303" r:id="rId32"/>
    <p:sldId id="294" r:id="rId33"/>
    <p:sldId id="304" r:id="rId34"/>
    <p:sldId id="289" r:id="rId35"/>
    <p:sldId id="299" r:id="rId36"/>
    <p:sldId id="281" r:id="rId37"/>
    <p:sldId id="282" r:id="rId38"/>
    <p:sldId id="283" r:id="rId39"/>
    <p:sldId id="266" r:id="rId40"/>
    <p:sldId id="284" r:id="rId41"/>
    <p:sldId id="288" r:id="rId42"/>
    <p:sldId id="296" r:id="rId43"/>
    <p:sldId id="286" r:id="rId44"/>
    <p:sldId id="287" r:id="rId45"/>
  </p:sldIdLst>
  <p:sldSz cx="10080625" cy="61214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231" autoAdjust="0"/>
  </p:normalViewPr>
  <p:slideViewPr>
    <p:cSldViewPr>
      <p:cViewPr>
        <p:scale>
          <a:sx n="100" d="100"/>
          <a:sy n="100" d="100"/>
        </p:scale>
        <p:origin x="-653" y="-192"/>
      </p:cViewPr>
      <p:guideLst>
        <p:guide orient="horz" pos="1928"/>
        <p:guide pos="3175"/>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6640E6-C053-43E4-BF36-C9976811E1FF}" type="datetimeFigureOut">
              <a:rPr lang="el-GR" smtClean="0"/>
              <a:pPr/>
              <a:t>9/2/2026</a:t>
            </a:fld>
            <a:endParaRPr lang="el-GR"/>
          </a:p>
        </p:txBody>
      </p:sp>
      <p:sp>
        <p:nvSpPr>
          <p:cNvPr id="4" name="3 - Θέση εικόνας διαφάνειας"/>
          <p:cNvSpPr>
            <a:spLocks noGrp="1" noRot="1" noChangeAspect="1"/>
          </p:cNvSpPr>
          <p:nvPr>
            <p:ph type="sldImg" idx="2"/>
          </p:nvPr>
        </p:nvSpPr>
        <p:spPr>
          <a:xfrm>
            <a:off x="606425" y="685800"/>
            <a:ext cx="564515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155405-2C2F-4FEF-BF42-4E1ABC477C90}"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D155405-2C2F-4FEF-BF42-4E1ABC477C90}" type="slidenum">
              <a:rPr lang="el-GR" smtClean="0"/>
              <a:pPr/>
              <a:t>35</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756047" y="1901602"/>
            <a:ext cx="8568531" cy="1312133"/>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512094" y="3468793"/>
            <a:ext cx="7056438" cy="156435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9/2/2026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9/2/2026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308453" y="245140"/>
            <a:ext cx="2268141" cy="5223028"/>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504031" y="245140"/>
            <a:ext cx="6636411" cy="5223028"/>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9/2/2026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9/2/2026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96300" y="3933567"/>
            <a:ext cx="8568531" cy="1215778"/>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796300" y="2594511"/>
            <a:ext cx="8568531" cy="13390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9/2/2026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504031" y="1428327"/>
            <a:ext cx="4452276" cy="4039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5124318" y="1428327"/>
            <a:ext cx="4452276" cy="4039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9/2/2026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504031" y="1370230"/>
            <a:ext cx="4454027" cy="57104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504031" y="1941278"/>
            <a:ext cx="4454027" cy="35268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5120818" y="1370230"/>
            <a:ext cx="4455776" cy="57104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5120818" y="1941278"/>
            <a:ext cx="4455776" cy="35268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9/2/2026</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9/2/2026</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9/2/2026</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04032" y="243723"/>
            <a:ext cx="3316456" cy="1037237"/>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3941245" y="243723"/>
            <a:ext cx="5635349" cy="522444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504032" y="1280960"/>
            <a:ext cx="3316456" cy="418720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9/2/2026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975873" y="4284980"/>
            <a:ext cx="6048375" cy="505866"/>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1975873" y="546958"/>
            <a:ext cx="6048375" cy="36728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975873" y="4790846"/>
            <a:ext cx="6048375" cy="71841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9/2/2026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504031" y="245140"/>
            <a:ext cx="9072563" cy="1020233"/>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504031" y="1428327"/>
            <a:ext cx="9072563" cy="4039841"/>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504031" y="5673631"/>
            <a:ext cx="2352146" cy="325908"/>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9/2/2026</a:t>
            </a:fld>
            <a:endParaRPr lang="el-GR"/>
          </a:p>
        </p:txBody>
      </p:sp>
      <p:sp>
        <p:nvSpPr>
          <p:cNvPr id="5" name="4 - Θέση υποσέλιδου"/>
          <p:cNvSpPr>
            <a:spLocks noGrp="1"/>
          </p:cNvSpPr>
          <p:nvPr>
            <p:ph type="ftr" sz="quarter" idx="3"/>
          </p:nvPr>
        </p:nvSpPr>
        <p:spPr>
          <a:xfrm>
            <a:off x="3444214" y="5673631"/>
            <a:ext cx="3192198" cy="3259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7224448" y="5673631"/>
            <a:ext cx="2352146" cy="325908"/>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1.jpg"/>
          <p:cNvPicPr>
            <a:picLocks noChangeAspect="1"/>
          </p:cNvPicPr>
          <p:nvPr/>
        </p:nvPicPr>
        <p:blipFill>
          <a:blip r:embed="rId2"/>
          <a:stretch>
            <a:fillRect/>
          </a:stretch>
        </p:blipFill>
        <p:spPr>
          <a:xfrm>
            <a:off x="5681106" y="0"/>
            <a:ext cx="4399519" cy="5037416"/>
          </a:xfrm>
          <a:prstGeom prst="rect">
            <a:avLst/>
          </a:prstGeom>
        </p:spPr>
      </p:pic>
      <p:sp>
        <p:nvSpPr>
          <p:cNvPr id="7" name="6 - TextBox"/>
          <p:cNvSpPr txBox="1"/>
          <p:nvPr/>
        </p:nvSpPr>
        <p:spPr>
          <a:xfrm>
            <a:off x="396842" y="4275146"/>
            <a:ext cx="6500858" cy="646331"/>
          </a:xfrm>
          <a:prstGeom prst="rect">
            <a:avLst/>
          </a:prstGeom>
          <a:noFill/>
        </p:spPr>
        <p:txBody>
          <a:bodyPr wrap="square" rtlCol="0">
            <a:spAutoFit/>
          </a:bodyPr>
          <a:lstStyle/>
          <a:p>
            <a:pPr algn="ctr"/>
            <a:r>
              <a:rPr lang="el-GR" b="1" i="1" dirty="0" smtClean="0">
                <a:solidFill>
                  <a:schemeClr val="accent1"/>
                </a:solidFill>
                <a:latin typeface="Times New Roman" pitchFamily="18" charset="0"/>
                <a:cs typeface="Times New Roman" pitchFamily="18" charset="0"/>
              </a:rPr>
              <a:t>Το Οινοποιείο και ο Ρόλος του στην Ανάπτυξη του Οικολογικού και Βιώσιμου Εναλλακτικού Τουρισμού </a:t>
            </a:r>
            <a:endParaRPr lang="el-GR" i="1" dirty="0">
              <a:solidFill>
                <a:schemeClr val="accent1"/>
              </a:solidFill>
              <a:latin typeface="Times New Roman" pitchFamily="18" charset="0"/>
              <a:cs typeface="Times New Roman" pitchFamily="18" charset="0"/>
            </a:endParaRPr>
          </a:p>
        </p:txBody>
      </p:sp>
      <p:sp>
        <p:nvSpPr>
          <p:cNvPr id="4" name="3 - Ορθογώνιο"/>
          <p:cNvSpPr/>
          <p:nvPr/>
        </p:nvSpPr>
        <p:spPr>
          <a:xfrm>
            <a:off x="9683782" y="0"/>
            <a:ext cx="214314" cy="3417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p6.jpeg"/>
          <p:cNvPicPr>
            <a:picLocks noChangeAspect="1"/>
          </p:cNvPicPr>
          <p:nvPr/>
        </p:nvPicPr>
        <p:blipFill>
          <a:blip r:embed="rId2"/>
          <a:srcRect l="13544"/>
          <a:stretch>
            <a:fillRect/>
          </a:stretch>
        </p:blipFill>
        <p:spPr>
          <a:xfrm>
            <a:off x="393415" y="131742"/>
            <a:ext cx="9293795" cy="5643602"/>
          </a:xfrm>
          <a:prstGeom prst="rect">
            <a:avLst/>
          </a:prstGeom>
        </p:spPr>
      </p:pic>
      <p:sp>
        <p:nvSpPr>
          <p:cNvPr id="3" name="2 - TextBox"/>
          <p:cNvSpPr txBox="1"/>
          <p:nvPr/>
        </p:nvSpPr>
        <p:spPr>
          <a:xfrm>
            <a:off x="682594" y="5775344"/>
            <a:ext cx="2500330"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a:t>
            </a:r>
            <a:r>
              <a:rPr lang="en-US" sz="1000" dirty="0" smtClean="0">
                <a:solidFill>
                  <a:schemeClr val="accent1"/>
                </a:solidFill>
                <a:latin typeface="Times New Roman" pitchFamily="18" charset="0"/>
                <a:cs typeface="Times New Roman" pitchFamily="18" charset="0"/>
              </a:rPr>
              <a:t> 7 </a:t>
            </a:r>
            <a:r>
              <a:rPr lang="el-GR" sz="1000" dirty="0" smtClean="0">
                <a:solidFill>
                  <a:schemeClr val="accent1"/>
                </a:solidFill>
                <a:latin typeface="Times New Roman" pitchFamily="18" charset="0"/>
                <a:cs typeface="Times New Roman" pitchFamily="18" charset="0"/>
              </a:rPr>
              <a:t> </a:t>
            </a:r>
            <a:r>
              <a:rPr lang="en-US" sz="1000" dirty="0" smtClean="0">
                <a:latin typeface="Times New Roman" pitchFamily="18" charset="0"/>
                <a:cs typeface="Times New Roman" pitchFamily="18" charset="0"/>
              </a:rPr>
              <a:t>Six Senses </a:t>
            </a:r>
            <a:r>
              <a:rPr lang="en-US" sz="1000" dirty="0" err="1" smtClean="0">
                <a:latin typeface="Times New Roman" pitchFamily="18" charset="0"/>
                <a:cs typeface="Times New Roman" pitchFamily="18" charset="0"/>
              </a:rPr>
              <a:t>Zighy</a:t>
            </a:r>
            <a:r>
              <a:rPr lang="en-US" sz="1000" dirty="0" smtClean="0">
                <a:latin typeface="Times New Roman" pitchFamily="18" charset="0"/>
                <a:cs typeface="Times New Roman" pitchFamily="18" charset="0"/>
              </a:rPr>
              <a:t> Bay </a:t>
            </a:r>
            <a:endParaRPr lang="el-GR"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754032" y="2417758"/>
            <a:ext cx="8617828" cy="3570208"/>
          </a:xfrm>
          <a:prstGeom prst="rect">
            <a:avLst/>
          </a:prstGeom>
          <a:noFill/>
        </p:spPr>
        <p:txBody>
          <a:bodyPr wrap="square" rtlCol="0">
            <a:spAutoFit/>
          </a:bodyPr>
          <a:lstStyle/>
          <a:p>
            <a:r>
              <a:rPr lang="el-GR" sz="3200" spc="300" dirty="0" smtClean="0">
                <a:solidFill>
                  <a:schemeClr val="accent1"/>
                </a:solidFill>
                <a:latin typeface="Times New Roman" pitchFamily="18" charset="0"/>
                <a:cs typeface="Times New Roman" pitchFamily="18" charset="0"/>
              </a:rPr>
              <a:t>Κ</a:t>
            </a:r>
            <a:r>
              <a:rPr lang="el-GR" sz="1600" spc="300" dirty="0" smtClean="0">
                <a:solidFill>
                  <a:schemeClr val="accent1"/>
                </a:solidFill>
                <a:latin typeface="Times New Roman" pitchFamily="18" charset="0"/>
                <a:cs typeface="Times New Roman" pitchFamily="18" charset="0"/>
              </a:rPr>
              <a:t>ΕΦΑΛΑΙΟ</a:t>
            </a:r>
            <a:r>
              <a:rPr lang="el-GR" spc="300" dirty="0" smtClean="0">
                <a:solidFill>
                  <a:schemeClr val="accent1"/>
                </a:solidFill>
                <a:latin typeface="Times New Roman" pitchFamily="18" charset="0"/>
                <a:cs typeface="Times New Roman" pitchFamily="18" charset="0"/>
              </a:rPr>
              <a:t> </a:t>
            </a:r>
            <a:r>
              <a:rPr lang="en-US" sz="2000" spc="300" dirty="0" smtClean="0">
                <a:solidFill>
                  <a:schemeClr val="accent1"/>
                </a:solidFill>
                <a:latin typeface="Times New Roman" pitchFamily="18" charset="0"/>
                <a:cs typeface="Times New Roman" pitchFamily="18" charset="0"/>
              </a:rPr>
              <a:t>2</a:t>
            </a:r>
            <a:endParaRPr lang="el-GR" sz="2000" spc="300" dirty="0" smtClean="0">
              <a:solidFill>
                <a:schemeClr val="accent1"/>
              </a:solidFill>
              <a:latin typeface="Times New Roman" pitchFamily="18" charset="0"/>
              <a:cs typeface="Times New Roman" pitchFamily="18" charset="0"/>
            </a:endParaRPr>
          </a:p>
          <a:p>
            <a:endParaRPr lang="en-US" sz="2400" spc="300" dirty="0" smtClean="0">
              <a:solidFill>
                <a:schemeClr val="accent1"/>
              </a:solidFill>
              <a:latin typeface="Times New Roman" pitchFamily="18" charset="0"/>
              <a:cs typeface="Times New Roman" pitchFamily="18" charset="0"/>
            </a:endParaRPr>
          </a:p>
          <a:p>
            <a:r>
              <a:rPr lang="el-GR" sz="1400" spc="300" dirty="0" smtClean="0">
                <a:latin typeface="Times New Roman" pitchFamily="18" charset="0"/>
                <a:cs typeface="Times New Roman" pitchFamily="18" charset="0"/>
              </a:rPr>
              <a:t>ΒΙΏΣΙΜΕΣ ΤΕΧΝΟΛΟΓΙΕΣ ΚΑΙ ΠΡΑΚΤΙΚΕΣ ΤΗΣ ΠΡΑΣΙΝΗΣ ΑΡΧΙΤΕΚΤΟΝΙΚΗΣ</a:t>
            </a:r>
            <a:endParaRPr lang="en-US" sz="1400" spc="300" dirty="0" smtClean="0">
              <a:latin typeface="Times New Roman" pitchFamily="18" charset="0"/>
              <a:cs typeface="Times New Roman" pitchFamily="18" charset="0"/>
            </a:endParaRPr>
          </a:p>
          <a:p>
            <a:endParaRPr lang="en-US" spc="300" dirty="0" smtClean="0">
              <a:latin typeface="Times New Roman" pitchFamily="18" charset="0"/>
              <a:cs typeface="Times New Roman" pitchFamily="18" charset="0"/>
            </a:endParaRPr>
          </a:p>
          <a:p>
            <a:endParaRPr lang="en-US" spc="300" dirty="0" smtClean="0">
              <a:latin typeface="Times New Roman" pitchFamily="18" charset="0"/>
              <a:cs typeface="Times New Roman" pitchFamily="18" charset="0"/>
            </a:endParaRPr>
          </a:p>
          <a:p>
            <a:endParaRPr lang="en-US" spc="300" dirty="0" smtClean="0">
              <a:solidFill>
                <a:schemeClr val="accent1"/>
              </a:solidFill>
              <a:latin typeface="Times New Roman" pitchFamily="18" charset="0"/>
              <a:cs typeface="Times New Roman" pitchFamily="18" charset="0"/>
            </a:endParaRPr>
          </a:p>
          <a:p>
            <a:endParaRPr lang="en-US"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r>
              <a:rPr lang="el-GR" sz="1400" spc="300" dirty="0" smtClean="0">
                <a:solidFill>
                  <a:schemeClr val="accent1"/>
                </a:solidFill>
                <a:latin typeface="Times New Roman" pitchFamily="18" charset="0"/>
                <a:cs typeface="Times New Roman" pitchFamily="18" charset="0"/>
              </a:rPr>
              <a:t> </a:t>
            </a:r>
            <a:endParaRPr lang="el-GR" sz="1400" spc="300" dirty="0">
              <a:solidFill>
                <a:schemeClr val="accent1"/>
              </a:solidFill>
              <a:latin typeface="Times New Roman" pitchFamily="18" charset="0"/>
              <a:cs typeface="Times New Roman" pitchFamily="18" charset="0"/>
            </a:endParaRPr>
          </a:p>
        </p:txBody>
      </p:sp>
      <p:sp>
        <p:nvSpPr>
          <p:cNvPr id="3" name="2 - Ορθογώνιο"/>
          <p:cNvSpPr/>
          <p:nvPr/>
        </p:nvSpPr>
        <p:spPr>
          <a:xfrm>
            <a:off x="9683782" y="0"/>
            <a:ext cx="214314" cy="3417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 y="131742"/>
            <a:ext cx="10080625" cy="646331"/>
          </a:xfrm>
          <a:prstGeom prst="rect">
            <a:avLst/>
          </a:prstGeom>
          <a:noFill/>
        </p:spPr>
        <p:txBody>
          <a:bodyPr wrap="square" rtlCol="0">
            <a:spAutoFit/>
          </a:bodyPr>
          <a:lstStyle/>
          <a:p>
            <a:r>
              <a:rPr lang="el-GR" sz="2000" spc="300" dirty="0" smtClean="0">
                <a:solidFill>
                  <a:schemeClr val="accent1"/>
                </a:solidFill>
                <a:latin typeface="Times New Roman" pitchFamily="18" charset="0"/>
                <a:cs typeface="Times New Roman" pitchFamily="18" charset="0"/>
              </a:rPr>
              <a:t>2.1 </a:t>
            </a:r>
          </a:p>
          <a:p>
            <a:pPr algn="ctr"/>
            <a:r>
              <a:rPr lang="el-GR" sz="1600" spc="300" dirty="0" smtClean="0">
                <a:solidFill>
                  <a:schemeClr val="accent1"/>
                </a:solidFill>
                <a:latin typeface="Times New Roman" pitchFamily="18" charset="0"/>
                <a:cs typeface="Times New Roman" pitchFamily="18" charset="0"/>
              </a:rPr>
              <a:t>ΧΡΗΣΗ ΦΥΣΙΚΩΝ ΥΛΙΚΩΝ ΚΑΙ ΒΙΟΚΛΙΜΑΤΙΚΟΥ ΣΧΕΔΙΑΣΜΟΥ</a:t>
            </a:r>
            <a:endParaRPr lang="el-GR" sz="1600" spc="300" dirty="0">
              <a:solidFill>
                <a:schemeClr val="accent1"/>
              </a:solidFill>
              <a:latin typeface="Times New Roman" pitchFamily="18" charset="0"/>
              <a:cs typeface="Times New Roman" pitchFamily="18" charset="0"/>
            </a:endParaRPr>
          </a:p>
        </p:txBody>
      </p:sp>
      <p:pic>
        <p:nvPicPr>
          <p:cNvPr id="6" name="5 - Εικόνα" descr="pp7.jpg"/>
          <p:cNvPicPr>
            <a:picLocks noChangeAspect="1"/>
          </p:cNvPicPr>
          <p:nvPr/>
        </p:nvPicPr>
        <p:blipFill>
          <a:blip r:embed="rId2" cstate="print"/>
          <a:srcRect r="4545"/>
          <a:stretch>
            <a:fillRect/>
          </a:stretch>
        </p:blipFill>
        <p:spPr>
          <a:xfrm>
            <a:off x="182528" y="1203312"/>
            <a:ext cx="3000396" cy="2357454"/>
          </a:xfrm>
          <a:prstGeom prst="rect">
            <a:avLst/>
          </a:prstGeom>
        </p:spPr>
      </p:pic>
      <p:pic>
        <p:nvPicPr>
          <p:cNvPr id="8" name="7 - Εικόνα" descr="pp8.png"/>
          <p:cNvPicPr>
            <a:picLocks noChangeAspect="1"/>
          </p:cNvPicPr>
          <p:nvPr/>
        </p:nvPicPr>
        <p:blipFill>
          <a:blip r:embed="rId3" cstate="print"/>
          <a:srcRect l="5114" r="14773"/>
          <a:stretch>
            <a:fillRect/>
          </a:stretch>
        </p:blipFill>
        <p:spPr>
          <a:xfrm>
            <a:off x="3397238" y="1203312"/>
            <a:ext cx="3357586" cy="2357454"/>
          </a:xfrm>
          <a:prstGeom prst="rect">
            <a:avLst/>
          </a:prstGeom>
        </p:spPr>
      </p:pic>
      <p:pic>
        <p:nvPicPr>
          <p:cNvPr id="9" name="8 - Εικόνα" descr="pp9.jpg"/>
          <p:cNvPicPr>
            <a:picLocks noChangeAspect="1"/>
          </p:cNvPicPr>
          <p:nvPr/>
        </p:nvPicPr>
        <p:blipFill>
          <a:blip r:embed="rId4" cstate="print"/>
          <a:srcRect l="12315" r="13794"/>
          <a:stretch>
            <a:fillRect/>
          </a:stretch>
        </p:blipFill>
        <p:spPr>
          <a:xfrm>
            <a:off x="6897700" y="1203312"/>
            <a:ext cx="3000396" cy="2368678"/>
          </a:xfrm>
          <a:prstGeom prst="rect">
            <a:avLst/>
          </a:prstGeom>
        </p:spPr>
      </p:pic>
      <p:sp>
        <p:nvSpPr>
          <p:cNvPr id="10" name="9 - TextBox"/>
          <p:cNvSpPr txBox="1"/>
          <p:nvPr/>
        </p:nvSpPr>
        <p:spPr>
          <a:xfrm>
            <a:off x="182528" y="3782298"/>
            <a:ext cx="3000396" cy="2154436"/>
          </a:xfrm>
          <a:prstGeom prst="rect">
            <a:avLst/>
          </a:prstGeom>
          <a:noFill/>
        </p:spPr>
        <p:txBody>
          <a:bodyPr wrap="square" rtlCol="0">
            <a:spAutoFit/>
          </a:bodyPr>
          <a:lstStyle/>
          <a:p>
            <a:pPr algn="ctr">
              <a:buFont typeface="Arial" pitchFamily="34" charset="0"/>
              <a:buChar char="•"/>
            </a:pPr>
            <a:r>
              <a:rPr lang="el-GR" sz="1400" dirty="0" smtClean="0">
                <a:latin typeface="Times New Roman" pitchFamily="18" charset="0"/>
                <a:cs typeface="Times New Roman" pitchFamily="18" charset="0"/>
              </a:rPr>
              <a:t> </a:t>
            </a:r>
            <a:r>
              <a:rPr lang="el-GR" sz="1200" dirty="0" smtClean="0">
                <a:latin typeface="Times New Roman" pitchFamily="18" charset="0"/>
                <a:cs typeface="Times New Roman" pitchFamily="18" charset="0"/>
              </a:rPr>
              <a:t>διατήρηση σχετικά σταθερής (ζεστής)  θερμοκρασίας / μείωση ενεργειακής κατανάλωσης </a:t>
            </a:r>
          </a:p>
          <a:p>
            <a:pPr algn="ctr"/>
            <a:r>
              <a:rPr lang="el-GR" sz="1200" dirty="0" smtClean="0">
                <a:latin typeface="Times New Roman" pitchFamily="18" charset="0"/>
                <a:cs typeface="Times New Roman" pitchFamily="18" charset="0"/>
              </a:rPr>
              <a:t> </a:t>
            </a:r>
          </a:p>
          <a:p>
            <a:pPr algn="ctr">
              <a:buFont typeface="Arial" pitchFamily="34" charset="0"/>
              <a:buChar char="•"/>
            </a:pPr>
            <a:r>
              <a:rPr lang="el-GR" sz="1200" dirty="0" smtClean="0">
                <a:latin typeface="Times New Roman" pitchFamily="18" charset="0"/>
                <a:cs typeface="Times New Roman" pitchFamily="18" charset="0"/>
              </a:rPr>
              <a:t> ρύθμιση της υγρασίας στους χώρους των κτιρίων</a:t>
            </a:r>
          </a:p>
          <a:p>
            <a:pPr algn="ctr"/>
            <a:r>
              <a:rPr lang="el-GR" sz="1200" dirty="0" smtClean="0">
                <a:latin typeface="Times New Roman" pitchFamily="18" charset="0"/>
                <a:cs typeface="Times New Roman" pitchFamily="18" charset="0"/>
              </a:rPr>
              <a:t> </a:t>
            </a:r>
          </a:p>
          <a:p>
            <a:pPr algn="ctr">
              <a:buFont typeface="Arial" pitchFamily="34" charset="0"/>
              <a:buChar char="•"/>
            </a:pPr>
            <a:r>
              <a:rPr lang="el-GR" sz="1200" dirty="0" smtClean="0">
                <a:latin typeface="Times New Roman" pitchFamily="18" charset="0"/>
                <a:cs typeface="Times New Roman" pitchFamily="18" charset="0"/>
              </a:rPr>
              <a:t> βελτίωση της ποιότητας του αέρα των κτιρίων</a:t>
            </a:r>
          </a:p>
          <a:p>
            <a:pPr algn="ctr"/>
            <a:r>
              <a:rPr lang="el-GR" sz="1200" dirty="0" smtClean="0">
                <a:latin typeface="Times New Roman" pitchFamily="18" charset="0"/>
                <a:cs typeface="Times New Roman" pitchFamily="18" charset="0"/>
              </a:rPr>
              <a:t> </a:t>
            </a:r>
          </a:p>
          <a:p>
            <a:pPr algn="ctr">
              <a:buFont typeface="Arial" pitchFamily="34" charset="0"/>
              <a:buChar char="•"/>
            </a:pPr>
            <a:r>
              <a:rPr lang="el-GR" sz="1200" dirty="0" smtClean="0">
                <a:latin typeface="Times New Roman" pitchFamily="18" charset="0"/>
                <a:cs typeface="Times New Roman" pitchFamily="18" charset="0"/>
              </a:rPr>
              <a:t> χαμηλό περιβαλλοντικό αποτύπωμα </a:t>
            </a:r>
            <a:endParaRPr lang="el-GR" sz="1600" dirty="0" smtClean="0">
              <a:latin typeface="Times New Roman" pitchFamily="18" charset="0"/>
              <a:cs typeface="Times New Roman" pitchFamily="18" charset="0"/>
            </a:endParaRPr>
          </a:p>
        </p:txBody>
      </p:sp>
      <p:sp>
        <p:nvSpPr>
          <p:cNvPr id="11" name="10 - TextBox"/>
          <p:cNvSpPr txBox="1"/>
          <p:nvPr/>
        </p:nvSpPr>
        <p:spPr>
          <a:xfrm>
            <a:off x="4183056" y="917560"/>
            <a:ext cx="1714512" cy="307777"/>
          </a:xfrm>
          <a:prstGeom prst="rect">
            <a:avLst/>
          </a:prstGeom>
          <a:noFill/>
        </p:spPr>
        <p:txBody>
          <a:bodyPr wrap="square" rtlCol="0">
            <a:spAutoFit/>
          </a:bodyPr>
          <a:lstStyle/>
          <a:p>
            <a:pPr algn="ctr"/>
            <a:r>
              <a:rPr lang="el-GR" sz="1400" spc="300" dirty="0" smtClean="0">
                <a:latin typeface="Times New Roman" pitchFamily="18" charset="0"/>
                <a:cs typeface="Times New Roman" pitchFamily="18" charset="0"/>
              </a:rPr>
              <a:t>ΠΕΤΡΑ</a:t>
            </a:r>
            <a:endParaRPr lang="el-GR" sz="1400" spc="300" dirty="0">
              <a:latin typeface="Times New Roman" pitchFamily="18" charset="0"/>
              <a:cs typeface="Times New Roman" pitchFamily="18" charset="0"/>
            </a:endParaRPr>
          </a:p>
        </p:txBody>
      </p:sp>
      <p:sp>
        <p:nvSpPr>
          <p:cNvPr id="12" name="11 - TextBox"/>
          <p:cNvSpPr txBox="1"/>
          <p:nvPr/>
        </p:nvSpPr>
        <p:spPr>
          <a:xfrm>
            <a:off x="682594" y="917560"/>
            <a:ext cx="2000264" cy="307777"/>
          </a:xfrm>
          <a:prstGeom prst="rect">
            <a:avLst/>
          </a:prstGeom>
          <a:noFill/>
        </p:spPr>
        <p:txBody>
          <a:bodyPr wrap="square" rtlCol="0">
            <a:spAutoFit/>
          </a:bodyPr>
          <a:lstStyle/>
          <a:p>
            <a:pPr algn="ctr"/>
            <a:r>
              <a:rPr lang="el-GR" sz="1400" spc="300" dirty="0" smtClean="0">
                <a:latin typeface="Times New Roman" pitchFamily="18" charset="0"/>
                <a:cs typeface="Times New Roman" pitchFamily="18" charset="0"/>
              </a:rPr>
              <a:t>ΞΥΛΟ</a:t>
            </a:r>
            <a:endParaRPr lang="el-GR" sz="1400" spc="300" dirty="0">
              <a:latin typeface="Times New Roman" pitchFamily="18" charset="0"/>
              <a:cs typeface="Times New Roman" pitchFamily="18" charset="0"/>
            </a:endParaRPr>
          </a:p>
        </p:txBody>
      </p:sp>
      <p:sp>
        <p:nvSpPr>
          <p:cNvPr id="13" name="12 - TextBox"/>
          <p:cNvSpPr txBox="1"/>
          <p:nvPr/>
        </p:nvSpPr>
        <p:spPr>
          <a:xfrm>
            <a:off x="7754956" y="917560"/>
            <a:ext cx="1357322" cy="307777"/>
          </a:xfrm>
          <a:prstGeom prst="rect">
            <a:avLst/>
          </a:prstGeom>
          <a:noFill/>
        </p:spPr>
        <p:txBody>
          <a:bodyPr wrap="square" rtlCol="0">
            <a:spAutoFit/>
          </a:bodyPr>
          <a:lstStyle/>
          <a:p>
            <a:pPr algn="ctr"/>
            <a:r>
              <a:rPr lang="el-GR" sz="1400" spc="300" dirty="0" smtClean="0">
                <a:latin typeface="Times New Roman" pitchFamily="18" charset="0"/>
                <a:cs typeface="Times New Roman" pitchFamily="18" charset="0"/>
              </a:rPr>
              <a:t>ΠΗΛΟΣ</a:t>
            </a:r>
            <a:endParaRPr lang="el-GR" sz="1400" spc="300" dirty="0">
              <a:latin typeface="Times New Roman" pitchFamily="18" charset="0"/>
              <a:cs typeface="Times New Roman" pitchFamily="18" charset="0"/>
            </a:endParaRPr>
          </a:p>
        </p:txBody>
      </p:sp>
      <p:sp>
        <p:nvSpPr>
          <p:cNvPr id="14" name="13 - TextBox"/>
          <p:cNvSpPr txBox="1"/>
          <p:nvPr/>
        </p:nvSpPr>
        <p:spPr>
          <a:xfrm>
            <a:off x="6897700" y="3782298"/>
            <a:ext cx="3000396" cy="2123658"/>
          </a:xfrm>
          <a:prstGeom prst="rect">
            <a:avLst/>
          </a:prstGeom>
          <a:noFill/>
        </p:spPr>
        <p:txBody>
          <a:bodyPr wrap="square" rtlCol="0">
            <a:spAutoFit/>
          </a:bodyPr>
          <a:lstStyle/>
          <a:p>
            <a:pPr algn="ctr">
              <a:buFont typeface="Arial" pitchFamily="34" charset="0"/>
              <a:buChar char="•"/>
            </a:pPr>
            <a:r>
              <a:rPr lang="el-GR" sz="1200" dirty="0" smtClean="0">
                <a:latin typeface="Times New Roman" pitchFamily="18" charset="0"/>
                <a:cs typeface="Times New Roman" pitchFamily="18" charset="0"/>
              </a:rPr>
              <a:t>καλής θερμικής μόνωσης</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βελτίωση του μικροκλίματος των κτιρίων</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φυσική αντίσταση στα έντομα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διαθέτει εύκολη διαδικασία συντήρησης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καλή διάχυση όσον αφορά τις ακτινοβολίες</a:t>
            </a:r>
          </a:p>
          <a:p>
            <a:pPr algn="ct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χαμηλό αποτύπωμα άνθρακα  </a:t>
            </a:r>
          </a:p>
        </p:txBody>
      </p:sp>
      <p:sp>
        <p:nvSpPr>
          <p:cNvPr id="15" name="14 - TextBox"/>
          <p:cNvSpPr txBox="1"/>
          <p:nvPr/>
        </p:nvSpPr>
        <p:spPr>
          <a:xfrm>
            <a:off x="3397238" y="3782298"/>
            <a:ext cx="3357586" cy="2339102"/>
          </a:xfrm>
          <a:prstGeom prst="rect">
            <a:avLst/>
          </a:prstGeom>
          <a:noFill/>
        </p:spPr>
        <p:txBody>
          <a:bodyPr wrap="square" rtlCol="0">
            <a:spAutoFit/>
          </a:bodyPr>
          <a:lstStyle/>
          <a:p>
            <a:pPr algn="ctr">
              <a:buFont typeface="Arial" pitchFamily="34" charset="0"/>
              <a:buChar char="•"/>
            </a:pPr>
            <a:r>
              <a:rPr lang="el-GR" sz="1400" dirty="0" smtClean="0">
                <a:latin typeface="Times New Roman" pitchFamily="18" charset="0"/>
                <a:cs typeface="Times New Roman" pitchFamily="18" charset="0"/>
              </a:rPr>
              <a:t> </a:t>
            </a:r>
            <a:r>
              <a:rPr lang="el-GR" sz="1200" dirty="0" smtClean="0">
                <a:latin typeface="Times New Roman" pitchFamily="18" charset="0"/>
                <a:cs typeface="Times New Roman" pitchFamily="18" charset="0"/>
              </a:rPr>
              <a:t>ρυθμιστής της θερμοκρασίας / μεγάλη θερμοχωρητικότητα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εύκολη μόνωση λόγο της σύνθεσης της</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μακράς διάρκειας ζωής υλικό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ελάχιστη ανάγκη συντήρησης</a:t>
            </a:r>
          </a:p>
          <a:p>
            <a:pPr algn="ct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υψηλή ακουστική μόνωση   </a:t>
            </a:r>
          </a:p>
          <a:p>
            <a:pPr>
              <a:buFont typeface="Arial" pitchFamily="34" charset="0"/>
              <a:buChar char="•"/>
            </a:pPr>
            <a:endParaRPr lang="el-GR" sz="1200" dirty="0">
              <a:latin typeface="Times New Roman" pitchFamily="18" charset="0"/>
              <a:cs typeface="Times New Roman" pitchFamily="18" charset="0"/>
            </a:endParaRPr>
          </a:p>
        </p:txBody>
      </p:sp>
      <p:sp>
        <p:nvSpPr>
          <p:cNvPr id="16" name="15 - TextBox"/>
          <p:cNvSpPr txBox="1"/>
          <p:nvPr/>
        </p:nvSpPr>
        <p:spPr>
          <a:xfrm>
            <a:off x="182528" y="3560766"/>
            <a:ext cx="1500198"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a:t>
            </a:r>
            <a:r>
              <a:rPr lang="en-US" sz="1000" dirty="0" smtClean="0">
                <a:solidFill>
                  <a:schemeClr val="accent1"/>
                </a:solidFill>
                <a:latin typeface="Times New Roman" pitchFamily="18" charset="0"/>
                <a:cs typeface="Times New Roman" pitchFamily="18" charset="0"/>
              </a:rPr>
              <a:t>8</a:t>
            </a:r>
            <a:r>
              <a:rPr lang="el-GR" sz="1000" dirty="0" smtClean="0">
                <a:solidFill>
                  <a:schemeClr val="accent1"/>
                </a:solidFill>
                <a:latin typeface="Times New Roman" pitchFamily="18" charset="0"/>
                <a:cs typeface="Times New Roman" pitchFamily="18" charset="0"/>
              </a:rPr>
              <a:t> </a:t>
            </a:r>
            <a:endParaRPr lang="el-GR" sz="1000" dirty="0">
              <a:solidFill>
                <a:schemeClr val="accent1"/>
              </a:solidFill>
              <a:latin typeface="Times New Roman" pitchFamily="18" charset="0"/>
              <a:cs typeface="Times New Roman" pitchFamily="18" charset="0"/>
            </a:endParaRPr>
          </a:p>
        </p:txBody>
      </p:sp>
      <p:sp>
        <p:nvSpPr>
          <p:cNvPr id="17" name="16 - TextBox"/>
          <p:cNvSpPr txBox="1"/>
          <p:nvPr/>
        </p:nvSpPr>
        <p:spPr>
          <a:xfrm>
            <a:off x="6897700" y="3560766"/>
            <a:ext cx="1500198"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a:t>
            </a:r>
            <a:r>
              <a:rPr lang="en-US" sz="1000" dirty="0" smtClean="0">
                <a:solidFill>
                  <a:schemeClr val="accent1"/>
                </a:solidFill>
                <a:latin typeface="Times New Roman" pitchFamily="18" charset="0"/>
                <a:cs typeface="Times New Roman" pitchFamily="18" charset="0"/>
              </a:rPr>
              <a:t>10</a:t>
            </a:r>
            <a:endParaRPr lang="el-GR" sz="1000" dirty="0">
              <a:solidFill>
                <a:schemeClr val="accent1"/>
              </a:solidFill>
              <a:latin typeface="Times New Roman" pitchFamily="18" charset="0"/>
              <a:cs typeface="Times New Roman" pitchFamily="18" charset="0"/>
            </a:endParaRPr>
          </a:p>
        </p:txBody>
      </p:sp>
      <p:sp>
        <p:nvSpPr>
          <p:cNvPr id="18" name="17 - TextBox"/>
          <p:cNvSpPr txBox="1"/>
          <p:nvPr/>
        </p:nvSpPr>
        <p:spPr>
          <a:xfrm>
            <a:off x="3397238" y="3560766"/>
            <a:ext cx="1500198"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a:t>
            </a:r>
            <a:r>
              <a:rPr lang="en-US" sz="1000" dirty="0" smtClean="0">
                <a:solidFill>
                  <a:schemeClr val="accent1"/>
                </a:solidFill>
                <a:latin typeface="Times New Roman" pitchFamily="18" charset="0"/>
                <a:cs typeface="Times New Roman" pitchFamily="18" charset="0"/>
              </a:rPr>
              <a:t>9</a:t>
            </a:r>
            <a:r>
              <a:rPr lang="el-GR" sz="1000" dirty="0" smtClean="0">
                <a:solidFill>
                  <a:schemeClr val="accent1"/>
                </a:solidFill>
                <a:latin typeface="Times New Roman" pitchFamily="18" charset="0"/>
                <a:cs typeface="Times New Roman" pitchFamily="18" charset="0"/>
              </a:rPr>
              <a:t> </a:t>
            </a:r>
            <a:endParaRPr lang="el-GR" sz="1000" dirty="0">
              <a:solidFill>
                <a:schemeClr val="accent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p10.jpg"/>
          <p:cNvPicPr>
            <a:picLocks noChangeAspect="1"/>
          </p:cNvPicPr>
          <p:nvPr/>
        </p:nvPicPr>
        <p:blipFill>
          <a:blip r:embed="rId2"/>
          <a:stretch>
            <a:fillRect/>
          </a:stretch>
        </p:blipFill>
        <p:spPr>
          <a:xfrm>
            <a:off x="0" y="1417626"/>
            <a:ext cx="8091917" cy="4560898"/>
          </a:xfrm>
          <a:prstGeom prst="rect">
            <a:avLst/>
          </a:prstGeom>
        </p:spPr>
      </p:pic>
      <p:cxnSp>
        <p:nvCxnSpPr>
          <p:cNvPr id="4" name="3 - Ευθύγραμμο βέλος σύνδεσης"/>
          <p:cNvCxnSpPr/>
          <p:nvPr/>
        </p:nvCxnSpPr>
        <p:spPr>
          <a:xfrm rot="5400000" flipH="1" flipV="1">
            <a:off x="2397106" y="1846254"/>
            <a:ext cx="1714512" cy="714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5 - TextBox"/>
          <p:cNvSpPr txBox="1"/>
          <p:nvPr/>
        </p:nvSpPr>
        <p:spPr>
          <a:xfrm>
            <a:off x="3182924" y="631808"/>
            <a:ext cx="2571768" cy="830997"/>
          </a:xfrm>
          <a:prstGeom prst="rect">
            <a:avLst/>
          </a:prstGeom>
          <a:noFill/>
        </p:spPr>
        <p:txBody>
          <a:bodyPr wrap="square" rtlCol="0">
            <a:spAutoFit/>
          </a:bodyPr>
          <a:lstStyle/>
          <a:p>
            <a:pPr algn="ctr"/>
            <a:r>
              <a:rPr lang="el-GR" sz="1200" dirty="0" smtClean="0">
                <a:latin typeface="Times New Roman" pitchFamily="18" charset="0"/>
                <a:cs typeface="Times New Roman" pitchFamily="18" charset="0"/>
              </a:rPr>
              <a:t>Δημιουργία αίθριου</a:t>
            </a:r>
          </a:p>
          <a:p>
            <a:pPr algn="ctr"/>
            <a:r>
              <a:rPr lang="el-GR" sz="1200" dirty="0" smtClean="0">
                <a:latin typeface="Times New Roman" pitchFamily="18" charset="0"/>
                <a:cs typeface="Times New Roman" pitchFamily="18" charset="0"/>
              </a:rPr>
              <a:t> με νότιο προσανατολισμό </a:t>
            </a:r>
          </a:p>
          <a:p>
            <a:pPr algn="ctr"/>
            <a:r>
              <a:rPr lang="el-GR" sz="1200" dirty="0" smtClean="0">
                <a:latin typeface="Times New Roman" pitchFamily="18" charset="0"/>
                <a:cs typeface="Times New Roman" pitchFamily="18" charset="0"/>
              </a:rPr>
              <a:t>για την μέγιστη εκμετάλλευση του ηλιακού φωτός  </a:t>
            </a:r>
            <a:endParaRPr lang="el-GR" sz="1200" dirty="0">
              <a:latin typeface="Times New Roman" pitchFamily="18" charset="0"/>
              <a:cs typeface="Times New Roman" pitchFamily="18" charset="0"/>
            </a:endParaRPr>
          </a:p>
        </p:txBody>
      </p:sp>
      <p:sp>
        <p:nvSpPr>
          <p:cNvPr id="7" name="6 - TextBox"/>
          <p:cNvSpPr txBox="1"/>
          <p:nvPr/>
        </p:nvSpPr>
        <p:spPr>
          <a:xfrm>
            <a:off x="8112146" y="4346584"/>
            <a:ext cx="1968479" cy="1384995"/>
          </a:xfrm>
          <a:prstGeom prst="rect">
            <a:avLst/>
          </a:prstGeom>
          <a:noFill/>
        </p:spPr>
        <p:txBody>
          <a:bodyPr wrap="square" rtlCol="0">
            <a:spAutoFit/>
          </a:bodyPr>
          <a:lstStyle/>
          <a:p>
            <a:pPr algn="ctr"/>
            <a:r>
              <a:rPr lang="el-GR" sz="1200" dirty="0" smtClean="0">
                <a:latin typeface="Times New Roman" pitchFamily="18" charset="0"/>
                <a:cs typeface="Times New Roman" pitchFamily="18" charset="0"/>
              </a:rPr>
              <a:t>Κατακόρυφα και οριζόντια</a:t>
            </a:r>
          </a:p>
          <a:p>
            <a:pPr algn="ctr"/>
            <a:r>
              <a:rPr lang="el-GR" sz="1200" dirty="0" smtClean="0">
                <a:latin typeface="Times New Roman" pitchFamily="18" charset="0"/>
                <a:cs typeface="Times New Roman" pitchFamily="18" charset="0"/>
              </a:rPr>
              <a:t> ανοίγματα, φωτισμού και αερισμού, </a:t>
            </a:r>
          </a:p>
          <a:p>
            <a:pPr algn="ctr"/>
            <a:r>
              <a:rPr lang="el-GR" sz="1200" dirty="0" smtClean="0">
                <a:latin typeface="Times New Roman" pitchFamily="18" charset="0"/>
                <a:cs typeface="Times New Roman" pitchFamily="18" charset="0"/>
              </a:rPr>
              <a:t>με διαγώνιες ροές</a:t>
            </a:r>
          </a:p>
          <a:p>
            <a:pPr algn="ctr"/>
            <a:r>
              <a:rPr lang="el-GR" sz="1200" dirty="0" smtClean="0">
                <a:latin typeface="Times New Roman" pitchFamily="18" charset="0"/>
                <a:cs typeface="Times New Roman" pitchFamily="18" charset="0"/>
              </a:rPr>
              <a:t> για εξυπηρέτηση αναγκών φυσικού φωτισμού και εξαερισμού </a:t>
            </a:r>
            <a:endParaRPr lang="el-GR" sz="1200" dirty="0">
              <a:latin typeface="Times New Roman" pitchFamily="18" charset="0"/>
              <a:cs typeface="Times New Roman" pitchFamily="18" charset="0"/>
            </a:endParaRPr>
          </a:p>
        </p:txBody>
      </p:sp>
      <p:cxnSp>
        <p:nvCxnSpPr>
          <p:cNvPr id="9" name="8 - Γωνιακή σύνδεση"/>
          <p:cNvCxnSpPr/>
          <p:nvPr/>
        </p:nvCxnSpPr>
        <p:spPr>
          <a:xfrm>
            <a:off x="1539850" y="3846518"/>
            <a:ext cx="6858048" cy="1143008"/>
          </a:xfrm>
          <a:prstGeom prst="bentConnector3">
            <a:avLst>
              <a:gd name="adj1" fmla="val 15679"/>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11 - Έλλειψη"/>
          <p:cNvSpPr/>
          <p:nvPr/>
        </p:nvSpPr>
        <p:spPr>
          <a:xfrm>
            <a:off x="2754296" y="4132270"/>
            <a:ext cx="642942" cy="642942"/>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4" name="13 - Ευθύγραμμο βέλος σύνδεσης"/>
          <p:cNvCxnSpPr>
            <a:stCxn id="12" idx="6"/>
          </p:cNvCxnSpPr>
          <p:nvPr/>
        </p:nvCxnSpPr>
        <p:spPr>
          <a:xfrm flipV="1">
            <a:off x="3397238" y="3989394"/>
            <a:ext cx="3357586" cy="4643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15 - TextBox"/>
          <p:cNvSpPr txBox="1"/>
          <p:nvPr/>
        </p:nvSpPr>
        <p:spPr>
          <a:xfrm>
            <a:off x="6826262" y="3632204"/>
            <a:ext cx="1714512" cy="646331"/>
          </a:xfrm>
          <a:prstGeom prst="rect">
            <a:avLst/>
          </a:prstGeom>
          <a:noFill/>
        </p:spPr>
        <p:txBody>
          <a:bodyPr wrap="square" rtlCol="0">
            <a:spAutoFit/>
          </a:bodyPr>
          <a:lstStyle/>
          <a:p>
            <a:pPr algn="ctr"/>
            <a:r>
              <a:rPr lang="el-GR" sz="1200" dirty="0" smtClean="0">
                <a:latin typeface="Times New Roman" pitchFamily="18" charset="0"/>
                <a:cs typeface="Times New Roman" pitchFamily="18" charset="0"/>
              </a:rPr>
              <a:t>φυτεμένο αίθριο / κήπος  για σκίαση και βελτίωση του μικροκλίματος </a:t>
            </a:r>
            <a:endParaRPr lang="el-GR" sz="1200" dirty="0">
              <a:latin typeface="Times New Roman" pitchFamily="18" charset="0"/>
              <a:cs typeface="Times New Roman" pitchFamily="18" charset="0"/>
            </a:endParaRPr>
          </a:p>
        </p:txBody>
      </p:sp>
      <p:sp>
        <p:nvSpPr>
          <p:cNvPr id="17" name="16 - Έλλειψη"/>
          <p:cNvSpPr/>
          <p:nvPr/>
        </p:nvSpPr>
        <p:spPr>
          <a:xfrm>
            <a:off x="1968478" y="4275146"/>
            <a:ext cx="500066" cy="50006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17 - Έλλειψη"/>
          <p:cNvSpPr/>
          <p:nvPr/>
        </p:nvSpPr>
        <p:spPr>
          <a:xfrm>
            <a:off x="253966" y="2132006"/>
            <a:ext cx="642942" cy="642942"/>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0" name="19 - Ευθεία γραμμή σύνδεσης"/>
          <p:cNvCxnSpPr>
            <a:stCxn id="17" idx="0"/>
            <a:endCxn id="18" idx="5"/>
          </p:cNvCxnSpPr>
          <p:nvPr/>
        </p:nvCxnSpPr>
        <p:spPr>
          <a:xfrm rot="16200000" flipV="1">
            <a:off x="713454" y="2770089"/>
            <a:ext cx="1594355" cy="14157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23 - Ευθύγραμμο βέλος σύνδεσης"/>
          <p:cNvCxnSpPr>
            <a:stCxn id="18" idx="0"/>
          </p:cNvCxnSpPr>
          <p:nvPr/>
        </p:nvCxnSpPr>
        <p:spPr>
          <a:xfrm rot="5400000" flipH="1" flipV="1">
            <a:off x="307545" y="1756958"/>
            <a:ext cx="642940" cy="1071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28 - TextBox"/>
          <p:cNvSpPr txBox="1"/>
          <p:nvPr/>
        </p:nvSpPr>
        <p:spPr>
          <a:xfrm>
            <a:off x="325404" y="631808"/>
            <a:ext cx="2468544" cy="1015663"/>
          </a:xfrm>
          <a:prstGeom prst="rect">
            <a:avLst/>
          </a:prstGeom>
          <a:noFill/>
        </p:spPr>
        <p:txBody>
          <a:bodyPr wrap="square" rtlCol="0">
            <a:spAutoFit/>
          </a:bodyPr>
          <a:lstStyle/>
          <a:p>
            <a:pPr algn="ctr"/>
            <a:r>
              <a:rPr lang="el-GR" sz="1200" dirty="0" smtClean="0">
                <a:latin typeface="Times New Roman" pitchFamily="18" charset="0"/>
                <a:cs typeface="Times New Roman" pitchFamily="18" charset="0"/>
              </a:rPr>
              <a:t>Διάτρητα στοιχεία σκίασης, συμπληρώνουν τη κτιριακή μορφή και σκιάζουν επαρκώς το κτίριο,</a:t>
            </a:r>
          </a:p>
          <a:p>
            <a:pPr algn="ctr"/>
            <a:r>
              <a:rPr lang="el-GR" sz="1200" dirty="0" smtClean="0">
                <a:latin typeface="Times New Roman" pitchFamily="18" charset="0"/>
                <a:cs typeface="Times New Roman" pitchFamily="18" charset="0"/>
              </a:rPr>
              <a:t> προσφέροντας θερμική άνεση στο εσωτερικό του </a:t>
            </a:r>
            <a:endParaRPr lang="el-GR" sz="1200" dirty="0">
              <a:latin typeface="Times New Roman" pitchFamily="18" charset="0"/>
              <a:cs typeface="Times New Roman" pitchFamily="18" charset="0"/>
            </a:endParaRPr>
          </a:p>
        </p:txBody>
      </p:sp>
      <p:sp>
        <p:nvSpPr>
          <p:cNvPr id="30" name="29 - TextBox"/>
          <p:cNvSpPr txBox="1"/>
          <p:nvPr/>
        </p:nvSpPr>
        <p:spPr>
          <a:xfrm>
            <a:off x="111090" y="5890568"/>
            <a:ext cx="5572164" cy="230832"/>
          </a:xfrm>
          <a:prstGeom prst="rect">
            <a:avLst/>
          </a:prstGeom>
          <a:noFill/>
        </p:spPr>
        <p:txBody>
          <a:bodyPr wrap="square" rtlCol="0">
            <a:spAutoFit/>
          </a:bodyPr>
          <a:lstStyle/>
          <a:p>
            <a:r>
              <a:rPr lang="el-GR" sz="900" dirty="0" smtClean="0">
                <a:solidFill>
                  <a:schemeClr val="accent1"/>
                </a:solidFill>
                <a:latin typeface="Times New Roman" pitchFamily="18" charset="0"/>
                <a:cs typeface="Times New Roman" pitchFamily="18" charset="0"/>
              </a:rPr>
              <a:t>ΕΙΚ. 1</a:t>
            </a:r>
            <a:r>
              <a:rPr lang="en-US" sz="900" dirty="0" smtClean="0">
                <a:solidFill>
                  <a:schemeClr val="accent1"/>
                </a:solidFill>
                <a:latin typeface="Times New Roman" pitchFamily="18" charset="0"/>
                <a:cs typeface="Times New Roman" pitchFamily="18" charset="0"/>
              </a:rPr>
              <a:t>1  </a:t>
            </a:r>
            <a:r>
              <a:rPr lang="en-US" sz="900" dirty="0" smtClean="0">
                <a:latin typeface="Times New Roman" pitchFamily="18" charset="0"/>
                <a:cs typeface="Times New Roman" pitchFamily="18" charset="0"/>
              </a:rPr>
              <a:t>Render </a:t>
            </a:r>
            <a:r>
              <a:rPr lang="el-GR" sz="900" dirty="0" smtClean="0">
                <a:latin typeface="Times New Roman" pitchFamily="18" charset="0"/>
                <a:cs typeface="Times New Roman" pitchFamily="18" charset="0"/>
              </a:rPr>
              <a:t>μη υλοποιημένης κατοικίας</a:t>
            </a:r>
            <a:endParaRPr lang="el-GR" sz="900" dirty="0">
              <a:latin typeface="Times New Roman" pitchFamily="18" charset="0"/>
              <a:cs typeface="Times New Roman" pitchFamily="18" charset="0"/>
            </a:endParaRPr>
          </a:p>
        </p:txBody>
      </p:sp>
      <p:sp>
        <p:nvSpPr>
          <p:cNvPr id="33" name="32 - TextBox"/>
          <p:cNvSpPr txBox="1"/>
          <p:nvPr/>
        </p:nvSpPr>
        <p:spPr>
          <a:xfrm>
            <a:off x="6326196" y="560370"/>
            <a:ext cx="3643338" cy="2800767"/>
          </a:xfrm>
          <a:prstGeom prst="rect">
            <a:avLst/>
          </a:prstGeom>
          <a:noFill/>
        </p:spPr>
        <p:txBody>
          <a:bodyPr wrap="square" rtlCol="0">
            <a:spAutoFit/>
          </a:bodyPr>
          <a:lstStyle/>
          <a:p>
            <a:pPr algn="ctr"/>
            <a:r>
              <a:rPr lang="el-GR" sz="1600" dirty="0" smtClean="0">
                <a:latin typeface="Times New Roman" pitchFamily="18" charset="0"/>
                <a:cs typeface="Times New Roman" pitchFamily="18" charset="0"/>
              </a:rPr>
              <a:t>Πρόταση κατοικίας / </a:t>
            </a:r>
            <a:r>
              <a:rPr lang="en-US" sz="1600" dirty="0" smtClean="0">
                <a:latin typeface="Times New Roman" pitchFamily="18" charset="0"/>
                <a:cs typeface="Times New Roman" pitchFamily="18" charset="0"/>
              </a:rPr>
              <a:t>Onus Architecture Studio</a:t>
            </a:r>
          </a:p>
          <a:p>
            <a:pPr algn="ctr">
              <a:buFontTx/>
              <a:buChar char="-"/>
            </a:pPr>
            <a:r>
              <a:rPr lang="en-US" sz="1600" dirty="0" err="1" smtClean="0">
                <a:latin typeface="Times New Roman" pitchFamily="18" charset="0"/>
                <a:cs typeface="Times New Roman" pitchFamily="18" charset="0"/>
              </a:rPr>
              <a:t>aTreeum</a:t>
            </a:r>
            <a:r>
              <a:rPr lang="en-US" sz="1600" dirty="0" smtClean="0">
                <a:latin typeface="Times New Roman" pitchFamily="18" charset="0"/>
                <a:cs typeface="Times New Roman" pitchFamily="18" charset="0"/>
              </a:rPr>
              <a:t> House –</a:t>
            </a:r>
            <a:endParaRPr lang="el-GR" sz="1600" dirty="0" smtClean="0">
              <a:latin typeface="Times New Roman" pitchFamily="18" charset="0"/>
              <a:cs typeface="Times New Roman" pitchFamily="18" charset="0"/>
            </a:endParaRPr>
          </a:p>
          <a:p>
            <a:pPr algn="ctr">
              <a:buFontTx/>
              <a:buChar char="-"/>
            </a:pPr>
            <a:endParaRPr lang="en-US" sz="1600" dirty="0" smtClean="0">
              <a:latin typeface="Times New Roman" pitchFamily="18" charset="0"/>
              <a:cs typeface="Times New Roman" pitchFamily="18" charset="0"/>
            </a:endParaRPr>
          </a:p>
          <a:p>
            <a:pPr algn="ctr"/>
            <a:r>
              <a:rPr lang="el-GR" sz="1400" dirty="0" smtClean="0">
                <a:latin typeface="Times New Roman" pitchFamily="18" charset="0"/>
                <a:cs typeface="Times New Roman" pitchFamily="18" charset="0"/>
              </a:rPr>
              <a:t>Σχεδιασμένο με βάση τις αρχές της βιωσιμότητας και της </a:t>
            </a:r>
            <a:r>
              <a:rPr lang="en-US" sz="1400" dirty="0" err="1" smtClean="0">
                <a:latin typeface="Times New Roman" pitchFamily="18" charset="0"/>
                <a:cs typeface="Times New Roman" pitchFamily="18" charset="0"/>
              </a:rPr>
              <a:t>nZEB</a:t>
            </a:r>
            <a:r>
              <a:rPr lang="el-GR" sz="140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Near Zero Energy Building/Home)  </a:t>
            </a:r>
            <a:r>
              <a:rPr lang="el-GR" sz="1400" dirty="0" smtClean="0">
                <a:latin typeface="Times New Roman" pitchFamily="18" charset="0"/>
                <a:cs typeface="Times New Roman" pitchFamily="18" charset="0"/>
              </a:rPr>
              <a:t>κατασκευής</a:t>
            </a:r>
            <a:endParaRPr lang="en-US" sz="1400" dirty="0" smtClean="0">
              <a:latin typeface="Times New Roman" pitchFamily="18" charset="0"/>
              <a:cs typeface="Times New Roman" pitchFamily="18" charset="0"/>
            </a:endParaRPr>
          </a:p>
          <a:p>
            <a:pPr algn="ctr"/>
            <a:endParaRPr lang="en-US" sz="1400" dirty="0" smtClean="0">
              <a:latin typeface="Times New Roman" pitchFamily="18" charset="0"/>
              <a:cs typeface="Times New Roman" pitchFamily="18" charset="0"/>
            </a:endParaRPr>
          </a:p>
          <a:p>
            <a:pPr algn="ctr"/>
            <a:r>
              <a:rPr lang="el-GR" sz="1400" dirty="0" smtClean="0">
                <a:latin typeface="Times New Roman" pitchFamily="18" charset="0"/>
                <a:cs typeface="Times New Roman" pitchFamily="18" charset="0"/>
              </a:rPr>
              <a:t>Κεντρική ιδέα του έργου : η δημιουργία μιας κατοικίας, </a:t>
            </a:r>
          </a:p>
          <a:p>
            <a:pPr algn="ctr"/>
            <a:r>
              <a:rPr lang="el-GR" sz="1400" dirty="0" smtClean="0">
                <a:latin typeface="Times New Roman" pitchFamily="18" charset="0"/>
                <a:cs typeface="Times New Roman" pitchFamily="18" charset="0"/>
              </a:rPr>
              <a:t>η οποία θα παράγει τόσο ρεύμα, όσο καταναλώνει</a:t>
            </a:r>
            <a:endParaRPr lang="el-GR" sz="1400" dirty="0">
              <a:latin typeface="Times New Roman" pitchFamily="18" charset="0"/>
              <a:cs typeface="Times New Roman" pitchFamily="18" charset="0"/>
            </a:endParaRPr>
          </a:p>
        </p:txBody>
      </p:sp>
      <p:sp>
        <p:nvSpPr>
          <p:cNvPr id="35" name="34 - TextBox"/>
          <p:cNvSpPr txBox="1"/>
          <p:nvPr/>
        </p:nvSpPr>
        <p:spPr>
          <a:xfrm>
            <a:off x="0" y="131742"/>
            <a:ext cx="10080625" cy="307777"/>
          </a:xfrm>
          <a:prstGeom prst="rect">
            <a:avLst/>
          </a:prstGeom>
          <a:noFill/>
        </p:spPr>
        <p:txBody>
          <a:bodyPr wrap="square" rtlCol="0">
            <a:spAutoFit/>
          </a:bodyPr>
          <a:lstStyle/>
          <a:p>
            <a:pPr algn="ctr"/>
            <a:r>
              <a:rPr lang="el-GR" sz="1400" spc="300" dirty="0" smtClean="0">
                <a:latin typeface="Times New Roman" pitchFamily="18" charset="0"/>
                <a:cs typeface="Times New Roman" pitchFamily="18" charset="0"/>
              </a:rPr>
              <a:t>ΦΥΣΙΚΕΣ ΣΚΙΑΣΕΙΣ ΚΑΙ ΟΡΘΟΣ ΠΡΟΣΑΝΑΤΟΛΙΣΜΟΣ ΤΟΥ ΚΤΙΡΙΟΥ </a:t>
            </a:r>
            <a:endParaRPr lang="el-GR" sz="1400" spc="3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 y="0"/>
            <a:ext cx="10080625" cy="646331"/>
          </a:xfrm>
          <a:prstGeom prst="rect">
            <a:avLst/>
          </a:prstGeom>
          <a:noFill/>
        </p:spPr>
        <p:txBody>
          <a:bodyPr wrap="square" rtlCol="0">
            <a:spAutoFit/>
          </a:bodyPr>
          <a:lstStyle/>
          <a:p>
            <a:r>
              <a:rPr lang="el-GR" sz="2000" spc="300" dirty="0" smtClean="0">
                <a:solidFill>
                  <a:schemeClr val="accent1"/>
                </a:solidFill>
                <a:latin typeface="Times New Roman" pitchFamily="18" charset="0"/>
                <a:cs typeface="Times New Roman" pitchFamily="18" charset="0"/>
              </a:rPr>
              <a:t>2.2 </a:t>
            </a:r>
          </a:p>
          <a:p>
            <a:pPr algn="ctr"/>
            <a:r>
              <a:rPr lang="el-GR" sz="1600" spc="300" dirty="0" smtClean="0">
                <a:solidFill>
                  <a:schemeClr val="accent1"/>
                </a:solidFill>
                <a:latin typeface="Times New Roman" pitchFamily="18" charset="0"/>
                <a:cs typeface="Times New Roman" pitchFamily="18" charset="0"/>
              </a:rPr>
              <a:t>ΕΝΕΡΓΕΙΑΚΗ ΑΠΟΔΟΣΗ ΚΑΙ ΑΝΑΝΕΩΣΙΜΕΣ ΠΗΓΕΣ ΕΝΕΡΓΕΙΑΣ</a:t>
            </a:r>
            <a:endParaRPr lang="el-GR" sz="1600" spc="300" dirty="0">
              <a:solidFill>
                <a:schemeClr val="accent1"/>
              </a:solidFill>
              <a:latin typeface="Times New Roman" pitchFamily="18" charset="0"/>
              <a:cs typeface="Times New Roman" pitchFamily="18" charset="0"/>
            </a:endParaRPr>
          </a:p>
        </p:txBody>
      </p:sp>
      <p:sp>
        <p:nvSpPr>
          <p:cNvPr id="3" name="2 - Στρογγυλεμένο ορθογώνιο"/>
          <p:cNvSpPr/>
          <p:nvPr/>
        </p:nvSpPr>
        <p:spPr>
          <a:xfrm>
            <a:off x="182528" y="2846386"/>
            <a:ext cx="1825602" cy="785818"/>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3 - TextBox"/>
          <p:cNvSpPr txBox="1"/>
          <p:nvPr/>
        </p:nvSpPr>
        <p:spPr>
          <a:xfrm>
            <a:off x="182528" y="2989262"/>
            <a:ext cx="1857388" cy="523220"/>
          </a:xfrm>
          <a:prstGeom prst="rect">
            <a:avLst/>
          </a:prstGeom>
          <a:noFill/>
        </p:spPr>
        <p:txBody>
          <a:bodyPr wrap="square" rtlCol="0">
            <a:spAutoFit/>
          </a:bodyPr>
          <a:lstStyle/>
          <a:p>
            <a:pPr algn="ctr"/>
            <a:r>
              <a:rPr lang="el-GR" sz="1400" spc="300" dirty="0" smtClean="0">
                <a:latin typeface="Times New Roman" pitchFamily="18" charset="0"/>
                <a:cs typeface="Times New Roman" pitchFamily="18" charset="0"/>
              </a:rPr>
              <a:t>ΗΛΙΑΚΗ ΕΝΕΡΓΕΙΑ </a:t>
            </a:r>
            <a:endParaRPr lang="el-GR" sz="1400" spc="300" dirty="0">
              <a:latin typeface="Times New Roman" pitchFamily="18" charset="0"/>
              <a:cs typeface="Times New Roman" pitchFamily="18" charset="0"/>
            </a:endParaRPr>
          </a:p>
        </p:txBody>
      </p:sp>
      <p:sp>
        <p:nvSpPr>
          <p:cNvPr id="6" name="5 - Στρογγυλεμένο ορθογώνιο"/>
          <p:cNvSpPr/>
          <p:nvPr/>
        </p:nvSpPr>
        <p:spPr>
          <a:xfrm>
            <a:off x="2325668" y="774684"/>
            <a:ext cx="2857520" cy="1571636"/>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Στρογγυλεμένο ορθογώνιο"/>
          <p:cNvSpPr/>
          <p:nvPr/>
        </p:nvSpPr>
        <p:spPr>
          <a:xfrm>
            <a:off x="2325668" y="4418022"/>
            <a:ext cx="2928958" cy="1571636"/>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Στρογγυλεμένο ορθογώνιο"/>
          <p:cNvSpPr/>
          <p:nvPr/>
        </p:nvSpPr>
        <p:spPr>
          <a:xfrm>
            <a:off x="2325668" y="2489196"/>
            <a:ext cx="2857520" cy="178595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TextBox"/>
          <p:cNvSpPr txBox="1"/>
          <p:nvPr/>
        </p:nvSpPr>
        <p:spPr>
          <a:xfrm>
            <a:off x="2397106" y="1060436"/>
            <a:ext cx="2714644" cy="1015663"/>
          </a:xfrm>
          <a:prstGeom prst="rect">
            <a:avLst/>
          </a:prstGeom>
          <a:noFill/>
        </p:spPr>
        <p:txBody>
          <a:bodyPr wrap="square" rtlCol="0">
            <a:spAutoFit/>
          </a:bodyPr>
          <a:lstStyle/>
          <a:p>
            <a:pPr algn="ctr"/>
            <a:r>
              <a:rPr lang="el-GR" sz="1200" u="sng" dirty="0" smtClean="0">
                <a:latin typeface="Times New Roman" pitchFamily="18" charset="0"/>
                <a:cs typeface="Times New Roman" pitchFamily="18" charset="0"/>
              </a:rPr>
              <a:t>ΠΑΘΗΤΙΚΑ ΗΛΙΑΚΑ ΣΥΣΤΗΜΑΤΑ</a:t>
            </a:r>
          </a:p>
          <a:p>
            <a:pPr algn="ctr"/>
            <a:endParaRPr lang="el-GR" sz="1200" dirty="0" smtClean="0">
              <a:latin typeface="Times New Roman" pitchFamily="18" charset="0"/>
              <a:cs typeface="Times New Roman" pitchFamily="18" charset="0"/>
            </a:endParaRPr>
          </a:p>
          <a:p>
            <a:pPr algn="ctr"/>
            <a:r>
              <a:rPr lang="el-GR" sz="1200" dirty="0" smtClean="0">
                <a:latin typeface="Times New Roman" pitchFamily="18" charset="0"/>
                <a:cs typeface="Times New Roman" pitchFamily="18" charset="0"/>
              </a:rPr>
              <a:t>βασίζονται στον αρχιτεκτονικό σχεδιασμό και στα φυσικά φαινόμενα  </a:t>
            </a:r>
          </a:p>
          <a:p>
            <a:pPr algn="just"/>
            <a:endParaRPr lang="el-GR" sz="1200" dirty="0" smtClean="0">
              <a:latin typeface="Times New Roman" pitchFamily="18" charset="0"/>
              <a:cs typeface="Times New Roman" pitchFamily="18" charset="0"/>
            </a:endParaRPr>
          </a:p>
        </p:txBody>
      </p:sp>
      <p:sp>
        <p:nvSpPr>
          <p:cNvPr id="10" name="9 - TextBox"/>
          <p:cNvSpPr txBox="1"/>
          <p:nvPr/>
        </p:nvSpPr>
        <p:spPr>
          <a:xfrm>
            <a:off x="2397106" y="2774948"/>
            <a:ext cx="2714644" cy="1200329"/>
          </a:xfrm>
          <a:prstGeom prst="rect">
            <a:avLst/>
          </a:prstGeom>
          <a:noFill/>
        </p:spPr>
        <p:txBody>
          <a:bodyPr wrap="square" rtlCol="0">
            <a:spAutoFit/>
          </a:bodyPr>
          <a:lstStyle/>
          <a:p>
            <a:pPr algn="ctr"/>
            <a:r>
              <a:rPr lang="el-GR" sz="1200" u="sng" dirty="0" smtClean="0">
                <a:latin typeface="Times New Roman" pitchFamily="18" charset="0"/>
                <a:cs typeface="Times New Roman" pitchFamily="18" charset="0"/>
              </a:rPr>
              <a:t>ΕΝΕΡΓΗΤΙΚΑ ΗΛΙΑΚΑ ΣΥΣΤΗΜΑΤΑ</a:t>
            </a:r>
          </a:p>
          <a:p>
            <a:endParaRPr lang="el-GR" sz="1200" dirty="0" smtClean="0">
              <a:latin typeface="Times New Roman" pitchFamily="18" charset="0"/>
              <a:cs typeface="Times New Roman" pitchFamily="18" charset="0"/>
            </a:endParaRPr>
          </a:p>
          <a:p>
            <a:pPr algn="ctr"/>
            <a:r>
              <a:rPr lang="el-GR" sz="1200" dirty="0" smtClean="0">
                <a:latin typeface="Times New Roman" pitchFamily="18" charset="0"/>
                <a:cs typeface="Times New Roman" pitchFamily="18" charset="0"/>
              </a:rPr>
              <a:t>Συλλέγουν την ηλιακή ακτινοβολία και με μηχανικά μέσα την μετατρέπουν σε θερμική ενεργεία </a:t>
            </a:r>
          </a:p>
          <a:p>
            <a:pPr algn="ctr"/>
            <a:endParaRPr lang="el-GR" sz="1200" dirty="0" smtClean="0">
              <a:latin typeface="Times New Roman" pitchFamily="18" charset="0"/>
              <a:cs typeface="Times New Roman" pitchFamily="18" charset="0"/>
            </a:endParaRPr>
          </a:p>
        </p:txBody>
      </p:sp>
      <p:sp>
        <p:nvSpPr>
          <p:cNvPr id="11" name="10 - TextBox"/>
          <p:cNvSpPr txBox="1"/>
          <p:nvPr/>
        </p:nvSpPr>
        <p:spPr>
          <a:xfrm>
            <a:off x="2182792" y="4703774"/>
            <a:ext cx="3214710" cy="1569660"/>
          </a:xfrm>
          <a:prstGeom prst="rect">
            <a:avLst/>
          </a:prstGeom>
          <a:noFill/>
        </p:spPr>
        <p:txBody>
          <a:bodyPr wrap="square" rtlCol="0">
            <a:spAutoFit/>
          </a:bodyPr>
          <a:lstStyle/>
          <a:p>
            <a:pPr algn="ctr"/>
            <a:r>
              <a:rPr lang="el-GR" sz="1200" u="sng" dirty="0" smtClean="0">
                <a:latin typeface="Times New Roman" pitchFamily="18" charset="0"/>
                <a:cs typeface="Times New Roman" pitchFamily="18" charset="0"/>
              </a:rPr>
              <a:t>ΦΩΤΟΒΟΛΤΑΙΚΑ ΗΛΙΑΚΑ ΣΥΣΤΗΜΑΤΑ</a:t>
            </a:r>
          </a:p>
          <a:p>
            <a:pPr algn="ctr"/>
            <a:endParaRPr lang="el-GR" sz="1200" dirty="0" smtClean="0">
              <a:latin typeface="Times New Roman" pitchFamily="18" charset="0"/>
              <a:cs typeface="Times New Roman" pitchFamily="18" charset="0"/>
            </a:endParaRPr>
          </a:p>
          <a:p>
            <a:pPr algn="ctr"/>
            <a:r>
              <a:rPr lang="el-GR" sz="1200" dirty="0" smtClean="0">
                <a:latin typeface="Times New Roman" pitchFamily="18" charset="0"/>
                <a:cs typeface="Times New Roman" pitchFamily="18" charset="0"/>
              </a:rPr>
              <a:t>Μετατρέπουν την ηλιακή ακτινοβολία </a:t>
            </a:r>
          </a:p>
          <a:p>
            <a:pPr algn="ctr"/>
            <a:r>
              <a:rPr lang="el-GR" sz="1200" dirty="0" smtClean="0">
                <a:latin typeface="Times New Roman" pitchFamily="18" charset="0"/>
                <a:cs typeface="Times New Roman" pitchFamily="18" charset="0"/>
              </a:rPr>
              <a:t>απευθείας σε ηλεκτρική ενέργεια </a:t>
            </a:r>
          </a:p>
          <a:p>
            <a:pPr algn="ctr"/>
            <a:r>
              <a:rPr lang="el-GR" sz="1200" dirty="0" smtClean="0">
                <a:latin typeface="Times New Roman" pitchFamily="18" charset="0"/>
                <a:cs typeface="Times New Roman" pitchFamily="18" charset="0"/>
              </a:rPr>
              <a:t>με βοηθητικές κυψέλες</a:t>
            </a:r>
          </a:p>
          <a:p>
            <a:pPr algn="ctr"/>
            <a:endParaRPr lang="el-GR" sz="1200" dirty="0" smtClean="0">
              <a:latin typeface="Times New Roman" pitchFamily="18" charset="0"/>
              <a:cs typeface="Times New Roman" pitchFamily="18" charset="0"/>
            </a:endParaRPr>
          </a:p>
          <a:p>
            <a:pPr algn="ctr"/>
            <a:endParaRPr lang="el-GR" sz="1200" dirty="0" smtClean="0">
              <a:latin typeface="Times New Roman" pitchFamily="18" charset="0"/>
              <a:cs typeface="Times New Roman" pitchFamily="18" charset="0"/>
            </a:endParaRPr>
          </a:p>
          <a:p>
            <a:pPr algn="ctr"/>
            <a:r>
              <a:rPr lang="el-GR" sz="1200" dirty="0" smtClean="0">
                <a:latin typeface="Times New Roman" pitchFamily="18" charset="0"/>
                <a:cs typeface="Times New Roman" pitchFamily="18" charset="0"/>
              </a:rPr>
              <a:t> </a:t>
            </a:r>
            <a:endParaRPr lang="el-GR" sz="1200" dirty="0">
              <a:latin typeface="Times New Roman" pitchFamily="18" charset="0"/>
              <a:cs typeface="Times New Roman" pitchFamily="18" charset="0"/>
            </a:endParaRPr>
          </a:p>
        </p:txBody>
      </p:sp>
      <p:sp>
        <p:nvSpPr>
          <p:cNvPr id="12" name="11 - Στρογγυλεμένο ορθογώνιο"/>
          <p:cNvSpPr/>
          <p:nvPr/>
        </p:nvSpPr>
        <p:spPr>
          <a:xfrm>
            <a:off x="5969006" y="774684"/>
            <a:ext cx="3929090" cy="1500198"/>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TextBox"/>
          <p:cNvSpPr txBox="1"/>
          <p:nvPr/>
        </p:nvSpPr>
        <p:spPr>
          <a:xfrm>
            <a:off x="6040444" y="846122"/>
            <a:ext cx="3857652" cy="1384995"/>
          </a:xfrm>
          <a:prstGeom prst="rect">
            <a:avLst/>
          </a:prstGeom>
          <a:noFill/>
        </p:spPr>
        <p:txBody>
          <a:bodyPr wrap="square" rtlCol="0">
            <a:spAutoFit/>
          </a:bodyPr>
          <a:lstStyle/>
          <a:p>
            <a:pPr algn="just">
              <a:buFont typeface="Arial" pitchFamily="34" charset="0"/>
              <a:buChar char="•"/>
            </a:pPr>
            <a:r>
              <a:rPr lang="el-GR" sz="1200" dirty="0" smtClean="0">
                <a:latin typeface="Times New Roman" pitchFamily="18" charset="0"/>
                <a:cs typeface="Times New Roman" pitchFamily="18" charset="0"/>
              </a:rPr>
              <a:t> Μείωση αναγκών θέρμανσης κατά τους χειμερινούς μήνες</a:t>
            </a:r>
          </a:p>
          <a:p>
            <a:pPr algn="just">
              <a:buFont typeface="Arial" pitchFamily="34" charset="0"/>
              <a:buChar char="•"/>
            </a:pPr>
            <a:endParaRPr lang="el-GR" sz="1200" dirty="0" smtClean="0">
              <a:latin typeface="Times New Roman" pitchFamily="18" charset="0"/>
              <a:cs typeface="Times New Roman" pitchFamily="18" charset="0"/>
            </a:endParaRPr>
          </a:p>
          <a:p>
            <a:pPr algn="just">
              <a:buFont typeface="Arial" pitchFamily="34" charset="0"/>
              <a:buChar char="•"/>
            </a:pPr>
            <a:r>
              <a:rPr lang="el-GR" sz="1200" dirty="0" smtClean="0">
                <a:latin typeface="Times New Roman" pitchFamily="18" charset="0"/>
                <a:cs typeface="Times New Roman" pitchFamily="18" charset="0"/>
              </a:rPr>
              <a:t> Αποφυγή της υπερθέρμανσης κατά τους θερινούς μήνες </a:t>
            </a:r>
          </a:p>
          <a:p>
            <a:pPr algn="just">
              <a:buFont typeface="Arial" pitchFamily="34" charset="0"/>
              <a:buChar char="•"/>
            </a:pPr>
            <a:endParaRPr lang="el-GR" sz="1200" dirty="0" smtClean="0">
              <a:latin typeface="Times New Roman" pitchFamily="18" charset="0"/>
              <a:cs typeface="Times New Roman" pitchFamily="18" charset="0"/>
            </a:endParaRPr>
          </a:p>
          <a:p>
            <a:pPr algn="just">
              <a:buFont typeface="Arial" pitchFamily="34" charset="0"/>
              <a:buChar char="•"/>
            </a:pPr>
            <a:r>
              <a:rPr lang="el-GR" sz="1200" dirty="0" smtClean="0">
                <a:latin typeface="Times New Roman" pitchFamily="18" charset="0"/>
                <a:cs typeface="Times New Roman" pitchFamily="18" charset="0"/>
              </a:rPr>
              <a:t> Βελτίωση της θερμικής άνεσης στο εσωτερικό του κτιρίου</a:t>
            </a:r>
          </a:p>
          <a:p>
            <a:pPr algn="just"/>
            <a:r>
              <a:rPr lang="el-GR" sz="1200" dirty="0" smtClean="0">
                <a:latin typeface="Times New Roman" pitchFamily="18" charset="0"/>
                <a:cs typeface="Times New Roman" pitchFamily="18" charset="0"/>
              </a:rPr>
              <a:t> </a:t>
            </a:r>
          </a:p>
          <a:p>
            <a:pPr algn="just">
              <a:buFont typeface="Arial" pitchFamily="34" charset="0"/>
              <a:buChar char="•"/>
            </a:pPr>
            <a:r>
              <a:rPr lang="el-GR" sz="1200" dirty="0" smtClean="0">
                <a:latin typeface="Times New Roman" pitchFamily="18" charset="0"/>
                <a:cs typeface="Times New Roman" pitchFamily="18" charset="0"/>
              </a:rPr>
              <a:t> Χαμηλό κόστος κατασκευής και συντήρησης </a:t>
            </a:r>
            <a:endParaRPr lang="el-GR" sz="1200" dirty="0">
              <a:latin typeface="Times New Roman" pitchFamily="18" charset="0"/>
              <a:cs typeface="Times New Roman" pitchFamily="18" charset="0"/>
            </a:endParaRPr>
          </a:p>
        </p:txBody>
      </p:sp>
      <p:sp>
        <p:nvSpPr>
          <p:cNvPr id="14" name="13 - Στρογγυλεμένο ορθογώνιο"/>
          <p:cNvSpPr/>
          <p:nvPr/>
        </p:nvSpPr>
        <p:spPr>
          <a:xfrm>
            <a:off x="5969006" y="2560634"/>
            <a:ext cx="3929090" cy="1571636"/>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TextBox"/>
          <p:cNvSpPr txBox="1"/>
          <p:nvPr/>
        </p:nvSpPr>
        <p:spPr>
          <a:xfrm>
            <a:off x="5969006" y="2632072"/>
            <a:ext cx="3929090" cy="1384995"/>
          </a:xfrm>
          <a:prstGeom prst="rect">
            <a:avLst/>
          </a:prstGeom>
          <a:noFill/>
        </p:spPr>
        <p:txBody>
          <a:bodyPr wrap="square" rtlCol="0">
            <a:spAutoFit/>
          </a:bodyPr>
          <a:lstStyle/>
          <a:p>
            <a:pPr algn="just">
              <a:buFont typeface="Arial" pitchFamily="34" charset="0"/>
              <a:buChar char="•"/>
            </a:pPr>
            <a:r>
              <a:rPr lang="el-GR" sz="1200" dirty="0" smtClean="0">
                <a:latin typeface="Times New Roman" pitchFamily="18" charset="0"/>
                <a:cs typeface="Times New Roman" pitchFamily="18" charset="0"/>
              </a:rPr>
              <a:t> Σταθερή απόδοση στο σύνολο της </a:t>
            </a:r>
            <a:r>
              <a:rPr lang="el-GR" sz="1200" dirty="0" err="1" smtClean="0">
                <a:latin typeface="Times New Roman" pitchFamily="18" charset="0"/>
                <a:cs typeface="Times New Roman" pitchFamily="18" charset="0"/>
              </a:rPr>
              <a:t>διαρκειας</a:t>
            </a:r>
            <a:r>
              <a:rPr lang="el-GR" sz="1200" dirty="0" smtClean="0">
                <a:latin typeface="Times New Roman" pitchFamily="18" charset="0"/>
                <a:cs typeface="Times New Roman" pitchFamily="18" charset="0"/>
              </a:rPr>
              <a:t> του χρόνου</a:t>
            </a:r>
          </a:p>
          <a:p>
            <a:pPr algn="just">
              <a:buFont typeface="Arial" pitchFamily="34" charset="0"/>
              <a:buChar char="•"/>
            </a:pPr>
            <a:endParaRPr lang="el-GR" sz="1200" dirty="0" smtClean="0">
              <a:latin typeface="Times New Roman" pitchFamily="18" charset="0"/>
              <a:cs typeface="Times New Roman" pitchFamily="18" charset="0"/>
            </a:endParaRPr>
          </a:p>
          <a:p>
            <a:pPr algn="just">
              <a:buFont typeface="Arial" pitchFamily="34" charset="0"/>
              <a:buChar char="•"/>
            </a:pPr>
            <a:r>
              <a:rPr lang="el-GR" sz="1200" dirty="0" smtClean="0">
                <a:latin typeface="Times New Roman" pitchFamily="18" charset="0"/>
                <a:cs typeface="Times New Roman" pitchFamily="18" charset="0"/>
              </a:rPr>
              <a:t> Μείωση της κατανάλωσης πετρελαίου και αερίου </a:t>
            </a:r>
          </a:p>
          <a:p>
            <a:pPr algn="just">
              <a:buFont typeface="Arial" pitchFamily="34" charset="0"/>
              <a:buChar char="•"/>
            </a:pPr>
            <a:endParaRPr lang="el-GR" sz="1200" dirty="0" smtClean="0">
              <a:latin typeface="Times New Roman" pitchFamily="18" charset="0"/>
              <a:cs typeface="Times New Roman" pitchFamily="18" charset="0"/>
            </a:endParaRPr>
          </a:p>
          <a:p>
            <a:pPr algn="just">
              <a:buFont typeface="Arial" pitchFamily="34" charset="0"/>
              <a:buChar char="•"/>
            </a:pPr>
            <a:r>
              <a:rPr lang="el-GR" sz="1200" dirty="0" smtClean="0">
                <a:latin typeface="Times New Roman" pitchFamily="18" charset="0"/>
                <a:cs typeface="Times New Roman" pitchFamily="18" charset="0"/>
              </a:rPr>
              <a:t> Μείωση του γενικού λειτουργικού κόστους του κτιρίου</a:t>
            </a:r>
          </a:p>
          <a:p>
            <a:pPr algn="just">
              <a:buFont typeface="Arial" pitchFamily="34" charset="0"/>
              <a:buChar char="•"/>
            </a:pPr>
            <a:endParaRPr lang="el-GR" sz="1200" dirty="0" smtClean="0">
              <a:latin typeface="Times New Roman" pitchFamily="18" charset="0"/>
              <a:cs typeface="Times New Roman" pitchFamily="18" charset="0"/>
            </a:endParaRPr>
          </a:p>
          <a:p>
            <a:pPr algn="just">
              <a:buFont typeface="Arial" pitchFamily="34" charset="0"/>
              <a:buChar char="•"/>
            </a:pPr>
            <a:r>
              <a:rPr lang="el-GR" sz="1200" dirty="0" smtClean="0">
                <a:latin typeface="Times New Roman" pitchFamily="18" charset="0"/>
                <a:cs typeface="Times New Roman" pitchFamily="18" charset="0"/>
              </a:rPr>
              <a:t> Παραγωγή ζεστού νερού για καθημερινές χρήσεις  </a:t>
            </a:r>
            <a:endParaRPr lang="el-GR" sz="1200" dirty="0">
              <a:latin typeface="Times New Roman" pitchFamily="18" charset="0"/>
              <a:cs typeface="Times New Roman" pitchFamily="18" charset="0"/>
            </a:endParaRPr>
          </a:p>
        </p:txBody>
      </p:sp>
      <p:sp>
        <p:nvSpPr>
          <p:cNvPr id="16" name="15 - Στρογγυλεμένο ορθογώνιο"/>
          <p:cNvSpPr/>
          <p:nvPr/>
        </p:nvSpPr>
        <p:spPr>
          <a:xfrm>
            <a:off x="5969006" y="4418022"/>
            <a:ext cx="3929090" cy="1500198"/>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TextBox"/>
          <p:cNvSpPr txBox="1"/>
          <p:nvPr/>
        </p:nvSpPr>
        <p:spPr>
          <a:xfrm>
            <a:off x="6040444" y="4489460"/>
            <a:ext cx="3714776" cy="1384995"/>
          </a:xfrm>
          <a:prstGeom prst="rect">
            <a:avLst/>
          </a:prstGeom>
          <a:noFill/>
        </p:spPr>
        <p:txBody>
          <a:bodyPr wrap="square" rtlCol="0">
            <a:spAutoFit/>
          </a:bodyPr>
          <a:lstStyle/>
          <a:p>
            <a:pPr algn="just">
              <a:buFont typeface="Arial" pitchFamily="34" charset="0"/>
              <a:buChar char="•"/>
            </a:pPr>
            <a:r>
              <a:rPr lang="el-GR" sz="1200" dirty="0" smtClean="0">
                <a:latin typeface="Times New Roman" pitchFamily="18" charset="0"/>
                <a:cs typeface="Times New Roman" pitchFamily="18" charset="0"/>
              </a:rPr>
              <a:t> Παραγωγή ηλεκτρικής ενέργειας </a:t>
            </a:r>
          </a:p>
          <a:p>
            <a:pPr algn="just">
              <a:buFont typeface="Arial" pitchFamily="34" charset="0"/>
              <a:buChar char="•"/>
            </a:pPr>
            <a:endParaRPr lang="el-GR" sz="1200" dirty="0" smtClean="0">
              <a:latin typeface="Times New Roman" pitchFamily="18" charset="0"/>
              <a:cs typeface="Times New Roman" pitchFamily="18" charset="0"/>
            </a:endParaRPr>
          </a:p>
          <a:p>
            <a:pPr algn="just">
              <a:buFont typeface="Arial" pitchFamily="34" charset="0"/>
              <a:buChar char="•"/>
            </a:pPr>
            <a:r>
              <a:rPr lang="el-GR" sz="1200" dirty="0" smtClean="0">
                <a:latin typeface="Times New Roman" pitchFamily="18" charset="0"/>
                <a:cs typeface="Times New Roman" pitchFamily="18" charset="0"/>
              </a:rPr>
              <a:t> Προσφέρει ενεργειακή αυτονομία στο κτίριο</a:t>
            </a:r>
          </a:p>
          <a:p>
            <a:pPr algn="just"/>
            <a:endParaRPr lang="el-GR" sz="1200" dirty="0" smtClean="0">
              <a:latin typeface="Times New Roman" pitchFamily="18" charset="0"/>
              <a:cs typeface="Times New Roman" pitchFamily="18" charset="0"/>
            </a:endParaRPr>
          </a:p>
          <a:p>
            <a:pPr algn="just">
              <a:buFont typeface="Arial" pitchFamily="34" charset="0"/>
              <a:buChar char="•"/>
            </a:pPr>
            <a:r>
              <a:rPr lang="el-GR" sz="1200" dirty="0" smtClean="0">
                <a:latin typeface="Times New Roman" pitchFamily="18" charset="0"/>
                <a:cs typeface="Times New Roman" pitchFamily="18" charset="0"/>
              </a:rPr>
              <a:t> Μειώνει την κατανάλωση ρεύματος δικτύου</a:t>
            </a:r>
          </a:p>
          <a:p>
            <a:pPr algn="just"/>
            <a:r>
              <a:rPr lang="el-GR" sz="1200" dirty="0" smtClean="0">
                <a:latin typeface="Times New Roman" pitchFamily="18" charset="0"/>
                <a:cs typeface="Times New Roman" pitchFamily="18" charset="0"/>
              </a:rPr>
              <a:t> </a:t>
            </a:r>
          </a:p>
          <a:p>
            <a:pPr algn="just">
              <a:buFont typeface="Arial" pitchFamily="34" charset="0"/>
              <a:buChar char="•"/>
            </a:pPr>
            <a:r>
              <a:rPr lang="el-GR" sz="1200" dirty="0" smtClean="0">
                <a:latin typeface="Times New Roman" pitchFamily="18" charset="0"/>
                <a:cs typeface="Times New Roman" pitchFamily="18" charset="0"/>
              </a:rPr>
              <a:t> Μηδενικές εκπομπές ρύπων</a:t>
            </a:r>
          </a:p>
        </p:txBody>
      </p:sp>
      <p:cxnSp>
        <p:nvCxnSpPr>
          <p:cNvPr id="30" name="29 - Ευθύγραμμο βέλος σύνδεσης"/>
          <p:cNvCxnSpPr>
            <a:stCxn id="6" idx="3"/>
          </p:cNvCxnSpPr>
          <p:nvPr/>
        </p:nvCxnSpPr>
        <p:spPr>
          <a:xfrm>
            <a:off x="5183188" y="1560502"/>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33 - Ευθύγραμμο βέλος σύνδεσης"/>
          <p:cNvCxnSpPr/>
          <p:nvPr/>
        </p:nvCxnSpPr>
        <p:spPr>
          <a:xfrm>
            <a:off x="5183188" y="3346452"/>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34 - Ευθύγραμμο βέλος σύνδεσης"/>
          <p:cNvCxnSpPr/>
          <p:nvPr/>
        </p:nvCxnSpPr>
        <p:spPr>
          <a:xfrm>
            <a:off x="5254626" y="5203840"/>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82528" y="131742"/>
            <a:ext cx="5357850" cy="3662541"/>
          </a:xfrm>
          <a:prstGeom prst="rect">
            <a:avLst/>
          </a:prstGeom>
          <a:noFill/>
        </p:spPr>
        <p:txBody>
          <a:bodyPr wrap="square" rtlCol="0">
            <a:spAutoFit/>
          </a:bodyPr>
          <a:lstStyle/>
          <a:p>
            <a:pPr algn="ctr"/>
            <a:r>
              <a:rPr lang="el-GR" sz="1600" spc="300" dirty="0" smtClean="0">
                <a:latin typeface="Times New Roman" pitchFamily="18" charset="0"/>
                <a:cs typeface="Times New Roman" pitchFamily="18" charset="0"/>
              </a:rPr>
              <a:t>ΓΕΩΘΕΡΜΙΚΗ ΕΝΕΡΓΕΙΑ </a:t>
            </a:r>
          </a:p>
          <a:p>
            <a:pPr algn="just"/>
            <a:endParaRPr lang="en-US" sz="1600" dirty="0" smtClean="0">
              <a:latin typeface="Times New Roman" pitchFamily="18" charset="0"/>
              <a:cs typeface="Times New Roman" pitchFamily="18" charset="0"/>
            </a:endParaRPr>
          </a:p>
          <a:p>
            <a:pPr algn="just"/>
            <a:endParaRPr lang="el-GR" sz="1600" dirty="0" smtClean="0">
              <a:latin typeface="Times New Roman" pitchFamily="18" charset="0"/>
              <a:cs typeface="Times New Roman" pitchFamily="18" charset="0"/>
            </a:endParaRPr>
          </a:p>
          <a:p>
            <a:pPr algn="just"/>
            <a:r>
              <a:rPr lang="el-GR" sz="1200" dirty="0" smtClean="0">
                <a:latin typeface="Times New Roman" pitchFamily="18" charset="0"/>
                <a:cs typeface="Times New Roman" pitchFamily="18" charset="0"/>
              </a:rPr>
              <a:t>Σε περιοχές φυσικών θερμικών χώρων, οι οποίες χαρακτηρίζονται από ηφαιστειακές δραστηριότητες και υψηλές γεωθερμικές ροές, γίνεται εκμετάλλευση της θερμότητας του υπεδάφους και γενικά αυτών των χώρων, με τη συμβολή γεωθερμικών αντλιών θερμότητας.</a:t>
            </a:r>
            <a:r>
              <a:rPr lang="en-US" sz="1200" dirty="0" smtClean="0">
                <a:latin typeface="Times New Roman" pitchFamily="18" charset="0"/>
                <a:cs typeface="Times New Roman" pitchFamily="18" charset="0"/>
              </a:rPr>
              <a:t> </a:t>
            </a:r>
            <a:r>
              <a:rPr lang="el-GR" sz="1200" dirty="0" smtClean="0">
                <a:latin typeface="Times New Roman" pitchFamily="18" charset="0"/>
                <a:cs typeface="Times New Roman" pitchFamily="18" charset="0"/>
              </a:rPr>
              <a:t>Οι αντλίες αυτές, μέσω ειδικών συστημάτων, είναι ικανές να ενισχύσουν την ήδη παραγόμενη θερμότητα, καθώς και να ρυθμίσουν, τόσο τη θέρμανση, όσο και την ψύξη του χώρου.</a:t>
            </a:r>
          </a:p>
          <a:p>
            <a:pPr algn="just"/>
            <a:endParaRPr lang="el-GR" sz="1400" dirty="0" smtClean="0">
              <a:latin typeface="Times New Roman" pitchFamily="18" charset="0"/>
              <a:cs typeface="Times New Roman" pitchFamily="18" charset="0"/>
            </a:endParaRPr>
          </a:p>
          <a:p>
            <a:pPr algn="just"/>
            <a:endParaRPr lang="el-GR" sz="1400" dirty="0" smtClean="0">
              <a:latin typeface="Times New Roman" pitchFamily="18" charset="0"/>
              <a:cs typeface="Times New Roman" pitchFamily="18" charset="0"/>
            </a:endParaRPr>
          </a:p>
          <a:p>
            <a:pPr algn="just"/>
            <a:endParaRPr lang="el-GR" sz="1400" dirty="0" smtClean="0">
              <a:latin typeface="Times New Roman" pitchFamily="18" charset="0"/>
              <a:cs typeface="Times New Roman" pitchFamily="18" charset="0"/>
            </a:endParaRPr>
          </a:p>
          <a:p>
            <a:pPr algn="just"/>
            <a:endParaRPr lang="el-GR" sz="1400" dirty="0" smtClean="0">
              <a:latin typeface="Times New Roman" pitchFamily="18" charset="0"/>
              <a:cs typeface="Times New Roman" pitchFamily="18" charset="0"/>
            </a:endParaRPr>
          </a:p>
          <a:p>
            <a:pPr algn="just"/>
            <a:endParaRPr lang="el-GR" sz="1400" dirty="0" smtClean="0">
              <a:latin typeface="Times New Roman" pitchFamily="18" charset="0"/>
              <a:cs typeface="Times New Roman" pitchFamily="18" charset="0"/>
            </a:endParaRPr>
          </a:p>
          <a:p>
            <a:pPr algn="just"/>
            <a:endParaRPr lang="el-GR" sz="1400" dirty="0" smtClean="0">
              <a:latin typeface="Times New Roman" pitchFamily="18" charset="0"/>
              <a:cs typeface="Times New Roman" pitchFamily="18" charset="0"/>
            </a:endParaRPr>
          </a:p>
          <a:p>
            <a:pPr algn="just"/>
            <a:endParaRPr lang="el-GR" sz="1400" dirty="0" smtClean="0">
              <a:latin typeface="Times New Roman" pitchFamily="18" charset="0"/>
              <a:cs typeface="Times New Roman" pitchFamily="18" charset="0"/>
            </a:endParaRPr>
          </a:p>
          <a:p>
            <a:pPr algn="just"/>
            <a:endParaRPr lang="el-GR" sz="1400" dirty="0">
              <a:latin typeface="Times New Roman" pitchFamily="18" charset="0"/>
              <a:cs typeface="Times New Roman" pitchFamily="18" charset="0"/>
            </a:endParaRPr>
          </a:p>
        </p:txBody>
      </p:sp>
      <p:sp>
        <p:nvSpPr>
          <p:cNvPr id="5" name="4 - TextBox"/>
          <p:cNvSpPr txBox="1"/>
          <p:nvPr/>
        </p:nvSpPr>
        <p:spPr>
          <a:xfrm>
            <a:off x="253966" y="5890568"/>
            <a:ext cx="4214842" cy="230832"/>
          </a:xfrm>
          <a:prstGeom prst="rect">
            <a:avLst/>
          </a:prstGeom>
          <a:noFill/>
        </p:spPr>
        <p:txBody>
          <a:bodyPr wrap="square" rtlCol="0">
            <a:spAutoFit/>
          </a:bodyPr>
          <a:lstStyle/>
          <a:p>
            <a:r>
              <a:rPr lang="el-GR" sz="900" dirty="0" smtClean="0">
                <a:solidFill>
                  <a:schemeClr val="accent1"/>
                </a:solidFill>
                <a:latin typeface="Times New Roman" pitchFamily="18" charset="0"/>
                <a:cs typeface="Times New Roman" pitchFamily="18" charset="0"/>
              </a:rPr>
              <a:t>ΕΙΚ. 1</a:t>
            </a:r>
            <a:r>
              <a:rPr lang="en-US" sz="900" dirty="0" smtClean="0">
                <a:solidFill>
                  <a:schemeClr val="accent1"/>
                </a:solidFill>
                <a:latin typeface="Times New Roman" pitchFamily="18" charset="0"/>
                <a:cs typeface="Times New Roman" pitchFamily="18" charset="0"/>
              </a:rPr>
              <a:t>2 </a:t>
            </a:r>
            <a:r>
              <a:rPr lang="el-GR" sz="900" dirty="0" smtClean="0">
                <a:solidFill>
                  <a:schemeClr val="accent1"/>
                </a:solidFill>
                <a:latin typeface="Times New Roman" pitchFamily="18" charset="0"/>
                <a:cs typeface="Times New Roman" pitchFamily="18" charset="0"/>
              </a:rPr>
              <a:t> </a:t>
            </a:r>
            <a:r>
              <a:rPr lang="el-GR" sz="900" dirty="0" smtClean="0">
                <a:latin typeface="Times New Roman" pitchFamily="18" charset="0"/>
                <a:cs typeface="Times New Roman" pitchFamily="18" charset="0"/>
              </a:rPr>
              <a:t>Φυσική γεωθερμική πηγή </a:t>
            </a:r>
            <a:endParaRPr lang="el-GR" sz="900" dirty="0">
              <a:latin typeface="Times New Roman" pitchFamily="18" charset="0"/>
              <a:cs typeface="Times New Roman" pitchFamily="18" charset="0"/>
            </a:endParaRPr>
          </a:p>
        </p:txBody>
      </p:sp>
      <p:sp>
        <p:nvSpPr>
          <p:cNvPr id="7" name="6 - Στρογγυλεμένο ορθογώνιο"/>
          <p:cNvSpPr/>
          <p:nvPr/>
        </p:nvSpPr>
        <p:spPr>
          <a:xfrm>
            <a:off x="6040444" y="1417626"/>
            <a:ext cx="3786214" cy="4500594"/>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TextBox"/>
          <p:cNvSpPr txBox="1"/>
          <p:nvPr/>
        </p:nvSpPr>
        <p:spPr>
          <a:xfrm>
            <a:off x="6183320" y="1774816"/>
            <a:ext cx="3643338" cy="3970318"/>
          </a:xfrm>
          <a:prstGeom prst="rect">
            <a:avLst/>
          </a:prstGeom>
          <a:noFill/>
        </p:spPr>
        <p:txBody>
          <a:bodyPr wrap="square" rtlCol="0">
            <a:spAutoFit/>
          </a:bodyPr>
          <a:lstStyle/>
          <a:p>
            <a:pPr algn="just">
              <a:buFont typeface="Arial" pitchFamily="34" charset="0"/>
              <a:buChar char="•"/>
            </a:pPr>
            <a:r>
              <a:rPr lang="en-US" sz="1400" dirty="0" smtClean="0">
                <a:latin typeface="Times New Roman" pitchFamily="18" charset="0"/>
                <a:cs typeface="Times New Roman" pitchFamily="18" charset="0"/>
              </a:rPr>
              <a:t>  </a:t>
            </a:r>
            <a:r>
              <a:rPr lang="el-GR" sz="1400" dirty="0" smtClean="0">
                <a:latin typeface="Times New Roman" pitchFamily="18" charset="0"/>
                <a:cs typeface="Times New Roman" pitchFamily="18" charset="0"/>
              </a:rPr>
              <a:t>Συμβάλει στη μείωση των εκπομπών διοξειδίου του άνθρακα </a:t>
            </a:r>
          </a:p>
          <a:p>
            <a:pPr algn="just">
              <a:buFont typeface="Arial" pitchFamily="34" charset="0"/>
              <a:buChar char="•"/>
            </a:pPr>
            <a:endParaRPr lang="el-GR" sz="1400" dirty="0" smtClean="0">
              <a:latin typeface="Times New Roman" pitchFamily="18" charset="0"/>
              <a:cs typeface="Times New Roman" pitchFamily="18" charset="0"/>
            </a:endParaRPr>
          </a:p>
          <a:p>
            <a:pPr algn="just">
              <a:buFont typeface="Arial" pitchFamily="34" charset="0"/>
              <a:buChar char="•"/>
            </a:pPr>
            <a:r>
              <a:rPr lang="el-GR" sz="1400" dirty="0" smtClean="0">
                <a:latin typeface="Times New Roman" pitchFamily="18" charset="0"/>
                <a:cs typeface="Times New Roman" pitchFamily="18" charset="0"/>
              </a:rPr>
              <a:t> Αποτελεί μια ανανεώσιμη πηγή </a:t>
            </a:r>
          </a:p>
          <a:p>
            <a:pPr algn="just"/>
            <a:r>
              <a:rPr lang="el-GR" sz="1400" dirty="0" smtClean="0">
                <a:latin typeface="Times New Roman" pitchFamily="18" charset="0"/>
                <a:cs typeface="Times New Roman" pitchFamily="18" charset="0"/>
              </a:rPr>
              <a:t>ενεργείας, φιλική προς το περιβάλλον </a:t>
            </a:r>
          </a:p>
          <a:p>
            <a:pPr algn="just">
              <a:buFont typeface="Arial" pitchFamily="34" charset="0"/>
              <a:buChar char="•"/>
            </a:pPr>
            <a:r>
              <a:rPr lang="el-GR" sz="1400" dirty="0" smtClean="0">
                <a:latin typeface="Times New Roman" pitchFamily="18" charset="0"/>
                <a:cs typeface="Times New Roman" pitchFamily="18" charset="0"/>
              </a:rPr>
              <a:t> Παρέχει υψηλό βαθμό απόδοσης </a:t>
            </a:r>
          </a:p>
          <a:p>
            <a:pPr algn="just">
              <a:buFont typeface="Arial" pitchFamily="34" charset="0"/>
              <a:buChar char="•"/>
            </a:pPr>
            <a:endParaRPr lang="el-GR" sz="1400" dirty="0" smtClean="0">
              <a:latin typeface="Times New Roman" pitchFamily="18" charset="0"/>
              <a:cs typeface="Times New Roman" pitchFamily="18" charset="0"/>
            </a:endParaRPr>
          </a:p>
          <a:p>
            <a:pPr algn="just">
              <a:buFont typeface="Arial" pitchFamily="34" charset="0"/>
              <a:buChar char="•"/>
            </a:pPr>
            <a:r>
              <a:rPr lang="el-GR" sz="1400" dirty="0" smtClean="0">
                <a:latin typeface="Times New Roman" pitchFamily="18" charset="0"/>
                <a:cs typeface="Times New Roman" pitchFamily="18" charset="0"/>
              </a:rPr>
              <a:t> Παρέχει σταθερή απόδοση όλο το χρόνο </a:t>
            </a:r>
          </a:p>
          <a:p>
            <a:pPr algn="just">
              <a:buFont typeface="Arial" pitchFamily="34" charset="0"/>
              <a:buChar char="•"/>
            </a:pPr>
            <a:endParaRPr lang="el-GR" sz="1400" dirty="0" smtClean="0">
              <a:latin typeface="Times New Roman" pitchFamily="18" charset="0"/>
              <a:cs typeface="Times New Roman" pitchFamily="18" charset="0"/>
            </a:endParaRPr>
          </a:p>
          <a:p>
            <a:pPr algn="just">
              <a:buFont typeface="Arial" pitchFamily="34" charset="0"/>
              <a:buChar char="•"/>
            </a:pPr>
            <a:r>
              <a:rPr lang="el-GR" sz="1400" dirty="0" smtClean="0">
                <a:latin typeface="Times New Roman" pitchFamily="18" charset="0"/>
                <a:cs typeface="Times New Roman" pitchFamily="18" charset="0"/>
              </a:rPr>
              <a:t> Παρέχει θέρμανση και ψύξη με ένα μόνο σύστημα </a:t>
            </a:r>
          </a:p>
          <a:p>
            <a:pPr algn="just">
              <a:buFont typeface="Arial" pitchFamily="34" charset="0"/>
              <a:buChar char="•"/>
            </a:pPr>
            <a:endParaRPr lang="el-GR" sz="1400" dirty="0" smtClean="0">
              <a:latin typeface="Times New Roman" pitchFamily="18" charset="0"/>
              <a:cs typeface="Times New Roman" pitchFamily="18" charset="0"/>
            </a:endParaRPr>
          </a:p>
          <a:p>
            <a:pPr algn="just">
              <a:buFont typeface="Arial" pitchFamily="34" charset="0"/>
              <a:buChar char="•"/>
            </a:pPr>
            <a:r>
              <a:rPr lang="el-GR" sz="1400" dirty="0" smtClean="0">
                <a:latin typeface="Times New Roman" pitchFamily="18" charset="0"/>
                <a:cs typeface="Times New Roman" pitchFamily="18" charset="0"/>
              </a:rPr>
              <a:t> Διαθέτει μεγάλη διάρκεια ζωής ως επένδυση </a:t>
            </a:r>
          </a:p>
          <a:p>
            <a:pPr algn="just">
              <a:buFont typeface="Arial" pitchFamily="34" charset="0"/>
              <a:buChar char="•"/>
            </a:pPr>
            <a:endParaRPr lang="el-GR" sz="1400" dirty="0" smtClean="0">
              <a:latin typeface="Times New Roman" pitchFamily="18" charset="0"/>
              <a:cs typeface="Times New Roman" pitchFamily="18" charset="0"/>
            </a:endParaRPr>
          </a:p>
          <a:p>
            <a:pPr algn="just">
              <a:buFont typeface="Arial" pitchFamily="34" charset="0"/>
              <a:buChar char="•"/>
            </a:pPr>
            <a:r>
              <a:rPr lang="el-GR" sz="1400" dirty="0" smtClean="0">
                <a:latin typeface="Times New Roman" pitchFamily="18" charset="0"/>
                <a:cs typeface="Times New Roman" pitchFamily="18" charset="0"/>
              </a:rPr>
              <a:t> Αυξάνει την αξία του ακίνητου </a:t>
            </a:r>
          </a:p>
          <a:p>
            <a:pPr algn="just">
              <a:buFont typeface="Arial" pitchFamily="34" charset="0"/>
              <a:buChar char="•"/>
            </a:pPr>
            <a:endParaRPr lang="el-GR" sz="1400" dirty="0" smtClean="0">
              <a:latin typeface="Times New Roman" pitchFamily="18" charset="0"/>
              <a:cs typeface="Times New Roman" pitchFamily="18" charset="0"/>
            </a:endParaRPr>
          </a:p>
          <a:p>
            <a:pPr algn="just">
              <a:buFont typeface="Arial" pitchFamily="34" charset="0"/>
              <a:buChar char="•"/>
            </a:pPr>
            <a:r>
              <a:rPr lang="el-GR" sz="1400" dirty="0" smtClean="0">
                <a:latin typeface="Times New Roman" pitchFamily="18" charset="0"/>
                <a:cs typeface="Times New Roman" pitchFamily="18" charset="0"/>
              </a:rPr>
              <a:t> Απαιτεί χαμηλό κόστος συντήρησης</a:t>
            </a:r>
          </a:p>
          <a:p>
            <a:pPr algn="just"/>
            <a:r>
              <a:rPr lang="el-GR" sz="1400" dirty="0" smtClean="0">
                <a:latin typeface="Times New Roman" pitchFamily="18" charset="0"/>
                <a:cs typeface="Times New Roman" pitchFamily="18" charset="0"/>
              </a:rPr>
              <a:t> </a:t>
            </a:r>
            <a:endParaRPr lang="el-GR" sz="1400" dirty="0">
              <a:latin typeface="Times New Roman" pitchFamily="18" charset="0"/>
              <a:cs typeface="Times New Roman" pitchFamily="18" charset="0"/>
            </a:endParaRPr>
          </a:p>
        </p:txBody>
      </p:sp>
      <p:pic>
        <p:nvPicPr>
          <p:cNvPr id="9" name="8 - Εικόνα" descr="pp11.jpg"/>
          <p:cNvPicPr>
            <a:picLocks noChangeAspect="1"/>
          </p:cNvPicPr>
          <p:nvPr/>
        </p:nvPicPr>
        <p:blipFill>
          <a:blip r:embed="rId2"/>
          <a:srcRect r="13379"/>
          <a:stretch>
            <a:fillRect/>
          </a:stretch>
        </p:blipFill>
        <p:spPr>
          <a:xfrm>
            <a:off x="182528" y="2274882"/>
            <a:ext cx="5610505" cy="364333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896908" y="774684"/>
            <a:ext cx="5286412" cy="369332"/>
          </a:xfrm>
          <a:prstGeom prst="rect">
            <a:avLst/>
          </a:prstGeom>
          <a:noFill/>
        </p:spPr>
        <p:txBody>
          <a:bodyPr wrap="square" rtlCol="0">
            <a:spAutoFit/>
          </a:bodyPr>
          <a:lstStyle/>
          <a:p>
            <a:r>
              <a:rPr lang="el-GR" dirty="0" smtClean="0"/>
              <a:t> </a:t>
            </a:r>
            <a:endParaRPr lang="el-GR" dirty="0"/>
          </a:p>
        </p:txBody>
      </p:sp>
      <p:sp>
        <p:nvSpPr>
          <p:cNvPr id="3" name="2 - Ορθογώνιο"/>
          <p:cNvSpPr/>
          <p:nvPr/>
        </p:nvSpPr>
        <p:spPr>
          <a:xfrm>
            <a:off x="111090" y="274618"/>
            <a:ext cx="4786346" cy="2616101"/>
          </a:xfrm>
          <a:prstGeom prst="rect">
            <a:avLst/>
          </a:prstGeom>
        </p:spPr>
        <p:txBody>
          <a:bodyPr wrap="square">
            <a:spAutoFit/>
          </a:bodyPr>
          <a:lstStyle/>
          <a:p>
            <a:pPr algn="ctr"/>
            <a:r>
              <a:rPr lang="el-GR" sz="1600" spc="300" dirty="0" smtClean="0">
                <a:latin typeface="Times New Roman" pitchFamily="18" charset="0"/>
                <a:cs typeface="Times New Roman" pitchFamily="18" charset="0"/>
              </a:rPr>
              <a:t>ΤΗΛΕΘΕΡΜΑΝΣΗ</a:t>
            </a:r>
          </a:p>
          <a:p>
            <a:pPr algn="ctr"/>
            <a:endParaRPr lang="en-US" sz="1400" dirty="0" smtClean="0">
              <a:latin typeface="Times New Roman" pitchFamily="18" charset="0"/>
              <a:cs typeface="Times New Roman" pitchFamily="18" charset="0"/>
            </a:endParaRPr>
          </a:p>
          <a:p>
            <a:pPr algn="ctr"/>
            <a:endParaRPr lang="el-GR" sz="1400" dirty="0" smtClean="0">
              <a:latin typeface="Times New Roman" pitchFamily="18" charset="0"/>
              <a:cs typeface="Times New Roman" pitchFamily="18" charset="0"/>
            </a:endParaRPr>
          </a:p>
          <a:p>
            <a:pPr algn="just"/>
            <a:r>
              <a:rPr lang="el-GR" sz="1200" dirty="0" smtClean="0">
                <a:latin typeface="Times New Roman" pitchFamily="18" charset="0"/>
                <a:cs typeface="Times New Roman" pitchFamily="18" charset="0"/>
              </a:rPr>
              <a:t>Η παροχή θέρμανσης με ειδικό δίκτυο μονωμένων αγωγών που μεταφέρουν ζεστό νερό, το οποίο θερμαίνεται συνήθως σε θερμοηλεκτρικά εργοστάσια, αρκετά μακριά από το χώρο κατανάλωσης. </a:t>
            </a:r>
          </a:p>
          <a:p>
            <a:pPr algn="just"/>
            <a:r>
              <a:rPr lang="el-GR" sz="1200" dirty="0" smtClean="0">
                <a:latin typeface="Times New Roman" pitchFamily="18" charset="0"/>
                <a:cs typeface="Times New Roman" pitchFamily="18" charset="0"/>
              </a:rPr>
              <a:t>Η θέρμανση του νερού γίνεται με την καύση αερίου, πετρελαίου ή γαιανθράκων (λιγνιτών) σε ένα εργοστάσιο παραγωγής κυρίως ηλεκτρικής ενέργειας και συμπληρωματικά θερμικής ή αντίστροφα. </a:t>
            </a:r>
            <a:endParaRPr lang="en-US" sz="1200" dirty="0" smtClean="0">
              <a:latin typeface="Times New Roman" pitchFamily="18" charset="0"/>
              <a:cs typeface="Times New Roman" pitchFamily="18" charset="0"/>
            </a:endParaRPr>
          </a:p>
          <a:p>
            <a:pPr algn="just"/>
            <a:endParaRPr lang="en-US" sz="1200" dirty="0" smtClean="0">
              <a:latin typeface="Times New Roman" pitchFamily="18" charset="0"/>
              <a:cs typeface="Times New Roman" pitchFamily="18" charset="0"/>
            </a:endParaRPr>
          </a:p>
          <a:p>
            <a:pPr algn="just"/>
            <a:r>
              <a:rPr lang="el-GR" sz="1200" dirty="0" smtClean="0">
                <a:latin typeface="Times New Roman" pitchFamily="18" charset="0"/>
                <a:cs typeface="Times New Roman" pitchFamily="18" charset="0"/>
              </a:rPr>
              <a:t>Χρησιμοποιείται ώστε να θερμαίνονται τα κτίρια μιας πόλης ή ενός τμήματος της πόλης από κεντρικό καυστήρα και όχι από ατομικούς.</a:t>
            </a:r>
          </a:p>
          <a:p>
            <a:pPr algn="just"/>
            <a:endParaRPr lang="el-GR" sz="1200" dirty="0">
              <a:latin typeface="Times New Roman" pitchFamily="18" charset="0"/>
              <a:cs typeface="Times New Roman" pitchFamily="18" charset="0"/>
            </a:endParaRPr>
          </a:p>
        </p:txBody>
      </p:sp>
      <p:pic>
        <p:nvPicPr>
          <p:cNvPr id="4" name="3 - Εικόνα" descr="pp44.jpg"/>
          <p:cNvPicPr>
            <a:picLocks noChangeAspect="1"/>
          </p:cNvPicPr>
          <p:nvPr/>
        </p:nvPicPr>
        <p:blipFill>
          <a:blip r:embed="rId2" cstate="print"/>
          <a:srcRect t="2349"/>
          <a:stretch>
            <a:fillRect/>
          </a:stretch>
        </p:blipFill>
        <p:spPr>
          <a:xfrm>
            <a:off x="4968874" y="1346188"/>
            <a:ext cx="4995206" cy="4071966"/>
          </a:xfrm>
          <a:prstGeom prst="rect">
            <a:avLst/>
          </a:prstGeom>
        </p:spPr>
      </p:pic>
      <p:sp>
        <p:nvSpPr>
          <p:cNvPr id="5" name="4 - Ορθογώνιο"/>
          <p:cNvSpPr/>
          <p:nvPr/>
        </p:nvSpPr>
        <p:spPr>
          <a:xfrm>
            <a:off x="325404" y="3132138"/>
            <a:ext cx="4214842" cy="1754326"/>
          </a:xfrm>
          <a:prstGeom prst="rect">
            <a:avLst/>
          </a:prstGeom>
        </p:spPr>
        <p:txBody>
          <a:bodyPr wrap="square">
            <a:spAutoFit/>
          </a:bodyPr>
          <a:lstStyle/>
          <a:p>
            <a:pPr algn="just"/>
            <a:r>
              <a:rPr lang="el-GR" sz="1200" dirty="0" smtClean="0">
                <a:latin typeface="Times New Roman" pitchFamily="18" charset="0"/>
                <a:cs typeface="Times New Roman" pitchFamily="18" charset="0"/>
              </a:rPr>
              <a:t>Στην </a:t>
            </a:r>
            <a:r>
              <a:rPr lang="el-GR" sz="1200" dirty="0" smtClean="0">
                <a:solidFill>
                  <a:schemeClr val="accent1"/>
                </a:solidFill>
                <a:latin typeface="Times New Roman" pitchFamily="18" charset="0"/>
                <a:cs typeface="Times New Roman" pitchFamily="18" charset="0"/>
              </a:rPr>
              <a:t>Πτολεμαΐδα</a:t>
            </a:r>
            <a:r>
              <a:rPr lang="el-GR" sz="1200" dirty="0" smtClean="0">
                <a:latin typeface="Times New Roman" pitchFamily="18" charset="0"/>
                <a:cs typeface="Times New Roman" pitchFamily="18" charset="0"/>
              </a:rPr>
              <a:t> αξιοποιούν την απορριπτόμενη θερμότητα από τις μονάδες λιγνίτη της ΔΕΗ, για την κάλυψη αναγκών θέρμανσης της πόλης. Επίσης εξετάζουν την χρήση φυσικού αερίου με στόχο τον περιορισμό του αποτυπώματος άνθρακα. </a:t>
            </a:r>
          </a:p>
          <a:p>
            <a:pPr algn="just"/>
            <a:endParaRPr lang="en-US" sz="1200" dirty="0" smtClean="0">
              <a:latin typeface="Times New Roman" pitchFamily="18" charset="0"/>
              <a:cs typeface="Times New Roman" pitchFamily="18" charset="0"/>
            </a:endParaRPr>
          </a:p>
          <a:p>
            <a:pPr algn="just"/>
            <a:endParaRPr lang="en-US" sz="1200" dirty="0" smtClean="0">
              <a:latin typeface="Times New Roman" pitchFamily="18" charset="0"/>
              <a:cs typeface="Times New Roman" pitchFamily="18" charset="0"/>
            </a:endParaRPr>
          </a:p>
          <a:p>
            <a:pPr algn="just"/>
            <a:endParaRPr lang="el-GR" sz="1200" dirty="0" smtClean="0">
              <a:latin typeface="Times New Roman" pitchFamily="18" charset="0"/>
              <a:cs typeface="Times New Roman" pitchFamily="18" charset="0"/>
            </a:endParaRPr>
          </a:p>
          <a:p>
            <a:pPr algn="just"/>
            <a:endParaRPr lang="el-GR" sz="1200" dirty="0" smtClean="0">
              <a:latin typeface="Times New Roman" pitchFamily="18" charset="0"/>
              <a:cs typeface="Times New Roman" pitchFamily="18" charset="0"/>
            </a:endParaRPr>
          </a:p>
          <a:p>
            <a:pPr algn="just"/>
            <a:endParaRPr lang="el-GR" sz="1200" dirty="0" smtClean="0">
              <a:latin typeface="Times New Roman" pitchFamily="18" charset="0"/>
              <a:cs typeface="Times New Roman" pitchFamily="18" charset="0"/>
            </a:endParaRPr>
          </a:p>
        </p:txBody>
      </p:sp>
      <p:sp>
        <p:nvSpPr>
          <p:cNvPr id="6" name="5 - TextBox"/>
          <p:cNvSpPr txBox="1"/>
          <p:nvPr/>
        </p:nvSpPr>
        <p:spPr>
          <a:xfrm>
            <a:off x="4968874" y="5418154"/>
            <a:ext cx="3429024"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1</a:t>
            </a:r>
            <a:r>
              <a:rPr lang="en-US" sz="1000" dirty="0" smtClean="0">
                <a:solidFill>
                  <a:schemeClr val="accent1"/>
                </a:solidFill>
                <a:latin typeface="Times New Roman" pitchFamily="18" charset="0"/>
                <a:cs typeface="Times New Roman" pitchFamily="18" charset="0"/>
              </a:rPr>
              <a:t>3 </a:t>
            </a:r>
            <a:r>
              <a:rPr lang="el-GR" sz="1000" dirty="0" smtClean="0">
                <a:solidFill>
                  <a:schemeClr val="accent1"/>
                </a:solidFill>
                <a:latin typeface="Times New Roman" pitchFamily="18" charset="0"/>
                <a:cs typeface="Times New Roman" pitchFamily="18" charset="0"/>
              </a:rPr>
              <a:t> </a:t>
            </a:r>
            <a:r>
              <a:rPr lang="el-GR" sz="1000" dirty="0" smtClean="0">
                <a:latin typeface="Times New Roman" pitchFamily="18" charset="0"/>
                <a:cs typeface="Times New Roman" pitchFamily="18" charset="0"/>
              </a:rPr>
              <a:t>Συστήματα τηλεθέρμανσης Πτολεμαΐδα </a:t>
            </a:r>
            <a:endParaRPr lang="el-GR" sz="1000" dirty="0">
              <a:latin typeface="Times New Roman" pitchFamily="18" charset="0"/>
              <a:cs typeface="Times New Roman" pitchFamily="18" charset="0"/>
            </a:endParaRPr>
          </a:p>
        </p:txBody>
      </p:sp>
      <p:sp>
        <p:nvSpPr>
          <p:cNvPr id="7" name="6 - Στρογγυλεμένο ορθογώνιο"/>
          <p:cNvSpPr/>
          <p:nvPr/>
        </p:nvSpPr>
        <p:spPr>
          <a:xfrm>
            <a:off x="111090" y="2917824"/>
            <a:ext cx="4643470" cy="142876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Στρογγυλεμένο ορθογώνιο"/>
          <p:cNvSpPr/>
          <p:nvPr/>
        </p:nvSpPr>
        <p:spPr>
          <a:xfrm>
            <a:off x="111090" y="4418022"/>
            <a:ext cx="4643470" cy="142876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Ορθογώνιο"/>
          <p:cNvSpPr/>
          <p:nvPr/>
        </p:nvSpPr>
        <p:spPr>
          <a:xfrm>
            <a:off x="253966" y="4703774"/>
            <a:ext cx="4286280" cy="830997"/>
          </a:xfrm>
          <a:prstGeom prst="rect">
            <a:avLst/>
          </a:prstGeom>
        </p:spPr>
        <p:txBody>
          <a:bodyPr wrap="square">
            <a:spAutoFit/>
          </a:bodyPr>
          <a:lstStyle/>
          <a:p>
            <a:pPr algn="just"/>
            <a:r>
              <a:rPr lang="el-GR" sz="1200" dirty="0" smtClean="0">
                <a:latin typeface="Times New Roman" pitchFamily="18" charset="0"/>
                <a:cs typeface="Times New Roman" pitchFamily="18" charset="0"/>
              </a:rPr>
              <a:t>Στον </a:t>
            </a:r>
            <a:r>
              <a:rPr lang="el-GR" sz="1200" dirty="0" smtClean="0">
                <a:solidFill>
                  <a:schemeClr val="accent1"/>
                </a:solidFill>
                <a:latin typeface="Times New Roman" pitchFamily="18" charset="0"/>
                <a:cs typeface="Times New Roman" pitchFamily="18" charset="0"/>
              </a:rPr>
              <a:t>Καναδά</a:t>
            </a:r>
            <a:r>
              <a:rPr lang="el-GR" sz="1200" dirty="0" smtClean="0">
                <a:latin typeface="Times New Roman" pitchFamily="18" charset="0"/>
                <a:cs typeface="Times New Roman" pitchFamily="18" charset="0"/>
              </a:rPr>
              <a:t> χρησιμοποιούν συστήματα τηλεθέρμανσης τα οποία ανακτούν θερμότητα από τις διαδικασίες εξάλειψης λυμάτων και τις βιομηχανικές εγκαταστάσεις, με σκοπό την θέρμανσης των κτιρίων.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1 - Εικόνα" descr="5 τοιχος τρομπ.jpg"/>
          <p:cNvPicPr/>
          <p:nvPr/>
        </p:nvPicPr>
        <p:blipFill>
          <a:blip r:embed="rId2" cstate="print"/>
          <a:stretch>
            <a:fillRect/>
          </a:stretch>
        </p:blipFill>
        <p:spPr>
          <a:xfrm>
            <a:off x="0" y="0"/>
            <a:ext cx="4397370" cy="6121400"/>
          </a:xfrm>
          <a:prstGeom prst="rect">
            <a:avLst/>
          </a:prstGeom>
        </p:spPr>
      </p:pic>
      <p:sp>
        <p:nvSpPr>
          <p:cNvPr id="3" name="2 - Στρογγυλεμένο ορθογώνιο"/>
          <p:cNvSpPr/>
          <p:nvPr/>
        </p:nvSpPr>
        <p:spPr>
          <a:xfrm>
            <a:off x="4540246" y="4418022"/>
            <a:ext cx="5214974" cy="1571636"/>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27" name="Rectangle 3"/>
          <p:cNvSpPr>
            <a:spLocks noChangeArrowheads="1"/>
          </p:cNvSpPr>
          <p:nvPr/>
        </p:nvSpPr>
        <p:spPr bwMode="auto">
          <a:xfrm>
            <a:off x="4611684" y="4346584"/>
            <a:ext cx="5143536" cy="18466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α1, α2. Λειτουργία τοίχου </a:t>
            </a:r>
            <a:r>
              <a:rPr kumimoji="0" lang="el-GR" sz="1200" b="0"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Τrombe</a:t>
            </a:r>
            <a:r>
              <a:rPr kumimoji="0" lang="el-GR"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κατά τη διάρκεια της ημέρας.</a:t>
            </a:r>
            <a:endParaRPr kumimoji="0" lang="el-G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r>
            <a:br>
              <a:rPr kumimoji="0" lang="el-GR"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br>
            <a:r>
              <a:rPr kumimoji="0" lang="el-GR"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β1, β2. Λειτουργία τοίχου </a:t>
            </a:r>
            <a:r>
              <a:rPr kumimoji="0" lang="el-GR" sz="1200" b="0"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Τrombe</a:t>
            </a:r>
            <a:r>
              <a:rPr kumimoji="0" lang="el-GR"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κατά τη διάρκεια της νύχτας.</a:t>
            </a:r>
          </a:p>
          <a:p>
            <a:pPr marL="0" marR="0" lvl="0" indent="0" algn="ctr" defTabSz="914400" rtl="0" eaLnBrk="0" fontAlgn="base" latinLnBrk="0" hangingPunct="0">
              <a:lnSpc>
                <a:spcPct val="100000"/>
              </a:lnSpc>
              <a:spcBef>
                <a:spcPct val="0"/>
              </a:spcBef>
              <a:spcAft>
                <a:spcPct val="0"/>
              </a:spcAft>
              <a:buClrTx/>
              <a:buSzTx/>
              <a:buFontTx/>
              <a:buNone/>
              <a:tabLst/>
            </a:pPr>
            <a:endParaRPr lang="el-GR" sz="1200" dirty="0" smtClean="0">
              <a:latin typeface="Calibri" pitchFamily="34" charset="0"/>
              <a:ea typeface="Times New Roman" pitchFamily="18"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l-G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eaLnBrk="0" fontAlgn="base" hangingPunct="0">
              <a:spcBef>
                <a:spcPct val="0"/>
              </a:spcBef>
              <a:spcAft>
                <a:spcPct val="0"/>
              </a:spcAft>
            </a:pPr>
            <a:r>
              <a:rPr kumimoji="0" lang="el-GR"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1. Επάνω άνοιγμα.                     3.</a:t>
            </a:r>
            <a:r>
              <a:rPr lang="el-GR" sz="1200" dirty="0" smtClean="0">
                <a:latin typeface="Calibri" pitchFamily="34" charset="0"/>
                <a:ea typeface="Times New Roman" pitchFamily="18" charset="0"/>
                <a:cs typeface="Calibri" pitchFamily="34" charset="0"/>
              </a:rPr>
              <a:t> Γυαλί.          5. Τοίχος υψηλής θερμικής μάζας. </a:t>
            </a:r>
            <a:br>
              <a:rPr lang="el-GR" sz="1200" dirty="0" smtClean="0">
                <a:latin typeface="Calibri" pitchFamily="34" charset="0"/>
                <a:ea typeface="Times New Roman" pitchFamily="18" charset="0"/>
                <a:cs typeface="Calibri" pitchFamily="34" charset="0"/>
              </a:rPr>
            </a:br>
            <a:r>
              <a:rPr lang="el-GR" sz="1200" dirty="0" smtClean="0">
                <a:latin typeface="Calibri" pitchFamily="34" charset="0"/>
                <a:ea typeface="Times New Roman" pitchFamily="18" charset="0"/>
                <a:cs typeface="Calibri" pitchFamily="34" charset="0"/>
              </a:rPr>
              <a:t> 2. Κάτω άνοιγμα.                      4. Διάκενο.</a:t>
            </a:r>
            <a:r>
              <a:rPr kumimoji="0" lang="el-GR"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r>
            <a:br>
              <a:rPr kumimoji="0" lang="el-GR"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b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 TextBox"/>
          <p:cNvSpPr txBox="1"/>
          <p:nvPr/>
        </p:nvSpPr>
        <p:spPr>
          <a:xfrm>
            <a:off x="4611684" y="203180"/>
            <a:ext cx="5072098" cy="523220"/>
          </a:xfrm>
          <a:prstGeom prst="rect">
            <a:avLst/>
          </a:prstGeom>
          <a:noFill/>
        </p:spPr>
        <p:txBody>
          <a:bodyPr wrap="square" rtlCol="0">
            <a:spAutoFit/>
          </a:bodyPr>
          <a:lstStyle/>
          <a:p>
            <a:pPr algn="ctr"/>
            <a:r>
              <a:rPr lang="el-GR" sz="1600" spc="300" dirty="0" smtClean="0">
                <a:latin typeface="Times New Roman" pitchFamily="18" charset="0"/>
                <a:cs typeface="Times New Roman" pitchFamily="18" charset="0"/>
              </a:rPr>
              <a:t>ΤΟΙΧΟΣ </a:t>
            </a:r>
            <a:r>
              <a:rPr lang="en-US" sz="1600" spc="300" dirty="0" smtClean="0">
                <a:latin typeface="Times New Roman" pitchFamily="18" charset="0"/>
                <a:cs typeface="Times New Roman" pitchFamily="18" charset="0"/>
              </a:rPr>
              <a:t>TROMBE</a:t>
            </a:r>
            <a:endParaRPr lang="el-GR" sz="1600" spc="300" dirty="0" smtClean="0">
              <a:latin typeface="Times New Roman" pitchFamily="18" charset="0"/>
              <a:cs typeface="Times New Roman" pitchFamily="18" charset="0"/>
            </a:endParaRPr>
          </a:p>
          <a:p>
            <a:pPr algn="ctr"/>
            <a:r>
              <a:rPr lang="el-GR" sz="1200" spc="300" dirty="0" smtClean="0">
                <a:latin typeface="Times New Roman" pitchFamily="18" charset="0"/>
                <a:cs typeface="Times New Roman" pitchFamily="18" charset="0"/>
              </a:rPr>
              <a:t>-Παθητικό ηλιακό σύστημα-</a:t>
            </a:r>
            <a:r>
              <a:rPr lang="en-US" sz="1200" spc="300" dirty="0" smtClean="0">
                <a:latin typeface="Times New Roman" pitchFamily="18" charset="0"/>
                <a:cs typeface="Times New Roman" pitchFamily="18" charset="0"/>
              </a:rPr>
              <a:t> </a:t>
            </a:r>
            <a:endParaRPr lang="el-GR" sz="1200" spc="300" dirty="0">
              <a:latin typeface="Times New Roman" pitchFamily="18" charset="0"/>
              <a:cs typeface="Times New Roman" pitchFamily="18" charset="0"/>
            </a:endParaRPr>
          </a:p>
        </p:txBody>
      </p:sp>
      <p:sp>
        <p:nvSpPr>
          <p:cNvPr id="11" name="10 - TextBox"/>
          <p:cNvSpPr txBox="1"/>
          <p:nvPr/>
        </p:nvSpPr>
        <p:spPr>
          <a:xfrm>
            <a:off x="0" y="5875179"/>
            <a:ext cx="4111618"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1</a:t>
            </a:r>
            <a:r>
              <a:rPr lang="en-US" sz="1000" dirty="0" smtClean="0">
                <a:solidFill>
                  <a:schemeClr val="accent1"/>
                </a:solidFill>
                <a:latin typeface="Times New Roman" pitchFamily="18" charset="0"/>
                <a:cs typeface="Times New Roman" pitchFamily="18" charset="0"/>
              </a:rPr>
              <a:t>4 </a:t>
            </a:r>
            <a:r>
              <a:rPr lang="el-GR" sz="1000" dirty="0" smtClean="0">
                <a:latin typeface="Times New Roman" pitchFamily="18" charset="0"/>
                <a:cs typeface="Times New Roman" pitchFamily="18" charset="0"/>
              </a:rPr>
              <a:t>Διάγραμμα λειτουργία τοίχου </a:t>
            </a:r>
            <a:r>
              <a:rPr lang="en-US" sz="1000" dirty="0" smtClean="0">
                <a:latin typeface="Times New Roman" pitchFamily="18" charset="0"/>
                <a:cs typeface="Times New Roman" pitchFamily="18" charset="0"/>
              </a:rPr>
              <a:t>Trombe </a:t>
            </a:r>
            <a:r>
              <a:rPr lang="el-GR" sz="1000" dirty="0" smtClean="0">
                <a:latin typeface="Times New Roman" pitchFamily="18" charset="0"/>
                <a:cs typeface="Times New Roman" pitchFamily="18" charset="0"/>
              </a:rPr>
              <a:t> </a:t>
            </a:r>
            <a:endParaRPr lang="el-GR" sz="1000" dirty="0">
              <a:latin typeface="Times New Roman" pitchFamily="18" charset="0"/>
              <a:cs typeface="Times New Roman" pitchFamily="18" charset="0"/>
            </a:endParaRPr>
          </a:p>
        </p:txBody>
      </p:sp>
      <p:sp>
        <p:nvSpPr>
          <p:cNvPr id="12" name="11 - TextBox"/>
          <p:cNvSpPr txBox="1"/>
          <p:nvPr/>
        </p:nvSpPr>
        <p:spPr>
          <a:xfrm>
            <a:off x="4683122" y="988998"/>
            <a:ext cx="5000660" cy="3108543"/>
          </a:xfrm>
          <a:prstGeom prst="rect">
            <a:avLst/>
          </a:prstGeom>
          <a:noFill/>
        </p:spPr>
        <p:txBody>
          <a:bodyPr wrap="square" rtlCol="0">
            <a:spAutoFit/>
          </a:bodyPr>
          <a:lstStyle/>
          <a:p>
            <a:pPr algn="just">
              <a:buFont typeface="Arial" pitchFamily="34" charset="0"/>
              <a:buChar char="•"/>
            </a:pPr>
            <a:r>
              <a:rPr lang="el-GR" sz="1400" dirty="0" smtClean="0">
                <a:latin typeface="Times New Roman" pitchFamily="18" charset="0"/>
                <a:cs typeface="Times New Roman" pitchFamily="18" charset="0"/>
              </a:rPr>
              <a:t>  Εκμεταλλεύεται παθητικά την ηλιακή ακτινοβολία και μειώνει τις ενεργειακές ανάγκες θέρμανσης</a:t>
            </a:r>
          </a:p>
          <a:p>
            <a:pPr algn="just">
              <a:buFont typeface="Arial" pitchFamily="34" charset="0"/>
              <a:buChar char="•"/>
            </a:pPr>
            <a:endParaRPr lang="el-GR" sz="1400" dirty="0" smtClean="0">
              <a:latin typeface="Times New Roman" pitchFamily="18" charset="0"/>
              <a:cs typeface="Times New Roman" pitchFamily="18" charset="0"/>
            </a:endParaRPr>
          </a:p>
          <a:p>
            <a:pPr algn="just">
              <a:buFont typeface="Arial" pitchFamily="34" charset="0"/>
              <a:buChar char="•"/>
            </a:pPr>
            <a:r>
              <a:rPr lang="el-GR" sz="1400" dirty="0" smtClean="0">
                <a:latin typeface="Times New Roman" pitchFamily="18" charset="0"/>
                <a:cs typeface="Times New Roman" pitchFamily="18" charset="0"/>
              </a:rPr>
              <a:t> Απαιτεί χαμηλό κόστος λειτουργίας </a:t>
            </a:r>
          </a:p>
          <a:p>
            <a:pPr algn="just">
              <a:buFont typeface="Arial" pitchFamily="34" charset="0"/>
              <a:buChar char="•"/>
            </a:pPr>
            <a:endParaRPr lang="el-GR" sz="1400" dirty="0" smtClean="0">
              <a:latin typeface="Times New Roman" pitchFamily="18" charset="0"/>
              <a:cs typeface="Times New Roman" pitchFamily="18" charset="0"/>
            </a:endParaRPr>
          </a:p>
          <a:p>
            <a:pPr algn="just">
              <a:buFont typeface="Arial" pitchFamily="34" charset="0"/>
              <a:buChar char="•"/>
            </a:pPr>
            <a:r>
              <a:rPr lang="el-GR" sz="1400" dirty="0" smtClean="0">
                <a:latin typeface="Times New Roman" pitchFamily="18" charset="0"/>
                <a:cs typeface="Times New Roman" pitchFamily="18" charset="0"/>
              </a:rPr>
              <a:t> Διατηρεί την εσωτερική θερμοκρασία του κτιρίου σταθερή και βελτιώνει γενικά την θερμική του άνεση  </a:t>
            </a:r>
          </a:p>
          <a:p>
            <a:pPr algn="just">
              <a:buFont typeface="Arial" pitchFamily="34" charset="0"/>
              <a:buChar char="•"/>
            </a:pPr>
            <a:endParaRPr lang="el-GR" sz="1400" dirty="0" smtClean="0">
              <a:latin typeface="Times New Roman" pitchFamily="18" charset="0"/>
              <a:cs typeface="Times New Roman" pitchFamily="18" charset="0"/>
            </a:endParaRPr>
          </a:p>
          <a:p>
            <a:pPr algn="just">
              <a:buFont typeface="Arial" pitchFamily="34" charset="0"/>
              <a:buChar char="•"/>
            </a:pPr>
            <a:r>
              <a:rPr lang="el-GR" sz="1400" dirty="0" smtClean="0">
                <a:latin typeface="Times New Roman" pitchFamily="18" charset="0"/>
                <a:cs typeface="Times New Roman" pitchFamily="18" charset="0"/>
              </a:rPr>
              <a:t> Μειώνει τις εκπομπές διοξειδίου του άνθρακα </a:t>
            </a:r>
          </a:p>
          <a:p>
            <a:pPr algn="just">
              <a:buFont typeface="Arial" pitchFamily="34" charset="0"/>
              <a:buChar char="•"/>
            </a:pPr>
            <a:endParaRPr lang="el-GR" sz="1400" dirty="0" smtClean="0">
              <a:latin typeface="Times New Roman" pitchFamily="18" charset="0"/>
              <a:cs typeface="Times New Roman" pitchFamily="18" charset="0"/>
            </a:endParaRPr>
          </a:p>
          <a:p>
            <a:pPr algn="just">
              <a:buFont typeface="Arial" pitchFamily="34" charset="0"/>
              <a:buChar char="•"/>
            </a:pPr>
            <a:r>
              <a:rPr lang="el-GR" sz="1400" dirty="0" smtClean="0">
                <a:latin typeface="Times New Roman" pitchFamily="18" charset="0"/>
                <a:cs typeface="Times New Roman" pitchFamily="18" charset="0"/>
              </a:rPr>
              <a:t> Αποτελεί μια απλή κατασκευή, με διάρκεια στην αντοχή της </a:t>
            </a:r>
          </a:p>
          <a:p>
            <a:pPr algn="just">
              <a:buFont typeface="Arial" pitchFamily="34" charset="0"/>
              <a:buChar char="•"/>
            </a:pPr>
            <a:endParaRPr lang="el-GR" sz="1400" dirty="0" smtClean="0">
              <a:latin typeface="Times New Roman" pitchFamily="18" charset="0"/>
              <a:cs typeface="Times New Roman" pitchFamily="18" charset="0"/>
            </a:endParaRPr>
          </a:p>
          <a:p>
            <a:pPr algn="just">
              <a:buFont typeface="Arial" pitchFamily="34" charset="0"/>
              <a:buChar char="•"/>
            </a:pPr>
            <a:r>
              <a:rPr lang="el-GR" sz="1400" dirty="0" smtClean="0">
                <a:latin typeface="Times New Roman" pitchFamily="18" charset="0"/>
                <a:cs typeface="Times New Roman" pitchFamily="18" charset="0"/>
              </a:rPr>
              <a:t> Έχει μικρές απαιτήσεις όσον αφορά την συντήρηση του </a:t>
            </a:r>
          </a:p>
          <a:p>
            <a:pPr algn="just">
              <a:buFont typeface="Arial" pitchFamily="34" charset="0"/>
              <a:buChar char="•"/>
            </a:pPr>
            <a:endParaRPr lang="el-GR" sz="1400" dirty="0">
              <a:latin typeface="Times New Roman" pitchFamily="18" charset="0"/>
              <a:cs typeface="Times New Roman" pitchFamily="18" charset="0"/>
            </a:endParaRPr>
          </a:p>
        </p:txBody>
      </p:sp>
      <p:sp>
        <p:nvSpPr>
          <p:cNvPr id="13" name="12 - Στρογγυλεμένο ορθογώνιο"/>
          <p:cNvSpPr/>
          <p:nvPr/>
        </p:nvSpPr>
        <p:spPr>
          <a:xfrm>
            <a:off x="4540246" y="846122"/>
            <a:ext cx="5214974" cy="314327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0" y="0"/>
            <a:ext cx="10080625" cy="646331"/>
          </a:xfrm>
          <a:prstGeom prst="rect">
            <a:avLst/>
          </a:prstGeom>
          <a:noFill/>
        </p:spPr>
        <p:txBody>
          <a:bodyPr wrap="square" rtlCol="0">
            <a:spAutoFit/>
          </a:bodyPr>
          <a:lstStyle/>
          <a:p>
            <a:r>
              <a:rPr lang="el-GR" sz="2000" spc="300" dirty="0" smtClean="0">
                <a:solidFill>
                  <a:schemeClr val="accent1"/>
                </a:solidFill>
                <a:latin typeface="Times New Roman" pitchFamily="18" charset="0"/>
                <a:cs typeface="Times New Roman" pitchFamily="18" charset="0"/>
              </a:rPr>
              <a:t>2.3 </a:t>
            </a:r>
          </a:p>
          <a:p>
            <a:pPr algn="ctr"/>
            <a:r>
              <a:rPr lang="el-GR" sz="1600" spc="300" dirty="0" smtClean="0">
                <a:solidFill>
                  <a:schemeClr val="accent1"/>
                </a:solidFill>
                <a:latin typeface="Times New Roman" pitchFamily="18" charset="0"/>
                <a:cs typeface="Times New Roman" pitchFamily="18" charset="0"/>
              </a:rPr>
              <a:t>ΣΥΣΤΗΜΑΤΑ ΝΕΡΟΥ ΚΑΙ ΠΕΡΙΒΑΛΛΟΝΤΙΚΗ ΠΡΟΣΤΑΣΙΑ </a:t>
            </a:r>
            <a:endParaRPr lang="el-GR" sz="1600" spc="300" dirty="0">
              <a:solidFill>
                <a:schemeClr val="accent1"/>
              </a:solidFill>
              <a:latin typeface="Times New Roman" pitchFamily="18" charset="0"/>
              <a:cs typeface="Times New Roman" pitchFamily="18" charset="0"/>
            </a:endParaRPr>
          </a:p>
        </p:txBody>
      </p:sp>
      <p:pic>
        <p:nvPicPr>
          <p:cNvPr id="6" name="5 - Εικόνα" descr="pp13.jpg"/>
          <p:cNvPicPr>
            <a:picLocks noChangeAspect="1"/>
          </p:cNvPicPr>
          <p:nvPr/>
        </p:nvPicPr>
        <p:blipFill>
          <a:blip r:embed="rId2" cstate="print"/>
          <a:srcRect t="10964"/>
          <a:stretch>
            <a:fillRect/>
          </a:stretch>
        </p:blipFill>
        <p:spPr>
          <a:xfrm>
            <a:off x="682594" y="1417626"/>
            <a:ext cx="4974580" cy="4429156"/>
          </a:xfrm>
          <a:prstGeom prst="rect">
            <a:avLst/>
          </a:prstGeom>
        </p:spPr>
      </p:pic>
      <p:sp>
        <p:nvSpPr>
          <p:cNvPr id="9" name="8 - TextBox"/>
          <p:cNvSpPr txBox="1"/>
          <p:nvPr/>
        </p:nvSpPr>
        <p:spPr>
          <a:xfrm>
            <a:off x="-103223" y="774684"/>
            <a:ext cx="10183848" cy="307777"/>
          </a:xfrm>
          <a:prstGeom prst="rect">
            <a:avLst/>
          </a:prstGeom>
          <a:noFill/>
        </p:spPr>
        <p:txBody>
          <a:bodyPr wrap="square" rtlCol="0">
            <a:spAutoFit/>
          </a:bodyPr>
          <a:lstStyle/>
          <a:p>
            <a:pPr algn="ctr"/>
            <a:r>
              <a:rPr lang="el-GR" sz="1400" spc="300" dirty="0" smtClean="0">
                <a:latin typeface="Times New Roman" pitchFamily="18" charset="0"/>
                <a:cs typeface="Times New Roman" pitchFamily="18" charset="0"/>
              </a:rPr>
              <a:t>ΣΥΛΛΟΓΗ ΚΑΙ ΑΝΑΚΥΚΛΩΣΗ ΒΡΟΧΙΝΟΥ ΚΑΙ ΓΚΡΙ ΝΕΡΟΥ </a:t>
            </a:r>
            <a:endParaRPr lang="el-GR" sz="1400" spc="300" dirty="0">
              <a:latin typeface="Times New Roman" pitchFamily="18" charset="0"/>
              <a:cs typeface="Times New Roman" pitchFamily="18" charset="0"/>
            </a:endParaRPr>
          </a:p>
        </p:txBody>
      </p:sp>
      <p:sp>
        <p:nvSpPr>
          <p:cNvPr id="10" name="9 - TextBox"/>
          <p:cNvSpPr txBox="1"/>
          <p:nvPr/>
        </p:nvSpPr>
        <p:spPr>
          <a:xfrm>
            <a:off x="253966" y="5846782"/>
            <a:ext cx="5072098"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15  </a:t>
            </a:r>
            <a:r>
              <a:rPr lang="el-GR" sz="1000" dirty="0" smtClean="0">
                <a:latin typeface="Times New Roman" pitchFamily="18" charset="0"/>
                <a:cs typeface="Times New Roman" pitchFamily="18" charset="0"/>
              </a:rPr>
              <a:t>Διάγραμμα ανακύκλωσης και χρήσης του βρόχινου νερού </a:t>
            </a:r>
            <a:endParaRPr lang="el-GR" sz="1000" dirty="0">
              <a:latin typeface="Times New Roman" pitchFamily="18" charset="0"/>
              <a:cs typeface="Times New Roman" pitchFamily="18" charset="0"/>
            </a:endParaRPr>
          </a:p>
        </p:txBody>
      </p:sp>
      <p:sp>
        <p:nvSpPr>
          <p:cNvPr id="7" name="6 - TextBox"/>
          <p:cNvSpPr txBox="1"/>
          <p:nvPr/>
        </p:nvSpPr>
        <p:spPr>
          <a:xfrm>
            <a:off x="6111882" y="1350863"/>
            <a:ext cx="3786214" cy="4770537"/>
          </a:xfrm>
          <a:prstGeom prst="rect">
            <a:avLst/>
          </a:prstGeom>
          <a:noFill/>
        </p:spPr>
        <p:txBody>
          <a:bodyPr wrap="square" rtlCol="0">
            <a:spAutoFit/>
          </a:bodyPr>
          <a:lstStyle/>
          <a:p>
            <a:r>
              <a:rPr lang="el-GR" sz="1600" dirty="0" smtClean="0">
                <a:solidFill>
                  <a:schemeClr val="accent1"/>
                </a:solidFill>
                <a:latin typeface="Times New Roman" pitchFamily="18" charset="0"/>
                <a:cs typeface="Times New Roman" pitchFamily="18" charset="0"/>
              </a:rPr>
              <a:t>Βρόχινο Νερό:</a:t>
            </a:r>
          </a:p>
          <a:p>
            <a:endParaRPr lang="el-GR" sz="1400" dirty="0" smtClean="0">
              <a:latin typeface="Times New Roman" pitchFamily="18" charset="0"/>
              <a:cs typeface="Times New Roman" pitchFamily="18" charset="0"/>
            </a:endParaRPr>
          </a:p>
          <a:p>
            <a:pPr>
              <a:buFont typeface="Arial" pitchFamily="34" charset="0"/>
              <a:buChar char="•"/>
            </a:pPr>
            <a:r>
              <a:rPr lang="el-GR" sz="1400" dirty="0" smtClean="0">
                <a:latin typeface="Times New Roman" pitchFamily="18" charset="0"/>
                <a:cs typeface="Times New Roman" pitchFamily="18" charset="0"/>
              </a:rPr>
              <a:t> </a:t>
            </a:r>
            <a:r>
              <a:rPr lang="el-GR" sz="1200" dirty="0" smtClean="0">
                <a:latin typeface="Times New Roman" pitchFamily="18" charset="0"/>
                <a:cs typeface="Times New Roman" pitchFamily="18" charset="0"/>
              </a:rPr>
              <a:t>Άρδευση κήπων, φυτεμένων δωμάτων, πράσινων χώρων, φυτών εσωτερικού χώρου</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Τροφοδότηση </a:t>
            </a:r>
            <a:r>
              <a:rPr lang="en-US" sz="1200" dirty="0" smtClean="0">
                <a:latin typeface="Times New Roman" pitchFamily="18" charset="0"/>
                <a:cs typeface="Times New Roman" pitchFamily="18" charset="0"/>
              </a:rPr>
              <a:t>WC</a:t>
            </a:r>
            <a:r>
              <a:rPr lang="el-GR" sz="1200" dirty="0" smtClean="0">
                <a:latin typeface="Times New Roman" pitchFamily="18" charset="0"/>
                <a:cs typeface="Times New Roman" pitchFamily="18" charset="0"/>
              </a:rPr>
              <a:t> (καζανάκια)</a:t>
            </a:r>
          </a:p>
          <a:p>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Καθαρισμός εξωτερικών χώρων και δαπέδων</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Καθαρισμός οχημάτων </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Πυρόσβεση </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endParaRPr lang="el-GR" sz="1200" dirty="0" smtClean="0">
              <a:latin typeface="Times New Roman" pitchFamily="18" charset="0"/>
              <a:cs typeface="Times New Roman" pitchFamily="18" charset="0"/>
            </a:endParaRPr>
          </a:p>
          <a:p>
            <a:r>
              <a:rPr lang="el-GR" sz="1600" dirty="0" smtClean="0">
                <a:solidFill>
                  <a:schemeClr val="accent1"/>
                </a:solidFill>
                <a:latin typeface="Times New Roman" pitchFamily="18" charset="0"/>
                <a:cs typeface="Times New Roman" pitchFamily="18" charset="0"/>
              </a:rPr>
              <a:t>Γκρι Νερό:</a:t>
            </a:r>
          </a:p>
          <a:p>
            <a:endParaRPr lang="el-GR" sz="16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Τροφοδότηση </a:t>
            </a:r>
            <a:r>
              <a:rPr lang="en-US" sz="1200" dirty="0" smtClean="0">
                <a:latin typeface="Times New Roman" pitchFamily="18" charset="0"/>
                <a:cs typeface="Times New Roman" pitchFamily="18" charset="0"/>
              </a:rPr>
              <a:t>WC </a:t>
            </a:r>
            <a:r>
              <a:rPr lang="el-GR" sz="1200" dirty="0" smtClean="0">
                <a:latin typeface="Times New Roman" pitchFamily="18" charset="0"/>
                <a:cs typeface="Times New Roman" pitchFamily="18" charset="0"/>
              </a:rPr>
              <a:t>(καζανάκια)</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Άρδευση φυτεύσεων</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Καθαρισμός εξωτερικών χώρων </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Τροφοδότηση συστημάτων δροσισμού </a:t>
            </a:r>
          </a:p>
          <a:p>
            <a:endParaRPr lang="el-GR" sz="1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p14.jpeg"/>
          <p:cNvPicPr>
            <a:picLocks noChangeAspect="1"/>
          </p:cNvPicPr>
          <p:nvPr/>
        </p:nvPicPr>
        <p:blipFill>
          <a:blip r:embed="rId2" cstate="print"/>
          <a:stretch>
            <a:fillRect/>
          </a:stretch>
        </p:blipFill>
        <p:spPr>
          <a:xfrm>
            <a:off x="4040180" y="1131874"/>
            <a:ext cx="5890689" cy="3929090"/>
          </a:xfrm>
          <a:prstGeom prst="rect">
            <a:avLst/>
          </a:prstGeom>
        </p:spPr>
      </p:pic>
      <p:sp>
        <p:nvSpPr>
          <p:cNvPr id="3" name="2 - Ορθογώνιο"/>
          <p:cNvSpPr/>
          <p:nvPr/>
        </p:nvSpPr>
        <p:spPr>
          <a:xfrm>
            <a:off x="182528" y="1274750"/>
            <a:ext cx="3714776" cy="4339650"/>
          </a:xfrm>
          <a:prstGeom prst="rect">
            <a:avLst/>
          </a:prstGeom>
        </p:spPr>
        <p:txBody>
          <a:bodyPr wrap="square">
            <a:spAutoFit/>
          </a:bodyPr>
          <a:lstStyle/>
          <a:p>
            <a:pPr>
              <a:buFont typeface="Arial" pitchFamily="34" charset="0"/>
              <a:buChar char="•"/>
            </a:pPr>
            <a:r>
              <a:rPr lang="el-GR" sz="1200" dirty="0" smtClean="0">
                <a:latin typeface="Times New Roman" pitchFamily="18" charset="0"/>
                <a:cs typeface="Times New Roman" pitchFamily="18" charset="0"/>
              </a:rPr>
              <a:t> Προσφέρουν θερμική μόνωση στα κτίρια, καθώς και ο δροσισμό</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Λειτουργούν ως θερμομονωτική στρώση</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Φιλτράρουν τους ρύπους και συγκρατούν τα βρόχινα νερά, περιορίζοντας την ροή απορροής και το φορτίο στα δίκτυα αποχέτευσης</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Βελτιστοποιούν την ποιότητα του αέρα, συγκρατώντας το διοξείδιο του άνθρακα και παγιδεύοντας σωματίδια και ρύπους</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Συμβάλουν στη δημιουργία μικρών οικοσυστημάτων, προσφέροντας βιοποικιλότητα και περιβαλλοντικό όφελος. </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Προστατεύουν εξωτερικά το κτίριο, από </a:t>
            </a:r>
            <a:r>
              <a:rPr lang="en-US" sz="1200" dirty="0" smtClean="0">
                <a:latin typeface="Times New Roman" pitchFamily="18" charset="0"/>
                <a:cs typeface="Times New Roman" pitchFamily="18" charset="0"/>
              </a:rPr>
              <a:t>UV</a:t>
            </a:r>
            <a:r>
              <a:rPr lang="el-GR" sz="1200" dirty="0" smtClean="0">
                <a:latin typeface="Times New Roman" pitchFamily="18" charset="0"/>
                <a:cs typeface="Times New Roman" pitchFamily="18" charset="0"/>
              </a:rPr>
              <a:t> ακτίνες, θερμοκρασιακές διακυμάνσεις και περιβαλλοντικές φθορές</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Αυξάνουν την αξία του ακινήτου </a:t>
            </a:r>
          </a:p>
          <a:p>
            <a:pPr>
              <a:buFont typeface="Arial" pitchFamily="34" charset="0"/>
              <a:buChar char="•"/>
            </a:pPr>
            <a:endParaRPr lang="el-GR" sz="1200" dirty="0">
              <a:latin typeface="Times New Roman" pitchFamily="18" charset="0"/>
              <a:cs typeface="Times New Roman" pitchFamily="18" charset="0"/>
            </a:endParaRPr>
          </a:p>
        </p:txBody>
      </p:sp>
      <p:sp>
        <p:nvSpPr>
          <p:cNvPr id="4" name="3 - TextBox"/>
          <p:cNvSpPr txBox="1"/>
          <p:nvPr/>
        </p:nvSpPr>
        <p:spPr>
          <a:xfrm>
            <a:off x="1" y="274618"/>
            <a:ext cx="10080624" cy="307777"/>
          </a:xfrm>
          <a:prstGeom prst="rect">
            <a:avLst/>
          </a:prstGeom>
          <a:noFill/>
        </p:spPr>
        <p:txBody>
          <a:bodyPr wrap="square" rtlCol="0">
            <a:spAutoFit/>
          </a:bodyPr>
          <a:lstStyle/>
          <a:p>
            <a:pPr algn="ctr"/>
            <a:r>
              <a:rPr lang="el-GR" sz="1400" spc="300" dirty="0" smtClean="0">
                <a:latin typeface="Times New Roman" pitchFamily="18" charset="0"/>
                <a:cs typeface="Times New Roman" pitchFamily="18" charset="0"/>
              </a:rPr>
              <a:t>ΦΥΤΕΜΕΝΕΣ ΣΤΕΓΕΣ ΚΑΙ ΚΑΘΕΤΟΙ ΚΗΠΟΙ</a:t>
            </a:r>
            <a:endParaRPr lang="el-GR" sz="1400" spc="300" dirty="0">
              <a:latin typeface="Times New Roman" pitchFamily="18" charset="0"/>
              <a:cs typeface="Times New Roman" pitchFamily="18" charset="0"/>
            </a:endParaRPr>
          </a:p>
        </p:txBody>
      </p:sp>
      <p:sp>
        <p:nvSpPr>
          <p:cNvPr id="5" name="4 - TextBox"/>
          <p:cNvSpPr txBox="1"/>
          <p:nvPr/>
        </p:nvSpPr>
        <p:spPr>
          <a:xfrm>
            <a:off x="4111618" y="5060964"/>
            <a:ext cx="5500726"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16  </a:t>
            </a:r>
            <a:r>
              <a:rPr lang="el-GR" sz="1000" dirty="0" smtClean="0">
                <a:latin typeface="Times New Roman" pitchFamily="18" charset="0"/>
                <a:cs typeface="Times New Roman" pitchFamily="18" charset="0"/>
              </a:rPr>
              <a:t>Ουτοπικό παράδειγμα φυτεμένης στέγης </a:t>
            </a:r>
            <a:endParaRPr lang="el-GR" sz="1000" dirty="0">
              <a:latin typeface="Times New Roman" pitchFamily="18" charset="0"/>
              <a:cs typeface="Times New Roman" pitchFamily="18" charset="0"/>
            </a:endParaRPr>
          </a:p>
        </p:txBody>
      </p:sp>
      <p:sp>
        <p:nvSpPr>
          <p:cNvPr id="6" name="5 - Στρογγυλεμένο ορθογώνιο"/>
          <p:cNvSpPr/>
          <p:nvPr/>
        </p:nvSpPr>
        <p:spPr>
          <a:xfrm>
            <a:off x="111090" y="1060436"/>
            <a:ext cx="3825866" cy="4500594"/>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468280" y="631808"/>
            <a:ext cx="6457946" cy="646331"/>
          </a:xfrm>
          <a:prstGeom prst="rect">
            <a:avLst/>
          </a:prstGeom>
          <a:noFill/>
        </p:spPr>
        <p:txBody>
          <a:bodyPr wrap="square" rtlCol="0">
            <a:spAutoFit/>
          </a:bodyPr>
          <a:lstStyle/>
          <a:p>
            <a:r>
              <a:rPr lang="el-GR" sz="3600" spc="300" dirty="0" smtClean="0">
                <a:solidFill>
                  <a:schemeClr val="accent1"/>
                </a:solidFill>
                <a:latin typeface="Times New Roman" pitchFamily="18" charset="0"/>
                <a:cs typeface="Times New Roman" pitchFamily="18" charset="0"/>
              </a:rPr>
              <a:t>Ε</a:t>
            </a:r>
            <a:r>
              <a:rPr lang="el-GR" spc="300" dirty="0" smtClean="0">
                <a:solidFill>
                  <a:schemeClr val="accent1"/>
                </a:solidFill>
                <a:latin typeface="Times New Roman" pitchFamily="18" charset="0"/>
                <a:cs typeface="Times New Roman" pitchFamily="18" charset="0"/>
              </a:rPr>
              <a:t>ΙΣΑΓΩΓΗ</a:t>
            </a:r>
            <a:endParaRPr lang="el-GR" spc="300" dirty="0">
              <a:solidFill>
                <a:schemeClr val="accent1"/>
              </a:solidFill>
              <a:latin typeface="Times New Roman" pitchFamily="18" charset="0"/>
              <a:cs typeface="Times New Roman" pitchFamily="18" charset="0"/>
            </a:endParaRPr>
          </a:p>
        </p:txBody>
      </p:sp>
      <p:sp>
        <p:nvSpPr>
          <p:cNvPr id="5" name="4 - TextBox"/>
          <p:cNvSpPr txBox="1"/>
          <p:nvPr/>
        </p:nvSpPr>
        <p:spPr>
          <a:xfrm>
            <a:off x="682594" y="1989130"/>
            <a:ext cx="8820609" cy="2677656"/>
          </a:xfrm>
          <a:prstGeom prst="rect">
            <a:avLst/>
          </a:prstGeom>
          <a:noFill/>
        </p:spPr>
        <p:txBody>
          <a:bodyPr wrap="square" rtlCol="0">
            <a:spAutoFit/>
          </a:bodyPr>
          <a:lstStyle/>
          <a:p>
            <a:pPr algn="just"/>
            <a:r>
              <a:rPr lang="el-GR" sz="1400" dirty="0" smtClean="0">
                <a:latin typeface="Times New Roman" pitchFamily="18" charset="0"/>
                <a:cs typeface="Times New Roman" pitchFamily="18" charset="0"/>
              </a:rPr>
              <a:t>Στις μέρες μας, η συνθήκη του υπέρ-τουρισμού, καθώς και της εποχικότητας του, αποτελεί ένα καίριο ζήτημα, το οποίο επιδεινώνει, χρόνο με τον χρόνο, την ποιότητα και την αποδοτικότητα του τουρισμού της Ελλάδας, κυρίως, όσον αφορά, μικρές, τοπικές κοινωνίες. Κατά την διάρκεια των έντονων τουριστικών περιόδων της χώρας, παρατηρείται συχνά άγνοια και εγκατάλειψη, ως προς την διατήρηση και ανάπτυξη του φυσικού περιβάλλοντος, αλλά και ελλείψεις σε υποδομές και προσωπικό. Παράδειγμα, πολλά από της νησιά της Ελλάδας, δεν είναι δομημένα, ώστε να εξυπηρετούν μεγάλο αριθμό επισκεπτών. Επιπλέον, η πίεση που δημιουργείται για άμεση εξυπηρέτηση αναγκών σε συνθήκες μαζικού τουρισμού, και παροχών, δεν επιτρέπει την διαχρονική διατήρηση και ανάπτυξη, παραδοσιακών τεχνικών και πρακτικών. Η δημιουργία ενός βιώσιμου και οικολογικού οινοποιείου, στο πλαίσιο μιας μονάδας εναλλακτικού τουρισμού, θα επιφέρει θετικά αποτελέσματα, όσον αφορά τον περιορισμό του υπέρ-τουρισμού και των επιπτώσεων του, εξασφαλίζοντας ζωντανές κοινωνίες, και ικανοποιημένους κατοίκους, οι οποίοι σε συνδυασμό με την ορθή λειτουργία της μονάδας, θα οδηγήσουν στην διατήρηση και ανάπτυξη του φυσικού περιβάλλοντος, στην διαφύλαξη και διάδοση της ιστορίας του κρασιού και της τοπικότητας γενικότερα.</a:t>
            </a:r>
            <a:endParaRPr lang="el-GR"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p37.jpg"/>
          <p:cNvPicPr>
            <a:picLocks noChangeAspect="1"/>
          </p:cNvPicPr>
          <p:nvPr/>
        </p:nvPicPr>
        <p:blipFill>
          <a:blip r:embed="rId2"/>
          <a:stretch>
            <a:fillRect/>
          </a:stretch>
        </p:blipFill>
        <p:spPr>
          <a:xfrm>
            <a:off x="834667" y="131742"/>
            <a:ext cx="8411290" cy="5609460"/>
          </a:xfrm>
          <a:prstGeom prst="rect">
            <a:avLst/>
          </a:prstGeom>
        </p:spPr>
      </p:pic>
      <p:sp>
        <p:nvSpPr>
          <p:cNvPr id="3" name="2 - TextBox"/>
          <p:cNvSpPr txBox="1"/>
          <p:nvPr/>
        </p:nvSpPr>
        <p:spPr>
          <a:xfrm>
            <a:off x="1111222" y="5775344"/>
            <a:ext cx="5072098"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17  </a:t>
            </a:r>
            <a:r>
              <a:rPr lang="en-US" sz="1000" dirty="0" smtClean="0">
                <a:latin typeface="Times New Roman" pitchFamily="18" charset="0"/>
                <a:cs typeface="Times New Roman" pitchFamily="18" charset="0"/>
              </a:rPr>
              <a:t>California Academy of Science, San Francisco</a:t>
            </a:r>
            <a:endParaRPr lang="el-GR"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718313" y="2703510"/>
            <a:ext cx="8643998" cy="646331"/>
          </a:xfrm>
          <a:prstGeom prst="rect">
            <a:avLst/>
          </a:prstGeom>
          <a:noFill/>
        </p:spPr>
        <p:txBody>
          <a:bodyPr wrap="square" rtlCol="0">
            <a:spAutoFit/>
          </a:bodyPr>
          <a:lstStyle/>
          <a:p>
            <a:pPr algn="ctr"/>
            <a:r>
              <a:rPr lang="el-GR" i="1" dirty="0" smtClean="0">
                <a:latin typeface="Times New Roman" pitchFamily="18" charset="0"/>
                <a:cs typeface="Times New Roman" pitchFamily="18" charset="0"/>
              </a:rPr>
              <a:t>Μπορεί η βιώσιμη, οικολογική αρχιτεκτονική να συμβάλει στην εξάλειψη του φαινόμενου του </a:t>
            </a:r>
            <a:r>
              <a:rPr lang="el-GR" i="1" dirty="0" err="1" smtClean="0">
                <a:latin typeface="Times New Roman" pitchFamily="18" charset="0"/>
                <a:cs typeface="Times New Roman" pitchFamily="18" charset="0"/>
              </a:rPr>
              <a:t>υπερ</a:t>
            </a:r>
            <a:r>
              <a:rPr lang="el-GR" i="1" dirty="0" smtClean="0">
                <a:latin typeface="Times New Roman" pitchFamily="18" charset="0"/>
                <a:cs typeface="Times New Roman" pitchFamily="18" charset="0"/>
              </a:rPr>
              <a:t>-τουρισμού και της εποχικότητάς του στην Ελλάδα;</a:t>
            </a:r>
            <a:endParaRPr lang="el-GR" i="1" dirty="0">
              <a:latin typeface="Times New Roman" pitchFamily="18" charset="0"/>
              <a:cs typeface="Times New Roman" pitchFamily="18" charset="0"/>
            </a:endParaRPr>
          </a:p>
        </p:txBody>
      </p:sp>
      <p:pic>
        <p:nvPicPr>
          <p:cNvPr id="3" name="2 - Εικόνα" descr="5555.jpg"/>
          <p:cNvPicPr>
            <a:picLocks noChangeAspect="1"/>
          </p:cNvPicPr>
          <p:nvPr/>
        </p:nvPicPr>
        <p:blipFill>
          <a:blip r:embed="rId2"/>
          <a:stretch>
            <a:fillRect/>
          </a:stretch>
        </p:blipFill>
        <p:spPr>
          <a:xfrm>
            <a:off x="182528" y="131742"/>
            <a:ext cx="4357718" cy="2490125"/>
          </a:xfrm>
          <a:prstGeom prst="rect">
            <a:avLst/>
          </a:prstGeom>
        </p:spPr>
      </p:pic>
      <p:pic>
        <p:nvPicPr>
          <p:cNvPr id="5" name="4 - Εικόνα" descr="6666.jpg"/>
          <p:cNvPicPr>
            <a:picLocks noChangeAspect="1"/>
          </p:cNvPicPr>
          <p:nvPr/>
        </p:nvPicPr>
        <p:blipFill>
          <a:blip r:embed="rId3" cstate="print"/>
          <a:srcRect l="2942" t="6725" r="2942" b="19657"/>
          <a:stretch>
            <a:fillRect/>
          </a:stretch>
        </p:blipFill>
        <p:spPr>
          <a:xfrm>
            <a:off x="5611816" y="3417890"/>
            <a:ext cx="4245615" cy="2349307"/>
          </a:xfrm>
          <a:prstGeom prst="rect">
            <a:avLst/>
          </a:prstGeom>
        </p:spPr>
      </p:pic>
      <p:sp>
        <p:nvSpPr>
          <p:cNvPr id="6" name="5 - TextBox"/>
          <p:cNvSpPr txBox="1"/>
          <p:nvPr/>
        </p:nvSpPr>
        <p:spPr>
          <a:xfrm>
            <a:off x="4540246" y="2346320"/>
            <a:ext cx="1357322"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18 </a:t>
            </a:r>
            <a:endParaRPr lang="el-GR" sz="1000" dirty="0">
              <a:solidFill>
                <a:schemeClr val="accent1"/>
              </a:solidFill>
              <a:latin typeface="Times New Roman" pitchFamily="18" charset="0"/>
              <a:cs typeface="Times New Roman" pitchFamily="18" charset="0"/>
            </a:endParaRPr>
          </a:p>
        </p:txBody>
      </p:sp>
      <p:sp>
        <p:nvSpPr>
          <p:cNvPr id="7" name="6 - TextBox"/>
          <p:cNvSpPr txBox="1"/>
          <p:nvPr/>
        </p:nvSpPr>
        <p:spPr>
          <a:xfrm>
            <a:off x="5611816" y="5775344"/>
            <a:ext cx="1357322"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19 </a:t>
            </a:r>
            <a:endParaRPr lang="el-GR" sz="1000" dirty="0">
              <a:solidFill>
                <a:schemeClr val="accent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682594" y="2489196"/>
            <a:ext cx="5276614" cy="2739211"/>
          </a:xfrm>
          <a:prstGeom prst="rect">
            <a:avLst/>
          </a:prstGeom>
          <a:noFill/>
        </p:spPr>
        <p:txBody>
          <a:bodyPr wrap="square" rtlCol="0">
            <a:spAutoFit/>
          </a:bodyPr>
          <a:lstStyle/>
          <a:p>
            <a:r>
              <a:rPr lang="el-GR" sz="3200" spc="300" dirty="0" smtClean="0">
                <a:solidFill>
                  <a:schemeClr val="accent1"/>
                </a:solidFill>
                <a:latin typeface="Times New Roman" pitchFamily="18" charset="0"/>
                <a:cs typeface="Times New Roman" pitchFamily="18" charset="0"/>
              </a:rPr>
              <a:t>Κ</a:t>
            </a:r>
            <a:r>
              <a:rPr lang="el-GR" sz="1600" spc="300" dirty="0" smtClean="0">
                <a:solidFill>
                  <a:schemeClr val="accent1"/>
                </a:solidFill>
                <a:latin typeface="Times New Roman" pitchFamily="18" charset="0"/>
                <a:cs typeface="Times New Roman" pitchFamily="18" charset="0"/>
              </a:rPr>
              <a:t>ΕΦΑΛΑΙΟ</a:t>
            </a:r>
            <a:r>
              <a:rPr lang="el-GR" sz="1400" spc="300" dirty="0" smtClean="0">
                <a:solidFill>
                  <a:schemeClr val="accent1"/>
                </a:solidFill>
                <a:latin typeface="Times New Roman" pitchFamily="18" charset="0"/>
                <a:cs typeface="Times New Roman" pitchFamily="18" charset="0"/>
              </a:rPr>
              <a:t> </a:t>
            </a:r>
            <a:r>
              <a:rPr lang="en-US" sz="2000" spc="300" dirty="0" smtClean="0">
                <a:solidFill>
                  <a:schemeClr val="accent1"/>
                </a:solidFill>
                <a:latin typeface="Times New Roman" pitchFamily="18" charset="0"/>
                <a:cs typeface="Times New Roman" pitchFamily="18" charset="0"/>
              </a:rPr>
              <a:t>3</a:t>
            </a:r>
            <a:endParaRPr lang="en-US"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r>
              <a:rPr lang="el-GR" sz="1400" spc="300" dirty="0" smtClean="0">
                <a:solidFill>
                  <a:schemeClr val="accent1"/>
                </a:solidFill>
                <a:latin typeface="Times New Roman" pitchFamily="18" charset="0"/>
                <a:cs typeface="Times New Roman" pitchFamily="18" charset="0"/>
              </a:rPr>
              <a:t> </a:t>
            </a:r>
            <a:endParaRPr lang="el-GR" sz="1400" spc="300" dirty="0">
              <a:solidFill>
                <a:schemeClr val="accent1"/>
              </a:solidFill>
              <a:latin typeface="Times New Roman" pitchFamily="18" charset="0"/>
              <a:cs typeface="Times New Roman" pitchFamily="18" charset="0"/>
            </a:endParaRPr>
          </a:p>
        </p:txBody>
      </p:sp>
      <p:sp>
        <p:nvSpPr>
          <p:cNvPr id="3" name="2 - TextBox"/>
          <p:cNvSpPr txBox="1"/>
          <p:nvPr/>
        </p:nvSpPr>
        <p:spPr>
          <a:xfrm>
            <a:off x="682594" y="3346452"/>
            <a:ext cx="8540775" cy="523220"/>
          </a:xfrm>
          <a:prstGeom prst="rect">
            <a:avLst/>
          </a:prstGeom>
          <a:noFill/>
        </p:spPr>
        <p:txBody>
          <a:bodyPr wrap="square" rtlCol="0">
            <a:spAutoFit/>
          </a:bodyPr>
          <a:lstStyle/>
          <a:p>
            <a:r>
              <a:rPr lang="el-GR" sz="1400" spc="300" dirty="0" smtClean="0">
                <a:latin typeface="Times New Roman" pitchFamily="18" charset="0"/>
                <a:cs typeface="Times New Roman" pitchFamily="18" charset="0"/>
              </a:rPr>
              <a:t>ΤΑ ΠΡΟΒΛΗΜΑΤΑ ΤΟΥ ΜΑΖΙΚΟΥ ΤΟΥΡΙΣΜΟΥ</a:t>
            </a:r>
          </a:p>
          <a:p>
            <a:r>
              <a:rPr lang="el-GR" sz="1400" spc="300" dirty="0" smtClean="0">
                <a:latin typeface="Times New Roman" pitchFamily="18" charset="0"/>
                <a:cs typeface="Times New Roman" pitchFamily="18" charset="0"/>
              </a:rPr>
              <a:t> ΣΤΗΝ ΕΛΛΑΔΑ </a:t>
            </a:r>
            <a:endParaRPr lang="el-GR" sz="1400" spc="300" dirty="0">
              <a:latin typeface="Times New Roman" pitchFamily="18" charset="0"/>
              <a:cs typeface="Times New Roman" pitchFamily="18" charset="0"/>
            </a:endParaRPr>
          </a:p>
        </p:txBody>
      </p:sp>
      <p:sp>
        <p:nvSpPr>
          <p:cNvPr id="5" name="4 - Ορθογώνιο"/>
          <p:cNvSpPr/>
          <p:nvPr/>
        </p:nvSpPr>
        <p:spPr>
          <a:xfrm>
            <a:off x="9683782" y="0"/>
            <a:ext cx="214314" cy="3417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468280" y="560370"/>
            <a:ext cx="2643206" cy="369332"/>
          </a:xfrm>
          <a:prstGeom prst="rect">
            <a:avLst/>
          </a:prstGeom>
          <a:noFill/>
        </p:spPr>
        <p:txBody>
          <a:bodyPr wrap="square" rtlCol="0">
            <a:spAutoFit/>
          </a:bodyPr>
          <a:lstStyle/>
          <a:p>
            <a:pPr algn="ctr"/>
            <a:r>
              <a:rPr lang="el-GR" sz="1400" spc="300" dirty="0" smtClean="0">
                <a:solidFill>
                  <a:schemeClr val="accent1"/>
                </a:solidFill>
                <a:latin typeface="Times New Roman" pitchFamily="18" charset="0"/>
                <a:cs typeface="Times New Roman" pitchFamily="18" charset="0"/>
              </a:rPr>
              <a:t>ΠΕΡΙΒΑΛΛΟΝΤΙΚΑ</a:t>
            </a:r>
            <a:r>
              <a:rPr lang="el-GR" dirty="0" smtClean="0">
                <a:solidFill>
                  <a:schemeClr val="accent1"/>
                </a:solidFill>
              </a:rPr>
              <a:t> </a:t>
            </a:r>
            <a:endParaRPr lang="el-GR" dirty="0">
              <a:solidFill>
                <a:schemeClr val="accent1"/>
              </a:solidFill>
            </a:endParaRPr>
          </a:p>
        </p:txBody>
      </p:sp>
      <p:sp>
        <p:nvSpPr>
          <p:cNvPr id="6" name="5 - TextBox"/>
          <p:cNvSpPr txBox="1"/>
          <p:nvPr/>
        </p:nvSpPr>
        <p:spPr>
          <a:xfrm>
            <a:off x="7183452" y="560370"/>
            <a:ext cx="2214578" cy="369332"/>
          </a:xfrm>
          <a:prstGeom prst="rect">
            <a:avLst/>
          </a:prstGeom>
          <a:noFill/>
        </p:spPr>
        <p:txBody>
          <a:bodyPr wrap="square" rtlCol="0">
            <a:spAutoFit/>
          </a:bodyPr>
          <a:lstStyle/>
          <a:p>
            <a:pPr algn="ctr"/>
            <a:r>
              <a:rPr lang="el-GR" sz="1400" spc="300" dirty="0" smtClean="0">
                <a:solidFill>
                  <a:schemeClr val="accent1"/>
                </a:solidFill>
                <a:latin typeface="Times New Roman" pitchFamily="18" charset="0"/>
                <a:cs typeface="Times New Roman" pitchFamily="18" charset="0"/>
              </a:rPr>
              <a:t>ΟΙΚΟΝΟΜΙΚΑ</a:t>
            </a:r>
            <a:r>
              <a:rPr lang="el-GR" dirty="0" smtClean="0"/>
              <a:t> </a:t>
            </a:r>
            <a:endParaRPr lang="el-GR" dirty="0"/>
          </a:p>
        </p:txBody>
      </p:sp>
      <p:sp>
        <p:nvSpPr>
          <p:cNvPr id="7" name="6 - TextBox"/>
          <p:cNvSpPr txBox="1"/>
          <p:nvPr/>
        </p:nvSpPr>
        <p:spPr>
          <a:xfrm>
            <a:off x="3897304" y="560370"/>
            <a:ext cx="2357454" cy="307777"/>
          </a:xfrm>
          <a:prstGeom prst="rect">
            <a:avLst/>
          </a:prstGeom>
          <a:noFill/>
        </p:spPr>
        <p:txBody>
          <a:bodyPr wrap="square" rtlCol="0">
            <a:spAutoFit/>
          </a:bodyPr>
          <a:lstStyle/>
          <a:p>
            <a:pPr algn="ctr"/>
            <a:r>
              <a:rPr lang="el-GR" sz="1400" spc="300" dirty="0" smtClean="0">
                <a:solidFill>
                  <a:schemeClr val="accent1"/>
                </a:solidFill>
                <a:latin typeface="Times New Roman" pitchFamily="18" charset="0"/>
                <a:cs typeface="Times New Roman" pitchFamily="18" charset="0"/>
              </a:rPr>
              <a:t>ΚΟΙΝΩΝΙΚΑ</a:t>
            </a:r>
            <a:endParaRPr lang="el-GR" sz="1400" spc="300" dirty="0">
              <a:solidFill>
                <a:schemeClr val="accent1"/>
              </a:solidFill>
              <a:latin typeface="Times New Roman" pitchFamily="18" charset="0"/>
              <a:cs typeface="Times New Roman" pitchFamily="18" charset="0"/>
            </a:endParaRPr>
          </a:p>
        </p:txBody>
      </p:sp>
      <p:sp>
        <p:nvSpPr>
          <p:cNvPr id="8" name="7 - Στρογγυλεμένο ορθογώνιο"/>
          <p:cNvSpPr/>
          <p:nvPr/>
        </p:nvSpPr>
        <p:spPr>
          <a:xfrm>
            <a:off x="182528" y="1274750"/>
            <a:ext cx="3143272" cy="4429156"/>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Στρογγυλεμένο ορθογώνιο"/>
          <p:cNvSpPr/>
          <p:nvPr/>
        </p:nvSpPr>
        <p:spPr>
          <a:xfrm>
            <a:off x="3468676" y="1274750"/>
            <a:ext cx="3143272" cy="4429156"/>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Στρογγυλεμένο ορθογώνιο"/>
          <p:cNvSpPr/>
          <p:nvPr/>
        </p:nvSpPr>
        <p:spPr>
          <a:xfrm>
            <a:off x="6754824" y="1203312"/>
            <a:ext cx="3143272" cy="4500594"/>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TextBox"/>
          <p:cNvSpPr txBox="1"/>
          <p:nvPr/>
        </p:nvSpPr>
        <p:spPr>
          <a:xfrm>
            <a:off x="253966" y="1560502"/>
            <a:ext cx="3000396" cy="3970318"/>
          </a:xfrm>
          <a:prstGeom prst="rect">
            <a:avLst/>
          </a:prstGeom>
          <a:noFill/>
        </p:spPr>
        <p:txBody>
          <a:bodyPr wrap="square" rtlCol="0">
            <a:spAutoFit/>
          </a:bodyPr>
          <a:lstStyle/>
          <a:p>
            <a:pPr>
              <a:buFont typeface="Arial" pitchFamily="34" charset="0"/>
              <a:buChar char="•"/>
            </a:pPr>
            <a:r>
              <a:rPr lang="el-GR" sz="1200" dirty="0" smtClean="0"/>
              <a:t> Υπερφόρτωση των   φυσικών πόρων (νερό, ενέργεια)</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t> Υπερκατανάλωση γλυκού νερού, ιδίως σε περιοχές με ξηρασία</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Ο</a:t>
            </a:r>
            <a:r>
              <a:rPr lang="el-GR" sz="1200" dirty="0" smtClean="0"/>
              <a:t>ι υποδομές απορριμμάτων και αποχέτευσης υπολειτουργούν</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t> Μείωση των φυσικών οικοσυστημάτων και  τον περιορισμό της βιοποικιλότητάς τους</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t> Αύξηση των εκπομπών διοξειδίου του άνθρακα ( </a:t>
            </a:r>
            <a:r>
              <a:rPr lang="en-US" sz="1200" dirty="0" smtClean="0"/>
              <a:t>CO</a:t>
            </a:r>
            <a:r>
              <a:rPr lang="el-GR" sz="1200" dirty="0" smtClean="0"/>
              <a:t>2 )</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t> Περιορίζεται η βιώσιμη διαχείριση των φυσικών πόρων και των τοπικών υλικών.</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Οπτική ρύπανση ως αποτέλεσμα άναρχης δόμησης </a:t>
            </a:r>
          </a:p>
          <a:p>
            <a:endParaRPr lang="el-GR" sz="1200" dirty="0">
              <a:latin typeface="Times New Roman" pitchFamily="18" charset="0"/>
              <a:cs typeface="Times New Roman" pitchFamily="18" charset="0"/>
            </a:endParaRPr>
          </a:p>
        </p:txBody>
      </p:sp>
      <p:sp>
        <p:nvSpPr>
          <p:cNvPr id="14" name="13 - TextBox"/>
          <p:cNvSpPr txBox="1"/>
          <p:nvPr/>
        </p:nvSpPr>
        <p:spPr>
          <a:xfrm>
            <a:off x="6826262" y="1489064"/>
            <a:ext cx="3000396" cy="4524315"/>
          </a:xfrm>
          <a:prstGeom prst="rect">
            <a:avLst/>
          </a:prstGeom>
          <a:noFill/>
        </p:spPr>
        <p:txBody>
          <a:bodyPr wrap="square" rtlCol="0">
            <a:spAutoFit/>
          </a:bodyPr>
          <a:lstStyle/>
          <a:p>
            <a:pPr>
              <a:buFont typeface="Arial" pitchFamily="34" charset="0"/>
              <a:buChar char="•"/>
            </a:pPr>
            <a:r>
              <a:rPr lang="el-GR" sz="1200" dirty="0" smtClean="0">
                <a:latin typeface="Times New Roman" pitchFamily="18" charset="0"/>
                <a:cs typeface="Times New Roman" pitchFamily="18" charset="0"/>
              </a:rPr>
              <a:t> Περιφερειακή ανισότητα λόγω συγκέντρωσης μεγάλου μέρους του τουρισμού σε συγκεκριμένες περιοχές της Ελλάδας </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Ανισοκατανομή των κερδών </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Περιορίζεται η ανάπτυξη των όχι τόσο τουριστικών περιοχών </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Παρουσιάζεται έκλειψη στις τοπικές παραγωγές και τέχνες</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Αύξηση του κόστους ζωής για τους μόνιμους κατοίκους </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Εξάρτηση της τοπικής οικονομίας από τον τουρισμού </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Εποχική απασχόληση με χαμηλή εργασιακή ασφάλεια</a:t>
            </a:r>
          </a:p>
          <a:p>
            <a:pPr>
              <a:buFont typeface="Arial" pitchFamily="34" charset="0"/>
              <a:buChar char="•"/>
            </a:pPr>
            <a:endParaRPr lang="el-GR" sz="1200" dirty="0" smtClean="0">
              <a:latin typeface="Times New Roman" pitchFamily="18" charset="0"/>
              <a:cs typeface="Times New Roman" pitchFamily="18" charset="0"/>
            </a:endParaRPr>
          </a:p>
          <a:p>
            <a:endParaRPr lang="el-GR" sz="1200" dirty="0" smtClean="0">
              <a:latin typeface="Times New Roman" pitchFamily="18" charset="0"/>
              <a:cs typeface="Times New Roman" pitchFamily="18" charset="0"/>
            </a:endParaRPr>
          </a:p>
          <a:p>
            <a:pPr>
              <a:buFont typeface="Arial" pitchFamily="34" charset="0"/>
              <a:buChar char="•"/>
            </a:pPr>
            <a:endParaRPr lang="el-GR" sz="1200" dirty="0">
              <a:latin typeface="Times New Roman" pitchFamily="18" charset="0"/>
              <a:cs typeface="Times New Roman" pitchFamily="18" charset="0"/>
            </a:endParaRPr>
          </a:p>
        </p:txBody>
      </p:sp>
      <p:sp>
        <p:nvSpPr>
          <p:cNvPr id="15" name="14 - TextBox"/>
          <p:cNvSpPr txBox="1"/>
          <p:nvPr/>
        </p:nvSpPr>
        <p:spPr>
          <a:xfrm>
            <a:off x="3611552" y="1560502"/>
            <a:ext cx="2857520" cy="3970318"/>
          </a:xfrm>
          <a:prstGeom prst="rect">
            <a:avLst/>
          </a:prstGeom>
          <a:noFill/>
        </p:spPr>
        <p:txBody>
          <a:bodyPr wrap="square" rtlCol="0">
            <a:spAutoFit/>
          </a:bodyPr>
          <a:lstStyle/>
          <a:p>
            <a:pPr>
              <a:buFont typeface="Arial" pitchFamily="34" charset="0"/>
              <a:buChar char="•"/>
            </a:pPr>
            <a:r>
              <a:rPr lang="el-GR" sz="1200" dirty="0" smtClean="0"/>
              <a:t> Πίεση και επιβάρυνση στις αστικές και νησιώτικες υποδομές μεταφορών, στέγασης και ύδρευσης</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Α</a:t>
            </a:r>
            <a:r>
              <a:rPr lang="el-GR" sz="1200" dirty="0" smtClean="0"/>
              <a:t>λλοίωση του τοπικού χαρακτήρα και της πολιτιστικής ταυτότητας των παραδοσιακών και ιστορικών περιοχών της Ελλάδας</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t> Οι τιμές αγοράς και ενοικίασης ακινήτων παρουσιάζονται αυξημένες</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Υποβαθμισμένη ποιότητα ζωής και δυσαρεστημένοι κάτοικοι  </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Παρουσιάζεται σχετική εγκατάλειψη σε περιοχές εκτός τουριστικού ενδιαφέροντος</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Παρουσιάζεται φθορά σε αρχαιολογικά και ιστορικά μνημεία και χώρους</a:t>
            </a:r>
          </a:p>
          <a:p>
            <a:r>
              <a:rPr lang="el-GR" sz="1200" dirty="0" smtClean="0">
                <a:latin typeface="Times New Roman" pitchFamily="18" charset="0"/>
                <a:cs typeface="Times New Roman" pitchFamily="18" charset="0"/>
              </a:rPr>
              <a:t> </a:t>
            </a:r>
            <a:endParaRPr lang="el-GR" sz="1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611156" y="2632072"/>
            <a:ext cx="5276614" cy="2739211"/>
          </a:xfrm>
          <a:prstGeom prst="rect">
            <a:avLst/>
          </a:prstGeom>
          <a:noFill/>
        </p:spPr>
        <p:txBody>
          <a:bodyPr wrap="square" rtlCol="0">
            <a:spAutoFit/>
          </a:bodyPr>
          <a:lstStyle/>
          <a:p>
            <a:r>
              <a:rPr lang="el-GR" sz="3200" spc="300" dirty="0" smtClean="0">
                <a:solidFill>
                  <a:schemeClr val="accent1"/>
                </a:solidFill>
                <a:latin typeface="Times New Roman" pitchFamily="18" charset="0"/>
                <a:cs typeface="Times New Roman" pitchFamily="18" charset="0"/>
              </a:rPr>
              <a:t>Κ</a:t>
            </a:r>
            <a:r>
              <a:rPr lang="el-GR" sz="1600" spc="300" dirty="0" smtClean="0">
                <a:solidFill>
                  <a:schemeClr val="accent1"/>
                </a:solidFill>
                <a:latin typeface="Times New Roman" pitchFamily="18" charset="0"/>
                <a:cs typeface="Times New Roman" pitchFamily="18" charset="0"/>
              </a:rPr>
              <a:t>ΕΦΑΛΑΙΟ</a:t>
            </a:r>
            <a:r>
              <a:rPr lang="el-GR" sz="1400" spc="300" dirty="0" smtClean="0">
                <a:solidFill>
                  <a:schemeClr val="accent1"/>
                </a:solidFill>
                <a:latin typeface="Times New Roman" pitchFamily="18" charset="0"/>
                <a:cs typeface="Times New Roman" pitchFamily="18" charset="0"/>
              </a:rPr>
              <a:t> </a:t>
            </a:r>
            <a:r>
              <a:rPr lang="en-US" sz="2000" spc="300" dirty="0" smtClean="0">
                <a:solidFill>
                  <a:schemeClr val="accent1"/>
                </a:solidFill>
                <a:latin typeface="Times New Roman" pitchFamily="18" charset="0"/>
                <a:cs typeface="Times New Roman" pitchFamily="18" charset="0"/>
              </a:rPr>
              <a:t>4</a:t>
            </a:r>
            <a:endParaRPr lang="en-US"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r>
              <a:rPr lang="el-GR" sz="1400" spc="300" dirty="0" smtClean="0">
                <a:solidFill>
                  <a:schemeClr val="accent1"/>
                </a:solidFill>
                <a:latin typeface="Times New Roman" pitchFamily="18" charset="0"/>
                <a:cs typeface="Times New Roman" pitchFamily="18" charset="0"/>
              </a:rPr>
              <a:t> </a:t>
            </a:r>
            <a:endParaRPr lang="el-GR" sz="1400" spc="300" dirty="0">
              <a:solidFill>
                <a:schemeClr val="accent1"/>
              </a:solidFill>
              <a:latin typeface="Times New Roman" pitchFamily="18" charset="0"/>
              <a:cs typeface="Times New Roman" pitchFamily="18" charset="0"/>
            </a:endParaRPr>
          </a:p>
        </p:txBody>
      </p:sp>
      <p:sp>
        <p:nvSpPr>
          <p:cNvPr id="4097" name="Rectangle 1"/>
          <p:cNvSpPr>
            <a:spLocks noChangeArrowheads="1"/>
          </p:cNvSpPr>
          <p:nvPr/>
        </p:nvSpPr>
        <p:spPr bwMode="auto">
          <a:xfrm>
            <a:off x="754032" y="3417890"/>
            <a:ext cx="7643866"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400" b="0" i="0" u="none" strike="noStrike" cap="none" spc="300" normalizeH="0" baseline="0" dirty="0" smtClean="0">
                <a:ln>
                  <a:noFill/>
                </a:ln>
                <a:solidFill>
                  <a:schemeClr val="tx1"/>
                </a:solidFill>
                <a:effectLst/>
                <a:latin typeface="Times New Roman" pitchFamily="18" charset="0"/>
                <a:ea typeface="Times New Roman" pitchFamily="18" charset="0"/>
                <a:cs typeface="Times New Roman" pitchFamily="18" charset="0"/>
              </a:rPr>
              <a:t>ΤΟ ΜΟΝΤΕΛΟ ΤΗΣ ΒΙΩΣΙΜΗΣ ΟΙΝΟΠΑΡΑΓΩΓΙΚΗΣ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l-GR" sz="1400" b="0" i="0" u="none" strike="noStrike" cap="none" spc="300" normalizeH="0" baseline="0" dirty="0" smtClean="0">
                <a:ln>
                  <a:noFill/>
                </a:ln>
                <a:solidFill>
                  <a:schemeClr val="tx1"/>
                </a:solidFill>
                <a:effectLst/>
                <a:latin typeface="Times New Roman" pitchFamily="18" charset="0"/>
                <a:ea typeface="Times New Roman" pitchFamily="18" charset="0"/>
                <a:cs typeface="Times New Roman" pitchFamily="18" charset="0"/>
              </a:rPr>
              <a:t>ΜΟΝΑΔΑΣ ΕΝΑΛΛΑΚΤΙΚΟΥ ΤΟΥΡΙΣΜΟΥ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l-GR" sz="1400" b="0" i="0" u="none" strike="noStrike" cap="none" spc="300" normalizeH="0" baseline="0" dirty="0" smtClean="0">
                <a:ln>
                  <a:noFill/>
                </a:ln>
                <a:solidFill>
                  <a:schemeClr val="tx1"/>
                </a:solidFill>
                <a:effectLst/>
                <a:latin typeface="Times New Roman" pitchFamily="18" charset="0"/>
                <a:ea typeface="Times New Roman" pitchFamily="18" charset="0"/>
                <a:cs typeface="Times New Roman" pitchFamily="18" charset="0"/>
              </a:rPr>
              <a:t>ΚΑΙ ΤΑ ΟΦΕΛΗ ΤΗ</a:t>
            </a:r>
            <a:r>
              <a:rPr lang="el-GR" sz="1400" spc="300" dirty="0" smtClean="0">
                <a:latin typeface="Times New Roman" pitchFamily="18" charset="0"/>
                <a:ea typeface="Times New Roman" pitchFamily="18" charset="0"/>
                <a:cs typeface="Times New Roman" pitchFamily="18" charset="0"/>
              </a:rPr>
              <a:t>Σ</a:t>
            </a:r>
            <a:r>
              <a:rPr kumimoji="0" lang="el-GR" sz="1400" b="0" i="0" u="none" strike="noStrike" cap="none" spc="300" normalizeH="0" baseline="0" dirty="0" smtClean="0">
                <a:ln>
                  <a:noFill/>
                </a:ln>
                <a:solidFill>
                  <a:schemeClr val="tx1"/>
                </a:solidFill>
                <a:effectLst/>
                <a:latin typeface="Times New Roman" pitchFamily="18" charset="0"/>
                <a:ea typeface="Times New Roman" pitchFamily="18" charset="0"/>
                <a:cs typeface="Times New Roman" pitchFamily="18" charset="0"/>
              </a:rPr>
              <a:t> ΩΣ ΠΡΟΣ ΤΙΣ ΤΟΠΙΚΕΣ ΚΟΙΝΩΝΙΕΣ</a:t>
            </a:r>
            <a:endParaRPr kumimoji="0" lang="el-GR" sz="1400" b="0" i="0" u="none" strike="noStrike" cap="none" spc="300" normalizeH="0" baseline="0" dirty="0" smtClean="0">
              <a:ln>
                <a:noFill/>
              </a:ln>
              <a:solidFill>
                <a:schemeClr val="tx1"/>
              </a:solidFill>
              <a:effectLst/>
              <a:latin typeface="Times New Roman" pitchFamily="18" charset="0"/>
              <a:cs typeface="Times New Roman" pitchFamily="18" charset="0"/>
            </a:endParaRPr>
          </a:p>
        </p:txBody>
      </p:sp>
      <p:sp>
        <p:nvSpPr>
          <p:cNvPr id="4" name="3 - Ορθογώνιο"/>
          <p:cNvSpPr/>
          <p:nvPr/>
        </p:nvSpPr>
        <p:spPr>
          <a:xfrm>
            <a:off x="9683782" y="0"/>
            <a:ext cx="214314" cy="3417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0" y="1"/>
            <a:ext cx="1008062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smtClean="0">
                <a:ln>
                  <a:noFill/>
                </a:ln>
                <a:solidFill>
                  <a:srgbClr val="4F81BD"/>
                </a:solidFill>
                <a:effectLst/>
                <a:latin typeface="Times New Roman" pitchFamily="18" charset="0"/>
                <a:ea typeface="Times New Roman" pitchFamily="18" charset="0"/>
                <a:cs typeface="Times New Roman" pitchFamily="18" charset="0"/>
              </a:rPr>
              <a:t>4.1</a:t>
            </a:r>
            <a:r>
              <a:rPr kumimoji="0" lang="el-GR" sz="2800" b="0" i="0" u="none" strike="noStrike" cap="none" normalizeH="0" baseline="0" dirty="0" smtClean="0">
                <a:ln>
                  <a:noFill/>
                </a:ln>
                <a:solidFill>
                  <a:srgbClr val="4F81BD"/>
                </a:solidFill>
                <a:effectLst/>
                <a:latin typeface="Times New Roman" pitchFamily="18" charset="0"/>
                <a:ea typeface="Times New Roman" pitchFamily="18" charset="0"/>
                <a:cs typeface="Times New Roman" pitchFamily="18" charset="0"/>
              </a:rPr>
              <a:t> </a:t>
            </a:r>
            <a:endParaRPr kumimoji="0" lang="el-G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600" b="0" i="0" u="none" strike="noStrike" cap="none" spc="300" normalizeH="0" baseline="0" dirty="0" smtClean="0">
                <a:ln>
                  <a:noFill/>
                </a:ln>
                <a:solidFill>
                  <a:srgbClr val="4F81BD"/>
                </a:solidFill>
                <a:effectLst/>
                <a:latin typeface="Times New Roman" pitchFamily="18" charset="0"/>
                <a:ea typeface="Times New Roman" pitchFamily="18" charset="0"/>
                <a:cs typeface="Times New Roman" pitchFamily="18" charset="0"/>
              </a:rPr>
              <a:t>ΠΩΣ ΜΠΟΡΕΙ ΝΑ ΛΕΙΤΟΥΡΓΗΣΕΙ ΕΝΑ ΤΕΤΟΙΟ ΠΡΟΤΖΕΚΤ ΚΑΙ ΠΟΙΑ</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600" b="0" i="0" u="none" strike="noStrike" cap="none" spc="300" normalizeH="0" baseline="0" dirty="0" smtClean="0">
                <a:ln>
                  <a:noFill/>
                </a:ln>
                <a:solidFill>
                  <a:srgbClr val="4F81BD"/>
                </a:solidFill>
                <a:effectLst/>
                <a:latin typeface="Times New Roman" pitchFamily="18" charset="0"/>
                <a:ea typeface="Times New Roman" pitchFamily="18" charset="0"/>
                <a:cs typeface="Times New Roman" pitchFamily="18" charset="0"/>
              </a:rPr>
              <a:t> Η ΣΥΝΔΕΣΗ ΤΟΥ ΜΕ ΤΙΣ ΤΟΠΙΚΕΣ ΚΟΙΝΩΝΙΕΣ</a:t>
            </a:r>
            <a:endParaRPr kumimoji="0" lang="el-GR" sz="1600" b="0" i="0" u="none" strike="noStrike" cap="none" spc="300" normalizeH="0" baseline="0" dirty="0" smtClean="0">
              <a:ln>
                <a:noFill/>
              </a:ln>
              <a:solidFill>
                <a:schemeClr val="tx1"/>
              </a:solidFill>
              <a:effectLst/>
              <a:latin typeface="Arial" pitchFamily="34" charset="0"/>
              <a:cs typeface="Arial" pitchFamily="34" charset="0"/>
            </a:endParaRPr>
          </a:p>
        </p:txBody>
      </p:sp>
      <p:sp>
        <p:nvSpPr>
          <p:cNvPr id="3" name="2 - Ορθογώνιο"/>
          <p:cNvSpPr/>
          <p:nvPr/>
        </p:nvSpPr>
        <p:spPr>
          <a:xfrm>
            <a:off x="325404" y="4551740"/>
            <a:ext cx="9429816" cy="1569660"/>
          </a:xfrm>
          <a:prstGeom prst="rect">
            <a:avLst/>
          </a:prstGeom>
        </p:spPr>
        <p:txBody>
          <a:bodyPr wrap="square">
            <a:spAutoFit/>
          </a:bodyPr>
          <a:lstStyle/>
          <a:p>
            <a:pPr algn="just"/>
            <a:r>
              <a:rPr lang="el-GR" sz="1200" dirty="0" smtClean="0">
                <a:latin typeface="Times New Roman" pitchFamily="18" charset="0"/>
                <a:cs typeface="Times New Roman" pitchFamily="18" charset="0"/>
              </a:rPr>
              <a:t>Κεντρικό παράδειγμα θα αποτελέσει μια μονάδα εναλλακτικού τουρισμού, η οποία θα επικεντρώνεται σε ένα βιώσιμο οινοποιείο - κατάλυμα - κέντρο εμπειριών, εναλλακτικού τουρισμού, το οποίο θα προωθεί την πράσινη αρχιτεκτονική και τις μεθόδους της, καθώς και τις αυθεντικές εμπειρίες, τις οποίες, είναι σε θέση να προσφέρει η Ελλάδα στους επισκέπτες της. Το έργο αυτό, ώστε να ολοκληρωθεί και να λειτουργήσει ορθά, θα αποτελείται από τρεις βασικούς πυλώνες λειτουργιών, το οινοποιείο, ως ολοκληρωμένη παραγωγή, το κατάλυμα, ως κέντρο φιλοξενίας και χαλάρωσης των επισκεπτών, καθώς και το κέντρο εναλλακτικού τουρισμού, το οποίο θα καλύπτει δραστηριότητες σχετικές, τόσο με την διαδικασία παραγωγής και την μετάδοση γνώσης, όσον αφορά την οικολογική λειτουργίας της, όσο και την γενική ευημερία και την διείσδυση του επισκέπτη, σε μια μορφή εναλλακτικών και βιώσιμων, μεθόδων τουρισμού και κατά επέκταση ζωής.</a:t>
            </a:r>
          </a:p>
          <a:p>
            <a:pPr algn="just"/>
            <a:endParaRPr lang="el-GR" sz="1200" dirty="0">
              <a:latin typeface="Times New Roman" pitchFamily="18" charset="0"/>
              <a:cs typeface="Times New Roman" pitchFamily="18" charset="0"/>
            </a:endParaRPr>
          </a:p>
        </p:txBody>
      </p:sp>
      <p:pic>
        <p:nvPicPr>
          <p:cNvPr id="5" name="4 - Εικόνα" descr="pp15.jpg"/>
          <p:cNvPicPr>
            <a:picLocks noChangeAspect="1"/>
          </p:cNvPicPr>
          <p:nvPr/>
        </p:nvPicPr>
        <p:blipFill>
          <a:blip r:embed="rId2"/>
          <a:stretch>
            <a:fillRect/>
          </a:stretch>
        </p:blipFill>
        <p:spPr>
          <a:xfrm>
            <a:off x="1832428" y="1060436"/>
            <a:ext cx="6415769" cy="3357586"/>
          </a:xfrm>
          <a:prstGeom prst="rect">
            <a:avLst/>
          </a:prstGeom>
        </p:spPr>
      </p:pic>
      <p:sp>
        <p:nvSpPr>
          <p:cNvPr id="6" name="5 - TextBox"/>
          <p:cNvSpPr txBox="1"/>
          <p:nvPr/>
        </p:nvSpPr>
        <p:spPr>
          <a:xfrm>
            <a:off x="8255022" y="4132270"/>
            <a:ext cx="1143008"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20</a:t>
            </a:r>
            <a:endParaRPr lang="el-GR" sz="1000" dirty="0">
              <a:solidFill>
                <a:schemeClr val="accent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pp16.jpg"/>
          <p:cNvPicPr>
            <a:picLocks noChangeAspect="1"/>
          </p:cNvPicPr>
          <p:nvPr/>
        </p:nvPicPr>
        <p:blipFill>
          <a:blip r:embed="rId2"/>
          <a:stretch>
            <a:fillRect/>
          </a:stretch>
        </p:blipFill>
        <p:spPr>
          <a:xfrm>
            <a:off x="968346" y="346056"/>
            <a:ext cx="8128059" cy="4572032"/>
          </a:xfrm>
          <a:prstGeom prst="rect">
            <a:avLst/>
          </a:prstGeom>
        </p:spPr>
      </p:pic>
      <p:sp>
        <p:nvSpPr>
          <p:cNvPr id="4" name="3 - TextBox"/>
          <p:cNvSpPr txBox="1"/>
          <p:nvPr/>
        </p:nvSpPr>
        <p:spPr>
          <a:xfrm>
            <a:off x="9112278" y="4632336"/>
            <a:ext cx="1143008"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21</a:t>
            </a:r>
            <a:endParaRPr lang="el-GR" sz="1000" dirty="0">
              <a:solidFill>
                <a:schemeClr val="accent1"/>
              </a:solidFill>
              <a:latin typeface="Times New Roman" pitchFamily="18" charset="0"/>
              <a:cs typeface="Times New Roman" pitchFamily="18" charset="0"/>
            </a:endParaRPr>
          </a:p>
        </p:txBody>
      </p:sp>
      <p:sp>
        <p:nvSpPr>
          <p:cNvPr id="2" name="1 - Ορθογώνιο"/>
          <p:cNvSpPr/>
          <p:nvPr/>
        </p:nvSpPr>
        <p:spPr>
          <a:xfrm>
            <a:off x="182528" y="4989526"/>
            <a:ext cx="9715569" cy="954107"/>
          </a:xfrm>
          <a:prstGeom prst="rect">
            <a:avLst/>
          </a:prstGeom>
        </p:spPr>
        <p:txBody>
          <a:bodyPr wrap="square">
            <a:spAutoFit/>
          </a:bodyPr>
          <a:lstStyle/>
          <a:p>
            <a:pPr algn="just"/>
            <a:r>
              <a:rPr lang="el-GR" sz="1400" dirty="0" smtClean="0">
                <a:latin typeface="Times New Roman" pitchFamily="18" charset="0"/>
                <a:cs typeface="Times New Roman" pitchFamily="18" charset="0"/>
              </a:rPr>
              <a:t>Θα επιδιώκεται η παραγωγή βιολογικών ή και φυσικών κρασιών, σε καλλιέργειες χωρίς χημικά λιπάσματα και φυτοφάρμακα, αλλά με γνώμονα φυσικές τεχνικές, όπως ο χαλκός, το θείο και το σύνθετο οργανικό λίπασμα. Καθώς και η επιδίωξη της υλοποίησης της διαδικασίας της οινοποίησης, χωρίς πρόσθετα υλικά και βαριές επεξεργασίες, με σεβασμό προς την φυσική ζύμωση, και το τοπικό περιβάλλον και μικροκλίμα της κάθε περιοχής.</a:t>
            </a:r>
            <a:endParaRPr lang="el-GR"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Έλλειψη"/>
          <p:cNvSpPr/>
          <p:nvPr/>
        </p:nvSpPr>
        <p:spPr>
          <a:xfrm>
            <a:off x="7254890" y="3846518"/>
            <a:ext cx="2000264" cy="142876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Έλλειψη"/>
          <p:cNvSpPr/>
          <p:nvPr/>
        </p:nvSpPr>
        <p:spPr>
          <a:xfrm>
            <a:off x="2611420" y="203180"/>
            <a:ext cx="2143140" cy="1285884"/>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Έλλειψη"/>
          <p:cNvSpPr/>
          <p:nvPr/>
        </p:nvSpPr>
        <p:spPr>
          <a:xfrm>
            <a:off x="253966" y="917560"/>
            <a:ext cx="2000264" cy="121444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Ορθογώνιο"/>
          <p:cNvSpPr/>
          <p:nvPr/>
        </p:nvSpPr>
        <p:spPr>
          <a:xfrm>
            <a:off x="7254890" y="4203708"/>
            <a:ext cx="1947858" cy="738664"/>
          </a:xfrm>
          <a:prstGeom prst="rect">
            <a:avLst/>
          </a:prstGeom>
        </p:spPr>
        <p:txBody>
          <a:bodyPr wrap="square">
            <a:spAutoFit/>
          </a:bodyPr>
          <a:lstStyle/>
          <a:p>
            <a:pPr algn="ctr"/>
            <a:r>
              <a:rPr lang="el-GR" sz="1400" dirty="0" smtClean="0">
                <a:latin typeface="Times New Roman" pitchFamily="18" charset="0"/>
                <a:cs typeface="Times New Roman" pitchFamily="18" charset="0"/>
              </a:rPr>
              <a:t>Επιχειρησιακός χώρος </a:t>
            </a:r>
          </a:p>
          <a:p>
            <a:pPr algn="ctr"/>
            <a:r>
              <a:rPr lang="el-GR" sz="1400" dirty="0" smtClean="0">
                <a:latin typeface="Times New Roman" pitchFamily="18" charset="0"/>
                <a:cs typeface="Times New Roman" pitchFamily="18" charset="0"/>
              </a:rPr>
              <a:t>ντόπιων προϊόντων και</a:t>
            </a:r>
          </a:p>
          <a:p>
            <a:pPr algn="ctr"/>
            <a:r>
              <a:rPr lang="el-GR" sz="1400" dirty="0" smtClean="0">
                <a:latin typeface="Times New Roman" pitchFamily="18" charset="0"/>
                <a:cs typeface="Times New Roman" pitchFamily="18" charset="0"/>
              </a:rPr>
              <a:t> παραγωγών</a:t>
            </a:r>
            <a:endParaRPr lang="el-GR" sz="1400" dirty="0"/>
          </a:p>
        </p:txBody>
      </p:sp>
      <p:sp>
        <p:nvSpPr>
          <p:cNvPr id="17" name="16 - Ορθογώνιο"/>
          <p:cNvSpPr/>
          <p:nvPr/>
        </p:nvSpPr>
        <p:spPr>
          <a:xfrm>
            <a:off x="2682858" y="560370"/>
            <a:ext cx="1941558" cy="523220"/>
          </a:xfrm>
          <a:prstGeom prst="rect">
            <a:avLst/>
          </a:prstGeom>
        </p:spPr>
        <p:txBody>
          <a:bodyPr wrap="none">
            <a:spAutoFit/>
          </a:bodyPr>
          <a:lstStyle/>
          <a:p>
            <a:pPr algn="ctr"/>
            <a:r>
              <a:rPr lang="el-GR" sz="1400" dirty="0" smtClean="0">
                <a:latin typeface="Times New Roman" pitchFamily="18" charset="0"/>
                <a:cs typeface="Times New Roman" pitchFamily="18" charset="0"/>
              </a:rPr>
              <a:t>Χώρος γευσιγνωσίας</a:t>
            </a:r>
          </a:p>
          <a:p>
            <a:pPr algn="ctr"/>
            <a:r>
              <a:rPr lang="el-GR" sz="1400" dirty="0" smtClean="0">
                <a:latin typeface="Times New Roman" pitchFamily="18" charset="0"/>
                <a:cs typeface="Times New Roman" pitchFamily="18" charset="0"/>
              </a:rPr>
              <a:t> κρασιού και εδεσμάτων</a:t>
            </a:r>
            <a:endParaRPr lang="el-GR" sz="1400" dirty="0"/>
          </a:p>
        </p:txBody>
      </p:sp>
      <p:sp>
        <p:nvSpPr>
          <p:cNvPr id="20" name="19 - TextBox"/>
          <p:cNvSpPr txBox="1"/>
          <p:nvPr/>
        </p:nvSpPr>
        <p:spPr>
          <a:xfrm>
            <a:off x="325404" y="1274750"/>
            <a:ext cx="1928826" cy="523220"/>
          </a:xfrm>
          <a:prstGeom prst="rect">
            <a:avLst/>
          </a:prstGeom>
          <a:noFill/>
        </p:spPr>
        <p:txBody>
          <a:bodyPr wrap="square" rtlCol="0">
            <a:spAutoFit/>
          </a:bodyPr>
          <a:lstStyle/>
          <a:p>
            <a:pPr algn="ctr"/>
            <a:r>
              <a:rPr lang="el-GR" sz="1400" dirty="0" smtClean="0">
                <a:latin typeface="Times New Roman" pitchFamily="18" charset="0"/>
                <a:cs typeface="Times New Roman" pitchFamily="18" charset="0"/>
              </a:rPr>
              <a:t>Χώρος ξενοδοχειακού καταλύματος </a:t>
            </a:r>
            <a:endParaRPr lang="el-GR" sz="1400" dirty="0">
              <a:latin typeface="Times New Roman" pitchFamily="18" charset="0"/>
              <a:cs typeface="Times New Roman" pitchFamily="18" charset="0"/>
            </a:endParaRPr>
          </a:p>
        </p:txBody>
      </p:sp>
      <p:pic>
        <p:nvPicPr>
          <p:cNvPr id="8" name="7 - Εικόνα" descr="pp35.jpg"/>
          <p:cNvPicPr>
            <a:picLocks noChangeAspect="1"/>
          </p:cNvPicPr>
          <p:nvPr/>
        </p:nvPicPr>
        <p:blipFill>
          <a:blip r:embed="rId2"/>
          <a:stretch>
            <a:fillRect/>
          </a:stretch>
        </p:blipFill>
        <p:spPr>
          <a:xfrm>
            <a:off x="4912865" y="203180"/>
            <a:ext cx="4926817" cy="3286148"/>
          </a:xfrm>
          <a:prstGeom prst="rect">
            <a:avLst/>
          </a:prstGeom>
        </p:spPr>
      </p:pic>
      <p:sp>
        <p:nvSpPr>
          <p:cNvPr id="9" name="8 - TextBox"/>
          <p:cNvSpPr txBox="1"/>
          <p:nvPr/>
        </p:nvSpPr>
        <p:spPr>
          <a:xfrm>
            <a:off x="4897436" y="3489328"/>
            <a:ext cx="3429024" cy="246221"/>
          </a:xfrm>
          <a:prstGeom prst="rect">
            <a:avLst/>
          </a:prstGeom>
          <a:noFill/>
        </p:spPr>
        <p:txBody>
          <a:bodyPr wrap="square" rtlCol="0">
            <a:spAutoFit/>
          </a:bodyPr>
          <a:lstStyle/>
          <a:p>
            <a:r>
              <a:rPr lang="en-US" sz="1000" dirty="0" smtClean="0">
                <a:solidFill>
                  <a:schemeClr val="accent1"/>
                </a:solidFill>
                <a:latin typeface="Times New Roman" pitchFamily="18" charset="0"/>
                <a:cs typeface="Times New Roman" pitchFamily="18" charset="0"/>
              </a:rPr>
              <a:t>EIK. </a:t>
            </a:r>
            <a:r>
              <a:rPr lang="el-GR" sz="1000" dirty="0" smtClean="0">
                <a:solidFill>
                  <a:schemeClr val="accent1"/>
                </a:solidFill>
                <a:latin typeface="Times New Roman" pitchFamily="18" charset="0"/>
                <a:cs typeface="Times New Roman" pitchFamily="18" charset="0"/>
              </a:rPr>
              <a:t>23  </a:t>
            </a:r>
            <a:r>
              <a:rPr lang="el-GR" sz="1000" dirty="0" smtClean="0">
                <a:latin typeface="Times New Roman" pitchFamily="18" charset="0"/>
                <a:cs typeface="Times New Roman" pitchFamily="18" charset="0"/>
              </a:rPr>
              <a:t>Χώρος γευσιγνωσίας κρασιού και εδεσμάτων </a:t>
            </a:r>
            <a:endParaRPr lang="el-GR" sz="1000" dirty="0">
              <a:latin typeface="Times New Roman" pitchFamily="18" charset="0"/>
              <a:cs typeface="Times New Roman" pitchFamily="18" charset="0"/>
            </a:endParaRPr>
          </a:p>
        </p:txBody>
      </p:sp>
      <p:pic>
        <p:nvPicPr>
          <p:cNvPr id="12" name="11 - Εικόνα" descr="pp36.jpg"/>
          <p:cNvPicPr>
            <a:picLocks noChangeAspect="1"/>
          </p:cNvPicPr>
          <p:nvPr/>
        </p:nvPicPr>
        <p:blipFill>
          <a:blip r:embed="rId3"/>
          <a:stretch>
            <a:fillRect/>
          </a:stretch>
        </p:blipFill>
        <p:spPr>
          <a:xfrm>
            <a:off x="182528" y="2346320"/>
            <a:ext cx="4572031" cy="3429023"/>
          </a:xfrm>
          <a:prstGeom prst="rect">
            <a:avLst/>
          </a:prstGeom>
        </p:spPr>
      </p:pic>
      <p:sp>
        <p:nvSpPr>
          <p:cNvPr id="13" name="12 - TextBox"/>
          <p:cNvSpPr txBox="1"/>
          <p:nvPr/>
        </p:nvSpPr>
        <p:spPr>
          <a:xfrm>
            <a:off x="182528" y="5775344"/>
            <a:ext cx="5000660"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22  </a:t>
            </a:r>
            <a:r>
              <a:rPr lang="el-GR" sz="1000" dirty="0" smtClean="0">
                <a:latin typeface="Times New Roman" pitchFamily="18" charset="0"/>
                <a:cs typeface="Times New Roman" pitchFamily="18" charset="0"/>
              </a:rPr>
              <a:t>Χώρος πώλησης τοπικών προϊόντων με παραδοσιακή αρχιτεκτονική </a:t>
            </a:r>
            <a:endParaRPr lang="el-GR"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p30.jpg"/>
          <p:cNvPicPr>
            <a:picLocks noChangeAspect="1"/>
          </p:cNvPicPr>
          <p:nvPr/>
        </p:nvPicPr>
        <p:blipFill>
          <a:blip r:embed="rId2"/>
          <a:srcRect t="2237" r="663" b="15292"/>
          <a:stretch>
            <a:fillRect/>
          </a:stretch>
        </p:blipFill>
        <p:spPr>
          <a:xfrm>
            <a:off x="754032" y="203180"/>
            <a:ext cx="4218414" cy="2632072"/>
          </a:xfrm>
          <a:prstGeom prst="rect">
            <a:avLst/>
          </a:prstGeom>
        </p:spPr>
      </p:pic>
      <p:sp>
        <p:nvSpPr>
          <p:cNvPr id="3" name="2 - TextBox"/>
          <p:cNvSpPr txBox="1"/>
          <p:nvPr/>
        </p:nvSpPr>
        <p:spPr>
          <a:xfrm>
            <a:off x="754032" y="2846386"/>
            <a:ext cx="2000264"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a:t>
            </a:r>
            <a:r>
              <a:rPr lang="en-US" sz="1000" dirty="0" smtClean="0">
                <a:solidFill>
                  <a:schemeClr val="accent1"/>
                </a:solidFill>
                <a:latin typeface="Times New Roman" pitchFamily="18" charset="0"/>
                <a:cs typeface="Times New Roman" pitchFamily="18" charset="0"/>
              </a:rPr>
              <a:t> </a:t>
            </a:r>
            <a:r>
              <a:rPr lang="el-GR" sz="1000" dirty="0" smtClean="0">
                <a:solidFill>
                  <a:schemeClr val="accent1"/>
                </a:solidFill>
                <a:latin typeface="Times New Roman" pitchFamily="18" charset="0"/>
                <a:cs typeface="Times New Roman" pitchFamily="18" charset="0"/>
              </a:rPr>
              <a:t>24</a:t>
            </a:r>
            <a:r>
              <a:rPr lang="en-US" sz="1000" dirty="0" smtClean="0">
                <a:solidFill>
                  <a:schemeClr val="accent1"/>
                </a:solidFill>
                <a:latin typeface="Times New Roman" pitchFamily="18" charset="0"/>
                <a:cs typeface="Times New Roman" pitchFamily="18" charset="0"/>
              </a:rPr>
              <a:t> </a:t>
            </a:r>
            <a:endParaRPr lang="el-GR" sz="1000" dirty="0">
              <a:solidFill>
                <a:schemeClr val="accent1"/>
              </a:solidFill>
              <a:latin typeface="Times New Roman" pitchFamily="18" charset="0"/>
              <a:cs typeface="Times New Roman" pitchFamily="18" charset="0"/>
            </a:endParaRPr>
          </a:p>
        </p:txBody>
      </p:sp>
      <p:pic>
        <p:nvPicPr>
          <p:cNvPr id="4" name="3 - Εικόνα" descr="pp32.jpg"/>
          <p:cNvPicPr>
            <a:picLocks noChangeAspect="1"/>
          </p:cNvPicPr>
          <p:nvPr/>
        </p:nvPicPr>
        <p:blipFill>
          <a:blip r:embed="rId3"/>
          <a:srcRect r="10615" b="21384"/>
          <a:stretch>
            <a:fillRect/>
          </a:stretch>
        </p:blipFill>
        <p:spPr>
          <a:xfrm>
            <a:off x="754032" y="3060700"/>
            <a:ext cx="4214842" cy="2786082"/>
          </a:xfrm>
          <a:prstGeom prst="rect">
            <a:avLst/>
          </a:prstGeom>
        </p:spPr>
      </p:pic>
      <p:sp>
        <p:nvSpPr>
          <p:cNvPr id="5" name="4 - TextBox"/>
          <p:cNvSpPr txBox="1"/>
          <p:nvPr/>
        </p:nvSpPr>
        <p:spPr>
          <a:xfrm>
            <a:off x="754032" y="5875179"/>
            <a:ext cx="4214842" cy="246221"/>
          </a:xfrm>
          <a:prstGeom prst="rect">
            <a:avLst/>
          </a:prstGeom>
          <a:noFill/>
        </p:spPr>
        <p:txBody>
          <a:bodyPr wrap="square" rtlCol="0">
            <a:spAutoFit/>
          </a:bodyPr>
          <a:lstStyle/>
          <a:p>
            <a:pPr algn="just"/>
            <a:r>
              <a:rPr lang="el-GR" sz="1000" dirty="0" smtClean="0">
                <a:solidFill>
                  <a:schemeClr val="accent1"/>
                </a:solidFill>
                <a:latin typeface="Times New Roman" pitchFamily="18" charset="0"/>
                <a:cs typeface="Times New Roman" pitchFamily="18" charset="0"/>
              </a:rPr>
              <a:t>ΕΙΚ. 25  </a:t>
            </a:r>
            <a:r>
              <a:rPr lang="el-GR" sz="1000" dirty="0" smtClean="0">
                <a:latin typeface="Times New Roman" pitchFamily="18" charset="0"/>
                <a:cs typeface="Times New Roman" pitchFamily="18" charset="0"/>
              </a:rPr>
              <a:t>Ελαιοτριβείο το οποίο μετατράπηκε σε μουσείο  </a:t>
            </a:r>
            <a:endParaRPr lang="el-GR" sz="1000" dirty="0">
              <a:latin typeface="Times New Roman" pitchFamily="18" charset="0"/>
              <a:cs typeface="Times New Roman" pitchFamily="18" charset="0"/>
            </a:endParaRPr>
          </a:p>
        </p:txBody>
      </p:sp>
      <p:sp>
        <p:nvSpPr>
          <p:cNvPr id="6" name="5 - Έλλειψη"/>
          <p:cNvSpPr/>
          <p:nvPr/>
        </p:nvSpPr>
        <p:spPr>
          <a:xfrm>
            <a:off x="5326064" y="346056"/>
            <a:ext cx="1714512" cy="1285884"/>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5254626" y="703246"/>
            <a:ext cx="1876420" cy="523220"/>
          </a:xfrm>
          <a:prstGeom prst="rect">
            <a:avLst/>
          </a:prstGeom>
        </p:spPr>
        <p:txBody>
          <a:bodyPr wrap="square">
            <a:spAutoFit/>
          </a:bodyPr>
          <a:lstStyle/>
          <a:p>
            <a:pPr algn="ctr"/>
            <a:r>
              <a:rPr lang="el-GR" sz="1400" dirty="0" smtClean="0">
                <a:latin typeface="Times New Roman" pitchFamily="18" charset="0"/>
                <a:cs typeface="Times New Roman" pitchFamily="18" charset="0"/>
              </a:rPr>
              <a:t>Μικρό μουσείο / </a:t>
            </a:r>
          </a:p>
          <a:p>
            <a:pPr algn="ctr"/>
            <a:r>
              <a:rPr lang="el-GR" sz="1400" dirty="0" smtClean="0">
                <a:latin typeface="Times New Roman" pitchFamily="18" charset="0"/>
                <a:cs typeface="Times New Roman" pitchFamily="18" charset="0"/>
              </a:rPr>
              <a:t>εκπαιδευτικό κέντρο</a:t>
            </a:r>
            <a:endParaRPr lang="el-GR" sz="1400" dirty="0"/>
          </a:p>
        </p:txBody>
      </p:sp>
      <p:sp>
        <p:nvSpPr>
          <p:cNvPr id="8" name="7 - Έλλειψη"/>
          <p:cNvSpPr/>
          <p:nvPr/>
        </p:nvSpPr>
        <p:spPr>
          <a:xfrm>
            <a:off x="7183452" y="1346188"/>
            <a:ext cx="2643206" cy="178595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Ορθογώνιο"/>
          <p:cNvSpPr/>
          <p:nvPr/>
        </p:nvSpPr>
        <p:spPr>
          <a:xfrm>
            <a:off x="7254890" y="1631940"/>
            <a:ext cx="2500330" cy="1169551"/>
          </a:xfrm>
          <a:prstGeom prst="rect">
            <a:avLst/>
          </a:prstGeom>
        </p:spPr>
        <p:txBody>
          <a:bodyPr wrap="square">
            <a:spAutoFit/>
          </a:bodyPr>
          <a:lstStyle/>
          <a:p>
            <a:pPr algn="ctr"/>
            <a:r>
              <a:rPr lang="el-GR" sz="1400" dirty="0" smtClean="0">
                <a:latin typeface="Times New Roman" pitchFamily="18" charset="0"/>
                <a:cs typeface="Times New Roman" pitchFamily="18" charset="0"/>
              </a:rPr>
              <a:t>Εκθεσιακός χώρος</a:t>
            </a:r>
          </a:p>
          <a:p>
            <a:pPr algn="ctr"/>
            <a:r>
              <a:rPr lang="el-GR" sz="1400" dirty="0" smtClean="0">
                <a:latin typeface="Times New Roman" pitchFamily="18" charset="0"/>
                <a:cs typeface="Times New Roman" pitchFamily="18" charset="0"/>
              </a:rPr>
              <a:t> με εκθέματα για την</a:t>
            </a:r>
          </a:p>
          <a:p>
            <a:pPr algn="ctr"/>
            <a:r>
              <a:rPr lang="el-GR" sz="1400" dirty="0" smtClean="0">
                <a:latin typeface="Times New Roman" pitchFamily="18" charset="0"/>
                <a:cs typeface="Times New Roman" pitchFamily="18" charset="0"/>
              </a:rPr>
              <a:t> βιώσιμη καλλιέργεια, </a:t>
            </a:r>
          </a:p>
          <a:p>
            <a:pPr algn="ctr"/>
            <a:r>
              <a:rPr lang="el-GR" sz="1400" dirty="0" smtClean="0">
                <a:latin typeface="Times New Roman" pitchFamily="18" charset="0"/>
                <a:cs typeface="Times New Roman" pitchFamily="18" charset="0"/>
              </a:rPr>
              <a:t>την ιστορία του κρασιού,</a:t>
            </a:r>
          </a:p>
          <a:p>
            <a:pPr algn="ctr"/>
            <a:r>
              <a:rPr lang="el-GR" sz="1400" dirty="0" smtClean="0">
                <a:latin typeface="Times New Roman" pitchFamily="18" charset="0"/>
                <a:cs typeface="Times New Roman" pitchFamily="18" charset="0"/>
              </a:rPr>
              <a:t> τον κύκλο παραγωγής του, </a:t>
            </a:r>
            <a:endParaRPr lang="el-GR" sz="1400" dirty="0"/>
          </a:p>
        </p:txBody>
      </p:sp>
      <p:sp>
        <p:nvSpPr>
          <p:cNvPr id="10" name="9 - Έλλειψη"/>
          <p:cNvSpPr/>
          <p:nvPr/>
        </p:nvSpPr>
        <p:spPr>
          <a:xfrm>
            <a:off x="5183188" y="3132138"/>
            <a:ext cx="2214578" cy="142876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Ορθογώνιο"/>
          <p:cNvSpPr/>
          <p:nvPr/>
        </p:nvSpPr>
        <p:spPr>
          <a:xfrm>
            <a:off x="5183188" y="3560766"/>
            <a:ext cx="2130968" cy="523220"/>
          </a:xfrm>
          <a:prstGeom prst="rect">
            <a:avLst/>
          </a:prstGeom>
        </p:spPr>
        <p:txBody>
          <a:bodyPr wrap="none">
            <a:spAutoFit/>
          </a:bodyPr>
          <a:lstStyle/>
          <a:p>
            <a:pPr algn="ctr"/>
            <a:r>
              <a:rPr lang="el-GR" sz="1400" dirty="0" smtClean="0">
                <a:latin typeface="Times New Roman" pitchFamily="18" charset="0"/>
                <a:ea typeface="Times New Roman" pitchFamily="18" charset="0"/>
                <a:cs typeface="Times New Roman" pitchFamily="18" charset="0"/>
              </a:rPr>
              <a:t>Χώρος φιλοξενίας</a:t>
            </a:r>
          </a:p>
          <a:p>
            <a:pPr algn="ctr"/>
            <a:r>
              <a:rPr lang="el-GR" sz="1400" dirty="0" smtClean="0">
                <a:latin typeface="Times New Roman" pitchFamily="18" charset="0"/>
                <a:ea typeface="Times New Roman" pitchFamily="18" charset="0"/>
                <a:cs typeface="Times New Roman" pitchFamily="18" charset="0"/>
              </a:rPr>
              <a:t> πολιτιστικών εκδηλώσεων</a:t>
            </a:r>
            <a:endParaRPr lang="el-GR" sz="1400" dirty="0"/>
          </a:p>
        </p:txBody>
      </p:sp>
      <p:sp>
        <p:nvSpPr>
          <p:cNvPr id="12" name="11 - Έλλειψη"/>
          <p:cNvSpPr/>
          <p:nvPr/>
        </p:nvSpPr>
        <p:spPr>
          <a:xfrm>
            <a:off x="7183452" y="4489460"/>
            <a:ext cx="2786082" cy="1500198"/>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Ορθογώνιο"/>
          <p:cNvSpPr/>
          <p:nvPr/>
        </p:nvSpPr>
        <p:spPr>
          <a:xfrm>
            <a:off x="7326328" y="4775212"/>
            <a:ext cx="2519362" cy="954107"/>
          </a:xfrm>
          <a:prstGeom prst="rect">
            <a:avLst/>
          </a:prstGeom>
        </p:spPr>
        <p:txBody>
          <a:bodyPr wrap="square">
            <a:spAutoFit/>
          </a:bodyPr>
          <a:lstStyle/>
          <a:p>
            <a:pPr algn="ctr"/>
            <a:r>
              <a:rPr lang="el-GR" sz="1400" dirty="0" smtClean="0">
                <a:latin typeface="Times New Roman" pitchFamily="18" charset="0"/>
                <a:cs typeface="Times New Roman" pitchFamily="18" charset="0"/>
              </a:rPr>
              <a:t>Εργαστήρια μικρής κλίμακας,</a:t>
            </a:r>
          </a:p>
          <a:p>
            <a:pPr algn="ctr"/>
            <a:r>
              <a:rPr lang="el-GR" sz="1400" dirty="0" smtClean="0">
                <a:latin typeface="Times New Roman" pitchFamily="18" charset="0"/>
                <a:cs typeface="Times New Roman" pitchFamily="18" charset="0"/>
              </a:rPr>
              <a:t> με περιεχόμενο μαγειρικής,</a:t>
            </a:r>
          </a:p>
          <a:p>
            <a:pPr algn="ctr"/>
            <a:r>
              <a:rPr lang="el-GR" sz="1400" dirty="0" smtClean="0">
                <a:latin typeface="Times New Roman" pitchFamily="18" charset="0"/>
                <a:cs typeface="Times New Roman" pitchFamily="18" charset="0"/>
              </a:rPr>
              <a:t> βοτανικής, ή και</a:t>
            </a:r>
          </a:p>
          <a:p>
            <a:pPr algn="ctr"/>
            <a:r>
              <a:rPr lang="el-GR" sz="1400" dirty="0" smtClean="0">
                <a:latin typeface="Times New Roman" pitchFamily="18" charset="0"/>
                <a:cs typeface="Times New Roman" pitchFamily="18" charset="0"/>
              </a:rPr>
              <a:t> κατασκευαστικής</a:t>
            </a:r>
            <a:endParaRPr lang="el-GR" sz="1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0" y="131742"/>
            <a:ext cx="10080625" cy="338554"/>
          </a:xfrm>
          <a:prstGeom prst="rect">
            <a:avLst/>
          </a:prstGeom>
          <a:noFill/>
        </p:spPr>
        <p:txBody>
          <a:bodyPr wrap="square" rtlCol="0">
            <a:spAutoFit/>
          </a:bodyPr>
          <a:lstStyle/>
          <a:p>
            <a:pPr algn="ctr"/>
            <a:r>
              <a:rPr lang="el-GR" sz="1600" spc="300" dirty="0" smtClean="0">
                <a:solidFill>
                  <a:schemeClr val="accent1"/>
                </a:solidFill>
                <a:latin typeface="Times New Roman" pitchFamily="18" charset="0"/>
                <a:cs typeface="Times New Roman" pitchFamily="18" charset="0"/>
              </a:rPr>
              <a:t>ΔΙΑΔΙΚΑΣΙΑ ΟΙΝΟΠΟΙΗΣΗΣ</a:t>
            </a:r>
          </a:p>
        </p:txBody>
      </p:sp>
      <p:sp>
        <p:nvSpPr>
          <p:cNvPr id="3" name="2 - Ορθογώνιο"/>
          <p:cNvSpPr/>
          <p:nvPr/>
        </p:nvSpPr>
        <p:spPr>
          <a:xfrm>
            <a:off x="253966" y="488932"/>
            <a:ext cx="5072098" cy="3693319"/>
          </a:xfrm>
          <a:prstGeom prst="rect">
            <a:avLst/>
          </a:prstGeom>
        </p:spPr>
        <p:txBody>
          <a:bodyPr wrap="square">
            <a:spAutoFit/>
          </a:bodyPr>
          <a:lstStyle/>
          <a:p>
            <a:pPr algn="ctr"/>
            <a:r>
              <a:rPr lang="el-GR" sz="1600" dirty="0" smtClean="0">
                <a:latin typeface="Times New Roman" pitchFamily="18" charset="0"/>
                <a:cs typeface="Times New Roman" pitchFamily="18" charset="0"/>
              </a:rPr>
              <a:t>ΤΡΥΓΟΣ</a:t>
            </a:r>
            <a:r>
              <a:rPr lang="el-GR" dirty="0" smtClean="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r>
              <a:rPr lang="el-GR" sz="1400" dirty="0" smtClean="0">
                <a:solidFill>
                  <a:schemeClr val="accent1"/>
                </a:solidFill>
                <a:latin typeface="Times New Roman" pitchFamily="18" charset="0"/>
                <a:cs typeface="Times New Roman" pitchFamily="18" charset="0"/>
              </a:rPr>
              <a:t>Μήνας: </a:t>
            </a:r>
            <a:r>
              <a:rPr lang="el-GR" sz="1200" dirty="0" smtClean="0">
                <a:latin typeface="Times New Roman" pitchFamily="18" charset="0"/>
                <a:cs typeface="Times New Roman" pitchFamily="18" charset="0"/>
              </a:rPr>
              <a:t>Σεπτέμβριος (Τρυγητής) </a:t>
            </a:r>
          </a:p>
          <a:p>
            <a:endParaRPr lang="el-GR" sz="1200" dirty="0" smtClean="0">
              <a:latin typeface="Times New Roman" pitchFamily="18" charset="0"/>
              <a:cs typeface="Times New Roman" pitchFamily="18" charset="0"/>
            </a:endParaRPr>
          </a:p>
          <a:p>
            <a:pPr algn="ctr"/>
            <a:r>
              <a:rPr lang="el-GR" sz="1400" dirty="0" smtClean="0">
                <a:solidFill>
                  <a:schemeClr val="accent1"/>
                </a:solidFill>
                <a:latin typeface="Times New Roman" pitchFamily="18" charset="0"/>
                <a:cs typeface="Times New Roman" pitchFamily="18" charset="0"/>
              </a:rPr>
              <a:t>Τα κυριότερα σημάδια ωρίμανσης του αμπελιού: </a:t>
            </a:r>
            <a:endParaRPr lang="en-US" sz="1400" dirty="0" smtClean="0">
              <a:solidFill>
                <a:schemeClr val="accent1"/>
              </a:solidFill>
              <a:latin typeface="Times New Roman" pitchFamily="18" charset="0"/>
              <a:cs typeface="Times New Roman" pitchFamily="18" charset="0"/>
            </a:endParaRPr>
          </a:p>
          <a:p>
            <a:endParaRPr lang="el-GR" sz="1400" dirty="0" smtClean="0">
              <a:solidFill>
                <a:schemeClr val="accent1"/>
              </a:solidFill>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Το χρώμα των καρπών</a:t>
            </a:r>
          </a:p>
          <a:p>
            <a:pPr algn="ctr">
              <a:buFont typeface="Arial" pitchFamily="34" charset="0"/>
              <a:buChar char="•"/>
            </a:pPr>
            <a:r>
              <a:rPr lang="el-GR" sz="1200" dirty="0" smtClean="0">
                <a:latin typeface="Times New Roman" pitchFamily="18" charset="0"/>
                <a:cs typeface="Times New Roman" pitchFamily="18" charset="0"/>
              </a:rPr>
              <a:t>Το χρώμα των στελεχών</a:t>
            </a:r>
          </a:p>
          <a:p>
            <a:pPr algn="ctr">
              <a:buFont typeface="Arial" pitchFamily="34" charset="0"/>
              <a:buChar char="•"/>
            </a:pPr>
            <a:r>
              <a:rPr lang="el-GR" sz="1200" dirty="0" smtClean="0">
                <a:latin typeface="Times New Roman" pitchFamily="18" charset="0"/>
                <a:cs typeface="Times New Roman" pitchFamily="18" charset="0"/>
              </a:rPr>
              <a:t>Το χρώμα των σπόρων </a:t>
            </a:r>
          </a:p>
          <a:p>
            <a:pPr algn="ctr">
              <a:buFont typeface="Arial" pitchFamily="34" charset="0"/>
              <a:buChar char="•"/>
            </a:pPr>
            <a:r>
              <a:rPr lang="el-GR" sz="1200" dirty="0" smtClean="0">
                <a:latin typeface="Times New Roman" pitchFamily="18" charset="0"/>
                <a:cs typeface="Times New Roman" pitchFamily="18" charset="0"/>
              </a:rPr>
              <a:t>Το χρώμα των σταφυλιών</a:t>
            </a:r>
          </a:p>
          <a:p>
            <a:pPr algn="ctr">
              <a:buFont typeface="Arial" pitchFamily="34" charset="0"/>
              <a:buChar char="•"/>
            </a:pPr>
            <a:r>
              <a:rPr lang="el-GR" sz="1200" dirty="0" smtClean="0">
                <a:latin typeface="Times New Roman" pitchFamily="18" charset="0"/>
                <a:cs typeface="Times New Roman" pitchFamily="18" charset="0"/>
              </a:rPr>
              <a:t>Η περιεκτικότητα σε σάκχαρα </a:t>
            </a:r>
          </a:p>
          <a:p>
            <a:pPr algn="ctr">
              <a:buFont typeface="Arial" pitchFamily="34" charset="0"/>
              <a:buChar char="•"/>
            </a:pPr>
            <a:r>
              <a:rPr lang="el-GR" sz="1200" dirty="0" smtClean="0">
                <a:latin typeface="Times New Roman" pitchFamily="18" charset="0"/>
                <a:cs typeface="Times New Roman" pitchFamily="18" charset="0"/>
              </a:rPr>
              <a:t>Η υφή των σπόρων</a:t>
            </a:r>
          </a:p>
          <a:p>
            <a:pPr algn="ctr">
              <a:buFont typeface="Arial" pitchFamily="34" charset="0"/>
              <a:buChar char="•"/>
            </a:pPr>
            <a:r>
              <a:rPr lang="el-GR" sz="1200" dirty="0" smtClean="0">
                <a:latin typeface="Times New Roman" pitchFamily="18" charset="0"/>
                <a:cs typeface="Times New Roman" pitchFamily="18" charset="0"/>
              </a:rPr>
              <a:t>Η γεύση των καρπών.  </a:t>
            </a:r>
          </a:p>
          <a:p>
            <a:pPr algn="ctr">
              <a:buFont typeface="Arial" pitchFamily="34" charset="0"/>
              <a:buChar char="•"/>
            </a:pPr>
            <a:r>
              <a:rPr lang="el-GR" sz="1200" dirty="0" smtClean="0">
                <a:latin typeface="Times New Roman" pitchFamily="18" charset="0"/>
                <a:cs typeface="Times New Roman" pitchFamily="18" charset="0"/>
              </a:rPr>
              <a:t> Η συνολική ωριμότητα του καρπού</a:t>
            </a:r>
          </a:p>
          <a:p>
            <a:pPr>
              <a:buFont typeface="Arial" pitchFamily="34" charset="0"/>
              <a:buChar char="•"/>
            </a:pPr>
            <a:endParaRPr lang="en-US" sz="1200" dirty="0" smtClean="0">
              <a:latin typeface="Times New Roman" pitchFamily="18" charset="0"/>
              <a:cs typeface="Times New Roman" pitchFamily="18" charset="0"/>
            </a:endParaRPr>
          </a:p>
          <a:p>
            <a:pPr algn="ctr"/>
            <a:endParaRPr lang="en-US" dirty="0" smtClean="0">
              <a:latin typeface="Times New Roman" pitchFamily="18" charset="0"/>
              <a:cs typeface="Times New Roman" pitchFamily="18" charset="0"/>
            </a:endParaRPr>
          </a:p>
          <a:p>
            <a:pPr algn="ctr"/>
            <a:endParaRPr lang="en-US" dirty="0" smtClean="0">
              <a:solidFill>
                <a:schemeClr val="accent1"/>
              </a:solidFill>
              <a:latin typeface="Times New Roman" pitchFamily="18" charset="0"/>
              <a:cs typeface="Times New Roman" pitchFamily="18" charset="0"/>
            </a:endParaRPr>
          </a:p>
          <a:p>
            <a:pPr algn="ctr"/>
            <a:r>
              <a:rPr lang="el-GR" dirty="0" smtClean="0">
                <a:solidFill>
                  <a:schemeClr val="accent1"/>
                </a:solidFill>
                <a:latin typeface="Times New Roman" pitchFamily="18" charset="0"/>
                <a:cs typeface="Times New Roman" pitchFamily="18" charset="0"/>
              </a:rPr>
              <a:t> </a:t>
            </a:r>
          </a:p>
        </p:txBody>
      </p:sp>
      <p:pic>
        <p:nvPicPr>
          <p:cNvPr id="8" name="7 - Εικόνα" descr="pp28.jpg"/>
          <p:cNvPicPr>
            <a:picLocks noChangeAspect="1"/>
          </p:cNvPicPr>
          <p:nvPr/>
        </p:nvPicPr>
        <p:blipFill>
          <a:blip r:embed="rId2"/>
          <a:stretch>
            <a:fillRect/>
          </a:stretch>
        </p:blipFill>
        <p:spPr>
          <a:xfrm>
            <a:off x="682594" y="3203576"/>
            <a:ext cx="4071966" cy="2629811"/>
          </a:xfrm>
          <a:prstGeom prst="rect">
            <a:avLst/>
          </a:prstGeom>
        </p:spPr>
      </p:pic>
      <p:sp>
        <p:nvSpPr>
          <p:cNvPr id="9" name="8 - TextBox"/>
          <p:cNvSpPr txBox="1"/>
          <p:nvPr/>
        </p:nvSpPr>
        <p:spPr>
          <a:xfrm>
            <a:off x="611156" y="5875179"/>
            <a:ext cx="4071966"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26 </a:t>
            </a:r>
            <a:r>
              <a:rPr lang="en-US" sz="1000" dirty="0" smtClean="0">
                <a:solidFill>
                  <a:schemeClr val="accent1"/>
                </a:solidFill>
                <a:latin typeface="Times New Roman" pitchFamily="18" charset="0"/>
                <a:cs typeface="Times New Roman" pitchFamily="18" charset="0"/>
              </a:rPr>
              <a:t> </a:t>
            </a:r>
            <a:r>
              <a:rPr lang="el-GR" sz="1000" dirty="0" smtClean="0">
                <a:latin typeface="Times New Roman" pitchFamily="18" charset="0"/>
                <a:cs typeface="Times New Roman" pitchFamily="18" charset="0"/>
              </a:rPr>
              <a:t>Χειρωνακτικός τρύγος</a:t>
            </a:r>
            <a:endParaRPr lang="el-GR" sz="1000" dirty="0">
              <a:latin typeface="Times New Roman" pitchFamily="18" charset="0"/>
              <a:cs typeface="Times New Roman" pitchFamily="18" charset="0"/>
            </a:endParaRPr>
          </a:p>
        </p:txBody>
      </p:sp>
      <p:sp>
        <p:nvSpPr>
          <p:cNvPr id="10" name="9 - TextBox"/>
          <p:cNvSpPr txBox="1"/>
          <p:nvPr/>
        </p:nvSpPr>
        <p:spPr>
          <a:xfrm>
            <a:off x="5468940" y="3417890"/>
            <a:ext cx="4611685"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27  </a:t>
            </a:r>
            <a:r>
              <a:rPr lang="el-GR" sz="1000" dirty="0" smtClean="0">
                <a:latin typeface="Times New Roman" pitchFamily="18" charset="0"/>
                <a:cs typeface="Times New Roman" pitchFamily="18" charset="0"/>
              </a:rPr>
              <a:t>Εικαστική αναπαράσταση παραδοσιακής τεχνικής θραύσης </a:t>
            </a:r>
            <a:endParaRPr lang="el-GR" sz="1000" dirty="0">
              <a:latin typeface="Times New Roman" pitchFamily="18" charset="0"/>
              <a:cs typeface="Times New Roman" pitchFamily="18" charset="0"/>
            </a:endParaRPr>
          </a:p>
        </p:txBody>
      </p:sp>
      <p:pic>
        <p:nvPicPr>
          <p:cNvPr id="11" name="10 - Εικόνα" descr="pp31.jpg"/>
          <p:cNvPicPr>
            <a:picLocks noChangeAspect="1"/>
          </p:cNvPicPr>
          <p:nvPr/>
        </p:nvPicPr>
        <p:blipFill>
          <a:blip r:embed="rId3"/>
          <a:srcRect t="8775"/>
          <a:stretch>
            <a:fillRect/>
          </a:stretch>
        </p:blipFill>
        <p:spPr>
          <a:xfrm>
            <a:off x="5540378" y="3703642"/>
            <a:ext cx="4283122" cy="2189963"/>
          </a:xfrm>
          <a:prstGeom prst="rect">
            <a:avLst/>
          </a:prstGeom>
        </p:spPr>
      </p:pic>
      <p:sp>
        <p:nvSpPr>
          <p:cNvPr id="12" name="11 - TextBox"/>
          <p:cNvSpPr txBox="1"/>
          <p:nvPr/>
        </p:nvSpPr>
        <p:spPr>
          <a:xfrm>
            <a:off x="5468940" y="5875179"/>
            <a:ext cx="2825735"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28   </a:t>
            </a:r>
            <a:r>
              <a:rPr lang="el-GR" sz="1000" dirty="0" smtClean="0">
                <a:latin typeface="Times New Roman" pitchFamily="18" charset="0"/>
                <a:cs typeface="Times New Roman" pitchFamily="18" charset="0"/>
              </a:rPr>
              <a:t>Μηχανικός τρύγος</a:t>
            </a:r>
            <a:endParaRPr lang="el-GR" sz="1000" dirty="0">
              <a:latin typeface="Times New Roman" pitchFamily="18" charset="0"/>
              <a:cs typeface="Times New Roman" pitchFamily="18" charset="0"/>
            </a:endParaRPr>
          </a:p>
        </p:txBody>
      </p:sp>
      <p:pic>
        <p:nvPicPr>
          <p:cNvPr id="6" name="5 - Εικόνα" descr="pp27.jpg"/>
          <p:cNvPicPr>
            <a:picLocks noChangeAspect="1"/>
          </p:cNvPicPr>
          <p:nvPr/>
        </p:nvPicPr>
        <p:blipFill>
          <a:blip r:embed="rId4"/>
          <a:stretch>
            <a:fillRect/>
          </a:stretch>
        </p:blipFill>
        <p:spPr>
          <a:xfrm>
            <a:off x="5540378" y="560370"/>
            <a:ext cx="4286280" cy="285473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708764" y="2359285"/>
            <a:ext cx="5276614" cy="2739211"/>
          </a:xfrm>
          <a:prstGeom prst="rect">
            <a:avLst/>
          </a:prstGeom>
          <a:noFill/>
        </p:spPr>
        <p:txBody>
          <a:bodyPr wrap="square" rtlCol="0">
            <a:spAutoFit/>
          </a:bodyPr>
          <a:lstStyle/>
          <a:p>
            <a:r>
              <a:rPr lang="el-GR" sz="3200" spc="300" dirty="0" smtClean="0">
                <a:solidFill>
                  <a:schemeClr val="accent1"/>
                </a:solidFill>
                <a:latin typeface="Times New Roman" pitchFamily="18" charset="0"/>
                <a:cs typeface="Times New Roman" pitchFamily="18" charset="0"/>
              </a:rPr>
              <a:t>Κ</a:t>
            </a:r>
            <a:r>
              <a:rPr lang="el-GR" sz="1600" spc="300" dirty="0" smtClean="0">
                <a:solidFill>
                  <a:schemeClr val="accent1"/>
                </a:solidFill>
                <a:latin typeface="Times New Roman" pitchFamily="18" charset="0"/>
                <a:cs typeface="Times New Roman" pitchFamily="18" charset="0"/>
              </a:rPr>
              <a:t>ΕΦΑΛΑΙΟ</a:t>
            </a:r>
            <a:r>
              <a:rPr lang="el-GR" sz="1400" spc="300" dirty="0" smtClean="0">
                <a:solidFill>
                  <a:schemeClr val="accent1"/>
                </a:solidFill>
                <a:latin typeface="Times New Roman" pitchFamily="18" charset="0"/>
                <a:cs typeface="Times New Roman" pitchFamily="18" charset="0"/>
              </a:rPr>
              <a:t> </a:t>
            </a:r>
            <a:r>
              <a:rPr lang="el-GR" sz="2000" spc="300" dirty="0" smtClean="0">
                <a:solidFill>
                  <a:schemeClr val="accent1"/>
                </a:solidFill>
                <a:latin typeface="Times New Roman" pitchFamily="18" charset="0"/>
                <a:cs typeface="Times New Roman" pitchFamily="18" charset="0"/>
              </a:rPr>
              <a:t>1</a:t>
            </a:r>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r>
              <a:rPr lang="el-GR" sz="1400" spc="300" dirty="0" smtClean="0">
                <a:solidFill>
                  <a:schemeClr val="accent1"/>
                </a:solidFill>
                <a:latin typeface="Times New Roman" pitchFamily="18" charset="0"/>
                <a:cs typeface="Times New Roman" pitchFamily="18" charset="0"/>
              </a:rPr>
              <a:t> </a:t>
            </a:r>
            <a:endParaRPr lang="el-GR" sz="1400" spc="300" dirty="0">
              <a:solidFill>
                <a:schemeClr val="accent1"/>
              </a:solidFill>
              <a:latin typeface="Times New Roman" pitchFamily="18" charset="0"/>
              <a:cs typeface="Times New Roman" pitchFamily="18" charset="0"/>
            </a:endParaRPr>
          </a:p>
        </p:txBody>
      </p:sp>
      <p:sp>
        <p:nvSpPr>
          <p:cNvPr id="2051" name="Rectangle 3"/>
          <p:cNvSpPr>
            <a:spLocks noChangeArrowheads="1"/>
          </p:cNvSpPr>
          <p:nvPr/>
        </p:nvSpPr>
        <p:spPr bwMode="auto">
          <a:xfrm>
            <a:off x="682594" y="3275014"/>
            <a:ext cx="9001188"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400" b="0" i="0" u="none" strike="noStrike" cap="none" spc="300" normalizeH="0" baseline="0" dirty="0" smtClean="0">
                <a:ln>
                  <a:noFill/>
                </a:ln>
                <a:solidFill>
                  <a:schemeClr val="tx1"/>
                </a:solidFill>
                <a:effectLst/>
                <a:latin typeface="Times New Roman" pitchFamily="18" charset="0"/>
                <a:ea typeface="Times New Roman" pitchFamily="18" charset="0"/>
                <a:cs typeface="Times New Roman" pitchFamily="18" charset="0"/>
              </a:rPr>
              <a:t>O </a:t>
            </a:r>
            <a:r>
              <a:rPr kumimoji="0" lang="el-GR" sz="1400" b="0" i="0" u="none" strike="noStrike" cap="none" spc="300" normalizeH="0" baseline="0" dirty="0" smtClean="0">
                <a:ln>
                  <a:noFill/>
                </a:ln>
                <a:solidFill>
                  <a:schemeClr val="tx1"/>
                </a:solidFill>
                <a:effectLst/>
                <a:latin typeface="Times New Roman" pitchFamily="18" charset="0"/>
                <a:ea typeface="Times New Roman" pitchFamily="18" charset="0"/>
                <a:cs typeface="Times New Roman" pitchFamily="18" charset="0"/>
              </a:rPr>
              <a:t>ΟΡΙΣΜΟΣ ΤΗΣ ΠΡΑΣΙΝΗΣ ΑΡΧΙΤΕΚΤΟΝΙΚΗΣ ΚΑΙ </a:t>
            </a:r>
            <a:endParaRPr kumimoji="0" lang="en-US" sz="1400" b="0" i="0" u="none" strike="noStrike" cap="none" spc="300"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el-GR" sz="1400" b="0" i="0" u="none" strike="noStrike" cap="none" spc="300" normalizeH="0" baseline="0" dirty="0" smtClean="0">
                <a:ln>
                  <a:noFill/>
                </a:ln>
                <a:solidFill>
                  <a:schemeClr val="tx1"/>
                </a:solidFill>
                <a:effectLst/>
                <a:latin typeface="Times New Roman" pitchFamily="18" charset="0"/>
                <a:ea typeface="Times New Roman" pitchFamily="18" charset="0"/>
                <a:cs typeface="Times New Roman" pitchFamily="18" charset="0"/>
              </a:rPr>
              <a:t>Η ΣΥΝΔΕΣΗ ΤΗΣ ΜΕ ΤΗΝ</a:t>
            </a:r>
            <a:r>
              <a:rPr kumimoji="0" lang="en-US" sz="1400" b="0" i="0" u="none" strike="noStrike" cap="none" spc="300"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l-GR" sz="1400" b="0" i="0" u="none" strike="noStrike" cap="none" spc="300" normalizeH="0" baseline="0" dirty="0" smtClean="0">
                <a:ln>
                  <a:noFill/>
                </a:ln>
                <a:solidFill>
                  <a:schemeClr val="tx1"/>
                </a:solidFill>
                <a:effectLst/>
                <a:latin typeface="Times New Roman" pitchFamily="18" charset="0"/>
                <a:ea typeface="Times New Roman" pitchFamily="18" charset="0"/>
                <a:cs typeface="Times New Roman" pitchFamily="18" charset="0"/>
              </a:rPr>
              <a:t>ΒΙΩΣΙΜΗ,ΕΝΑΛΛΑΚΤΙΚ</a:t>
            </a:r>
            <a:r>
              <a:rPr lang="el-GR" sz="1400" spc="300" dirty="0" smtClean="0">
                <a:latin typeface="Times New Roman" pitchFamily="18" charset="0"/>
                <a:ea typeface="Times New Roman" pitchFamily="18" charset="0"/>
                <a:cs typeface="Times New Roman" pitchFamily="18" charset="0"/>
              </a:rPr>
              <a:t>Η </a:t>
            </a:r>
            <a:r>
              <a:rPr kumimoji="0" lang="el-GR" sz="1400" b="0" i="0" u="none" strike="noStrike" cap="none" spc="300" normalizeH="0" baseline="0" dirty="0" smtClean="0">
                <a:ln>
                  <a:noFill/>
                </a:ln>
                <a:solidFill>
                  <a:schemeClr val="tx1"/>
                </a:solidFill>
                <a:effectLst/>
                <a:latin typeface="Times New Roman" pitchFamily="18" charset="0"/>
                <a:ea typeface="Times New Roman" pitchFamily="18" charset="0"/>
                <a:cs typeface="Times New Roman" pitchFamily="18" charset="0"/>
              </a:rPr>
              <a:t>ΑΝΑΠΤΥΞΗ</a:t>
            </a:r>
            <a:r>
              <a:rPr kumimoji="0" lang="el-GR" sz="1400" b="0" i="0" u="none" strike="noStrike" cap="none" spc="300"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l-GR" sz="1400" b="0" i="0" u="none" strike="noStrike" cap="none" spc="300" normalizeH="0" baseline="0" dirty="0" smtClean="0">
                <a:ln>
                  <a:noFill/>
                </a:ln>
                <a:solidFill>
                  <a:schemeClr val="tx1"/>
                </a:solidFill>
                <a:effectLst/>
                <a:latin typeface="Times New Roman" pitchFamily="18" charset="0"/>
                <a:ea typeface="Times New Roman" pitchFamily="18" charset="0"/>
                <a:cs typeface="Times New Roman" pitchFamily="18" charset="0"/>
              </a:rPr>
              <a:t>ΤΟΥ ΤΟΥΡΙΣΜΟΥ</a:t>
            </a:r>
            <a:r>
              <a:rPr kumimoji="0" lang="el-GR" sz="1400" b="0" i="0" u="none" strike="noStrike" cap="none" spc="300" normalizeH="0" baseline="0" dirty="0" smtClean="0">
                <a:ln>
                  <a:noFill/>
                </a:ln>
                <a:solidFill>
                  <a:schemeClr val="tx1"/>
                </a:solidFill>
                <a:effectLst/>
                <a:latin typeface="Times New Roman" pitchFamily="18" charset="0"/>
                <a:cs typeface="Times New Roman" pitchFamily="18" charset="0"/>
              </a:rPr>
              <a:t> </a:t>
            </a:r>
          </a:p>
        </p:txBody>
      </p:sp>
      <p:sp>
        <p:nvSpPr>
          <p:cNvPr id="7" name="6 - Ορθογώνιο"/>
          <p:cNvSpPr/>
          <p:nvPr/>
        </p:nvSpPr>
        <p:spPr>
          <a:xfrm>
            <a:off x="9683782" y="0"/>
            <a:ext cx="214314" cy="3417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Ορθογώνιο"/>
          <p:cNvSpPr/>
          <p:nvPr/>
        </p:nvSpPr>
        <p:spPr>
          <a:xfrm>
            <a:off x="253966" y="131742"/>
            <a:ext cx="9429816" cy="1692771"/>
          </a:xfrm>
          <a:prstGeom prst="rect">
            <a:avLst/>
          </a:prstGeom>
        </p:spPr>
        <p:txBody>
          <a:bodyPr wrap="square">
            <a:spAutoFit/>
          </a:bodyPr>
          <a:lstStyle/>
          <a:p>
            <a:pPr algn="ctr"/>
            <a:r>
              <a:rPr lang="el-GR" sz="1600" dirty="0" smtClean="0">
                <a:latin typeface="Times New Roman" pitchFamily="18" charset="0"/>
                <a:cs typeface="Times New Roman" pitchFamily="18" charset="0"/>
              </a:rPr>
              <a:t>ΘΡΑΥΣΗ ΚΑΙ ΠΙΕΣΗ</a:t>
            </a:r>
          </a:p>
          <a:p>
            <a:pPr algn="ctr"/>
            <a:endParaRPr lang="el-GR" sz="1400" dirty="0" smtClean="0">
              <a:latin typeface="Times New Roman" pitchFamily="18" charset="0"/>
              <a:cs typeface="Times New Roman" pitchFamily="18" charset="0"/>
            </a:endParaRPr>
          </a:p>
          <a:p>
            <a:endParaRPr lang="el-GR" sz="1400" dirty="0" smtClean="0">
              <a:latin typeface="Times New Roman" pitchFamily="18" charset="0"/>
              <a:cs typeface="Times New Roman" pitchFamily="18" charset="0"/>
            </a:endParaRPr>
          </a:p>
          <a:p>
            <a:pPr marL="228600" indent="-228600">
              <a:buClr>
                <a:schemeClr val="accent1"/>
              </a:buClr>
              <a:buFont typeface="+mj-lt"/>
              <a:buAutoNum type="arabicPeriod"/>
            </a:pPr>
            <a:r>
              <a:rPr lang="el-GR" sz="1200" dirty="0" smtClean="0">
                <a:latin typeface="Times New Roman" pitchFamily="18" charset="0"/>
                <a:cs typeface="Times New Roman" pitchFamily="18" charset="0"/>
              </a:rPr>
              <a:t>Ταξινόμηση σταφυλιών</a:t>
            </a:r>
          </a:p>
          <a:p>
            <a:pPr marL="228600" indent="-228600">
              <a:buClr>
                <a:schemeClr val="accent1"/>
              </a:buClr>
              <a:buFont typeface="+mj-lt"/>
              <a:buAutoNum type="arabicPeriod"/>
            </a:pPr>
            <a:r>
              <a:rPr lang="el-GR" sz="1200" dirty="0" smtClean="0">
                <a:latin typeface="Times New Roman" pitchFamily="18" charset="0"/>
                <a:cs typeface="Times New Roman" pitchFamily="18" charset="0"/>
              </a:rPr>
              <a:t>Διαχωρισμός και αφαίρεση στέμφυλων</a:t>
            </a:r>
          </a:p>
          <a:p>
            <a:pPr marL="228600" indent="-228600">
              <a:buClr>
                <a:schemeClr val="accent1"/>
              </a:buClr>
              <a:buFont typeface="+mj-lt"/>
              <a:buAutoNum type="arabicPeriod"/>
            </a:pPr>
            <a:r>
              <a:rPr lang="el-GR" sz="1200" dirty="0" smtClean="0">
                <a:latin typeface="Times New Roman" pitchFamily="18" charset="0"/>
                <a:cs typeface="Times New Roman" pitchFamily="18" charset="0"/>
              </a:rPr>
              <a:t>Πίεση σταφυλιών   </a:t>
            </a:r>
          </a:p>
          <a:p>
            <a:pPr marL="228600" indent="-228600">
              <a:buFont typeface="+mj-lt"/>
              <a:buAutoNum type="arabicPeriod"/>
            </a:pPr>
            <a:endParaRPr lang="el-GR" sz="1200" dirty="0" smtClean="0">
              <a:latin typeface="Times New Roman" pitchFamily="18" charset="0"/>
              <a:cs typeface="Times New Roman" pitchFamily="18" charset="0"/>
            </a:endParaRPr>
          </a:p>
          <a:p>
            <a:pPr marL="228600" indent="-228600"/>
            <a:r>
              <a:rPr lang="el-GR" sz="1200" dirty="0" smtClean="0">
                <a:latin typeface="Times New Roman" pitchFamily="18" charset="0"/>
                <a:cs typeface="Times New Roman" pitchFamily="18" charset="0"/>
              </a:rPr>
              <a:t> </a:t>
            </a:r>
            <a:endParaRPr lang="el-GR" sz="1200" dirty="0">
              <a:latin typeface="Times New Roman" pitchFamily="18" charset="0"/>
              <a:cs typeface="Times New Roman" pitchFamily="18" charset="0"/>
            </a:endParaRPr>
          </a:p>
        </p:txBody>
      </p:sp>
      <p:pic>
        <p:nvPicPr>
          <p:cNvPr id="7" name="6 - Εικόνα" descr="pp31.jpg"/>
          <p:cNvPicPr>
            <a:picLocks noChangeAspect="1"/>
          </p:cNvPicPr>
          <p:nvPr/>
        </p:nvPicPr>
        <p:blipFill>
          <a:blip r:embed="rId2"/>
          <a:srcRect l="18253" r="3274"/>
          <a:stretch>
            <a:fillRect/>
          </a:stretch>
        </p:blipFill>
        <p:spPr>
          <a:xfrm>
            <a:off x="253966" y="1560502"/>
            <a:ext cx="7215238" cy="3831014"/>
          </a:xfrm>
          <a:prstGeom prst="rect">
            <a:avLst/>
          </a:prstGeom>
        </p:spPr>
      </p:pic>
      <p:sp>
        <p:nvSpPr>
          <p:cNvPr id="9" name="8 - TextBox"/>
          <p:cNvSpPr txBox="1"/>
          <p:nvPr/>
        </p:nvSpPr>
        <p:spPr>
          <a:xfrm>
            <a:off x="253966" y="5489592"/>
            <a:ext cx="3500462"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ΕΙΚ.29  </a:t>
            </a:r>
            <a:r>
              <a:rPr lang="el-GR" sz="1000" dirty="0" smtClean="0">
                <a:latin typeface="Times New Roman" pitchFamily="18" charset="0"/>
                <a:cs typeface="Times New Roman" pitchFamily="18" charset="0"/>
              </a:rPr>
              <a:t>Αναπαράσταση ανάδευσης του κρασιού </a:t>
            </a:r>
            <a:endParaRPr lang="el-GR" sz="1000" dirty="0">
              <a:latin typeface="Times New Roman" pitchFamily="18" charset="0"/>
              <a:cs typeface="Times New Roman" pitchFamily="18" charset="0"/>
            </a:endParaRPr>
          </a:p>
        </p:txBody>
      </p:sp>
      <p:sp>
        <p:nvSpPr>
          <p:cNvPr id="8" name="7 - Ορθογώνιο"/>
          <p:cNvSpPr/>
          <p:nvPr/>
        </p:nvSpPr>
        <p:spPr>
          <a:xfrm>
            <a:off x="7469204" y="1346188"/>
            <a:ext cx="2447925" cy="4247317"/>
          </a:xfrm>
          <a:prstGeom prst="rect">
            <a:avLst/>
          </a:prstGeom>
        </p:spPr>
        <p:txBody>
          <a:bodyPr wrap="square">
            <a:spAutoFit/>
          </a:bodyPr>
          <a:lstStyle/>
          <a:p>
            <a:pPr marL="228600" indent="-228600" algn="ctr"/>
            <a:r>
              <a:rPr lang="el-GR" dirty="0" smtClean="0">
                <a:latin typeface="Times New Roman" pitchFamily="18" charset="0"/>
                <a:cs typeface="Times New Roman" pitchFamily="18" charset="0"/>
              </a:rPr>
              <a:t>	</a:t>
            </a:r>
            <a:r>
              <a:rPr lang="el-GR" sz="1200" dirty="0" smtClean="0">
                <a:latin typeface="Times New Roman" pitchFamily="18" charset="0"/>
                <a:cs typeface="Times New Roman" pitchFamily="18" charset="0"/>
              </a:rPr>
              <a:t>Η πίεση στις μέρες μας γίνεται με μηχανικές πρέσες οι οποίες παράγουν το μούστο, τον χυμός των σταφυλιών πριν την ζύμωση </a:t>
            </a:r>
          </a:p>
          <a:p>
            <a:pPr marL="228600" indent="-228600" algn="ctr"/>
            <a:endParaRPr lang="el-GR" sz="1200" dirty="0" smtClean="0">
              <a:latin typeface="Times New Roman" pitchFamily="18" charset="0"/>
              <a:cs typeface="Times New Roman" pitchFamily="18" charset="0"/>
            </a:endParaRPr>
          </a:p>
          <a:p>
            <a:pPr marL="228600" indent="-228600" algn="ctr"/>
            <a:endParaRPr lang="el-GR" sz="1200" dirty="0" smtClean="0">
              <a:latin typeface="Times New Roman" pitchFamily="18" charset="0"/>
              <a:cs typeface="Times New Roman" pitchFamily="18" charset="0"/>
            </a:endParaRPr>
          </a:p>
          <a:p>
            <a:pPr marL="228600" indent="-228600" algn="ctr"/>
            <a:r>
              <a:rPr lang="el-GR" sz="1200" dirty="0" smtClean="0">
                <a:solidFill>
                  <a:schemeClr val="accent1"/>
                </a:solidFill>
                <a:latin typeface="Times New Roman" pitchFamily="18" charset="0"/>
                <a:cs typeface="Times New Roman" pitchFamily="18" charset="0"/>
              </a:rPr>
              <a:t>Λευκό κρασί</a:t>
            </a:r>
          </a:p>
          <a:p>
            <a:pPr marL="228600" indent="-228600" algn="ctr"/>
            <a:r>
              <a:rPr lang="el-GR" sz="1200" dirty="0" smtClean="0">
                <a:latin typeface="Times New Roman" pitchFamily="18" charset="0"/>
                <a:cs typeface="Times New Roman" pitchFamily="18" charset="0"/>
              </a:rPr>
              <a:t>ο οινοποιός θα συνθλίψει και θα πιέσει γρήγορα τα σταφύλια (πριν τη ζύμωση) ώστε να</a:t>
            </a:r>
            <a:r>
              <a:rPr lang="el-GR" sz="1200" dirty="0" smtClean="0"/>
              <a:t> διαχωρίσει το χυμό από τις φλούδες, τους σπόρους και τα στερεά,</a:t>
            </a:r>
            <a:r>
              <a:rPr lang="el-GR" sz="1200" dirty="0" smtClean="0">
                <a:latin typeface="Times New Roman" pitchFamily="18" charset="0"/>
                <a:cs typeface="Times New Roman" pitchFamily="18" charset="0"/>
              </a:rPr>
              <a:t> αποτρέποντας την επιρροή του ανεπιθύμητου χρώματος και των τανινών στο κρασί.</a:t>
            </a:r>
            <a:r>
              <a:rPr lang="el-GR" sz="1200" dirty="0" smtClean="0"/>
              <a:t> </a:t>
            </a:r>
          </a:p>
          <a:p>
            <a:pPr marL="228600" indent="-228600" algn="ctr"/>
            <a:endParaRPr lang="el-GR" sz="1200" dirty="0" smtClean="0"/>
          </a:p>
          <a:p>
            <a:pPr marL="228600" indent="-228600" algn="ctr"/>
            <a:r>
              <a:rPr lang="el-GR" sz="1200" dirty="0" smtClean="0">
                <a:solidFill>
                  <a:schemeClr val="accent1"/>
                </a:solidFill>
              </a:rPr>
              <a:t>Κόκκινο κρασί:</a:t>
            </a:r>
          </a:p>
          <a:p>
            <a:pPr marL="228600" indent="-228600" algn="ctr"/>
            <a:r>
              <a:rPr lang="el-GR" sz="1200" dirty="0" smtClean="0">
                <a:solidFill>
                  <a:schemeClr val="accent1"/>
                </a:solidFill>
              </a:rPr>
              <a:t> </a:t>
            </a:r>
            <a:r>
              <a:rPr lang="el-GR" sz="1200" dirty="0" smtClean="0"/>
              <a:t>ο μούστος παραμένει σε επαφή με τις φλούδες για να αποκτήσει γεύση, χρώμα και πρόσθετες τανίνες</a:t>
            </a:r>
            <a:endParaRPr lang="el-GR" sz="1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p29.jpg"/>
          <p:cNvPicPr>
            <a:picLocks noChangeAspect="1"/>
          </p:cNvPicPr>
          <p:nvPr/>
        </p:nvPicPr>
        <p:blipFill>
          <a:blip r:embed="rId2"/>
          <a:stretch>
            <a:fillRect/>
          </a:stretch>
        </p:blipFill>
        <p:spPr>
          <a:xfrm>
            <a:off x="253966" y="1274750"/>
            <a:ext cx="6643734" cy="4290745"/>
          </a:xfrm>
          <a:prstGeom prst="rect">
            <a:avLst/>
          </a:prstGeom>
        </p:spPr>
      </p:pic>
      <p:sp>
        <p:nvSpPr>
          <p:cNvPr id="3" name="2 - TextBox"/>
          <p:cNvSpPr txBox="1"/>
          <p:nvPr/>
        </p:nvSpPr>
        <p:spPr>
          <a:xfrm>
            <a:off x="253966" y="5632468"/>
            <a:ext cx="1143008"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ΕΙΚ.30</a:t>
            </a:r>
            <a:endParaRPr lang="el-GR" sz="1000" dirty="0">
              <a:solidFill>
                <a:schemeClr val="accent1"/>
              </a:solidFill>
              <a:latin typeface="Times New Roman" pitchFamily="18" charset="0"/>
              <a:cs typeface="Times New Roman" pitchFamily="18" charset="0"/>
            </a:endParaRPr>
          </a:p>
        </p:txBody>
      </p:sp>
      <p:sp>
        <p:nvSpPr>
          <p:cNvPr id="4" name="3 - Ορθογώνιο"/>
          <p:cNvSpPr/>
          <p:nvPr/>
        </p:nvSpPr>
        <p:spPr>
          <a:xfrm>
            <a:off x="325404" y="203180"/>
            <a:ext cx="9572692" cy="1107996"/>
          </a:xfrm>
          <a:prstGeom prst="rect">
            <a:avLst/>
          </a:prstGeom>
        </p:spPr>
        <p:txBody>
          <a:bodyPr wrap="square">
            <a:spAutoFit/>
          </a:bodyPr>
          <a:lstStyle/>
          <a:p>
            <a:pPr algn="ctr"/>
            <a:r>
              <a:rPr lang="el-GR" sz="1600" dirty="0" smtClean="0">
                <a:latin typeface="Times New Roman" pitchFamily="18" charset="0"/>
                <a:cs typeface="Times New Roman" pitchFamily="18" charset="0"/>
              </a:rPr>
              <a:t>ΖΥΜΩΣΗ</a:t>
            </a:r>
          </a:p>
          <a:p>
            <a:pPr algn="ctr"/>
            <a:endParaRPr lang="el-GR" sz="1400" dirty="0" smtClean="0">
              <a:latin typeface="Times New Roman" pitchFamily="18" charset="0"/>
              <a:cs typeface="Times New Roman" pitchFamily="18" charset="0"/>
            </a:endParaRPr>
          </a:p>
          <a:p>
            <a:pPr algn="ctr"/>
            <a:r>
              <a:rPr lang="el-GR" sz="1200" dirty="0" smtClean="0">
                <a:latin typeface="Times New Roman" pitchFamily="18" charset="0"/>
                <a:cs typeface="Times New Roman" pitchFamily="18" charset="0"/>
              </a:rPr>
              <a:t>Ο μούστος ή ο χυμός, αρχίσει να ζυμώνεται φυσικά μέσα σε 6-12 ώρες όταν έχει βοήθεια από άγριες ζύμες στον αέρα. </a:t>
            </a:r>
          </a:p>
          <a:p>
            <a:pPr algn="just"/>
            <a:endParaRPr lang="el-GR" sz="1200" dirty="0" smtClean="0">
              <a:latin typeface="Times New Roman" pitchFamily="18" charset="0"/>
              <a:cs typeface="Times New Roman" pitchFamily="18" charset="0"/>
            </a:endParaRPr>
          </a:p>
          <a:p>
            <a:pPr algn="just"/>
            <a:endParaRPr lang="el-GR" sz="1200" dirty="0" smtClean="0">
              <a:latin typeface="Times New Roman" pitchFamily="18" charset="0"/>
              <a:cs typeface="Times New Roman" pitchFamily="18" charset="0"/>
            </a:endParaRPr>
          </a:p>
        </p:txBody>
      </p:sp>
      <p:sp>
        <p:nvSpPr>
          <p:cNvPr id="5" name="4 - Ορθογώνιο"/>
          <p:cNvSpPr/>
          <p:nvPr/>
        </p:nvSpPr>
        <p:spPr>
          <a:xfrm>
            <a:off x="7040576" y="1227753"/>
            <a:ext cx="3040049" cy="4893647"/>
          </a:xfrm>
          <a:prstGeom prst="rect">
            <a:avLst/>
          </a:prstGeom>
        </p:spPr>
        <p:txBody>
          <a:bodyPr wrap="square">
            <a:spAutoFit/>
          </a:bodyPr>
          <a:lstStyle/>
          <a:p>
            <a:r>
              <a:rPr lang="el-GR" sz="1200" dirty="0" smtClean="0">
                <a:latin typeface="Times New Roman" pitchFamily="18" charset="0"/>
                <a:cs typeface="Times New Roman" pitchFamily="18" charset="0"/>
              </a:rPr>
              <a:t>Πολλοί οινοπαραγωγοί προσθέτουν μια εμπορική καλλιεργημένη μαγιά για: </a:t>
            </a:r>
          </a:p>
          <a:p>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να εξασφαλίσουν συνέπεια </a:t>
            </a:r>
          </a:p>
          <a:p>
            <a:pPr>
              <a:buFont typeface="Arial" pitchFamily="34" charset="0"/>
              <a:buChar char="•"/>
            </a:pPr>
            <a:r>
              <a:rPr lang="el-GR" sz="1200" dirty="0" smtClean="0">
                <a:latin typeface="Times New Roman" pitchFamily="18" charset="0"/>
                <a:cs typeface="Times New Roman" pitchFamily="18" charset="0"/>
              </a:rPr>
              <a:t> να προβλέψουν το τελικό αποτέλεσμα</a:t>
            </a:r>
          </a:p>
          <a:p>
            <a:pPr>
              <a:buFont typeface="Arial" pitchFamily="34" charset="0"/>
              <a:buChar char="•"/>
            </a:pPr>
            <a:r>
              <a:rPr lang="el-GR" sz="1200" dirty="0" smtClean="0">
                <a:latin typeface="Times New Roman" pitchFamily="18" charset="0"/>
                <a:cs typeface="Times New Roman" pitchFamily="18" charset="0"/>
              </a:rPr>
              <a:t> να ενισχύσουν την διαδικασία της ζύμωσης</a:t>
            </a:r>
          </a:p>
          <a:p>
            <a:pPr algn="just">
              <a:buFont typeface="Arial" pitchFamily="34" charset="0"/>
              <a:buChar char="•"/>
            </a:pPr>
            <a:endParaRPr lang="el-GR" sz="1200" dirty="0" smtClean="0">
              <a:latin typeface="Times New Roman" pitchFamily="18" charset="0"/>
              <a:cs typeface="Times New Roman" pitchFamily="18" charset="0"/>
            </a:endParaRPr>
          </a:p>
          <a:p>
            <a:pPr algn="just"/>
            <a:endParaRPr lang="el-GR" sz="1200" dirty="0" smtClean="0">
              <a:latin typeface="Times New Roman" pitchFamily="18" charset="0"/>
              <a:cs typeface="Times New Roman" pitchFamily="18" charset="0"/>
            </a:endParaRPr>
          </a:p>
          <a:p>
            <a:pPr algn="just"/>
            <a:endParaRPr lang="el-GR" sz="1200" dirty="0" smtClean="0">
              <a:latin typeface="Times New Roman" pitchFamily="18" charset="0"/>
              <a:cs typeface="Times New Roman" pitchFamily="18" charset="0"/>
            </a:endParaRPr>
          </a:p>
          <a:p>
            <a:pPr algn="ctr"/>
            <a:r>
              <a:rPr lang="el-GR" sz="1200" dirty="0" smtClean="0">
                <a:solidFill>
                  <a:schemeClr val="accent1"/>
                </a:solidFill>
                <a:latin typeface="Times New Roman" pitchFamily="18" charset="0"/>
                <a:cs typeface="Times New Roman" pitchFamily="18" charset="0"/>
              </a:rPr>
              <a:t>Ξηρός οίνος:</a:t>
            </a:r>
          </a:p>
          <a:p>
            <a:pPr algn="ctr"/>
            <a:endParaRPr lang="el-GR" sz="1200" dirty="0" smtClean="0">
              <a:latin typeface="Times New Roman" pitchFamily="18" charset="0"/>
              <a:cs typeface="Times New Roman" pitchFamily="18" charset="0"/>
            </a:endParaRPr>
          </a:p>
          <a:p>
            <a:pPr algn="ctr"/>
            <a:r>
              <a:rPr lang="el-GR" sz="1200" dirty="0" smtClean="0">
                <a:latin typeface="Times New Roman" pitchFamily="18" charset="0"/>
                <a:cs typeface="Times New Roman" pitchFamily="18" charset="0"/>
              </a:rPr>
              <a:t>Η ζύμωση συνεχίζεται μέχρις ότου όλα τα σάκχαρα μετατραπούν σε αλκοόλη και έτσι παράγεται ξηρός οίνος. </a:t>
            </a:r>
          </a:p>
          <a:p>
            <a:pPr algn="ctr"/>
            <a:endParaRPr lang="el-GR" sz="1200" dirty="0" smtClean="0">
              <a:latin typeface="Times New Roman" pitchFamily="18" charset="0"/>
              <a:cs typeface="Times New Roman" pitchFamily="18" charset="0"/>
            </a:endParaRPr>
          </a:p>
          <a:p>
            <a:pPr algn="ctr"/>
            <a:endParaRPr lang="el-GR" sz="1200" dirty="0" smtClean="0">
              <a:latin typeface="Times New Roman" pitchFamily="18" charset="0"/>
              <a:cs typeface="Times New Roman" pitchFamily="18" charset="0"/>
            </a:endParaRPr>
          </a:p>
          <a:p>
            <a:pPr algn="ctr"/>
            <a:r>
              <a:rPr lang="el-GR" sz="1200" dirty="0" smtClean="0">
                <a:solidFill>
                  <a:schemeClr val="accent1"/>
                </a:solidFill>
                <a:latin typeface="Times New Roman" pitchFamily="18" charset="0"/>
                <a:cs typeface="Times New Roman" pitchFamily="18" charset="0"/>
              </a:rPr>
              <a:t>Γλυκό κρασί: </a:t>
            </a:r>
          </a:p>
          <a:p>
            <a:pPr algn="ctr"/>
            <a:endParaRPr lang="el-GR" sz="1200" dirty="0" smtClean="0">
              <a:latin typeface="Times New Roman" pitchFamily="18" charset="0"/>
              <a:cs typeface="Times New Roman" pitchFamily="18" charset="0"/>
            </a:endParaRPr>
          </a:p>
          <a:p>
            <a:pPr algn="ctr"/>
            <a:r>
              <a:rPr lang="el-GR" sz="1200" dirty="0" smtClean="0">
                <a:latin typeface="Times New Roman" pitchFamily="18" charset="0"/>
                <a:cs typeface="Times New Roman" pitchFamily="18" charset="0"/>
              </a:rPr>
              <a:t>Οι οινοπαραγωγοί θα σταματήσουν μερικές φορές τη διαδικασία πριν να μετατραπεί όλη η ζάχαρη. Η ζύμωση μπορεί να διαρκέσει από μερικές ημέρες έως ένα μήνα ή και περισσότερο.</a:t>
            </a:r>
          </a:p>
          <a:p>
            <a:pPr algn="just">
              <a:buFont typeface="Arial" pitchFamily="34" charset="0"/>
              <a:buChar char="•"/>
            </a:pPr>
            <a:endParaRPr lang="el-GR" sz="1200" dirty="0" smtClean="0">
              <a:latin typeface="Times New Roman" pitchFamily="18" charset="0"/>
              <a:cs typeface="Times New Roman" pitchFamily="18" charset="0"/>
            </a:endParaRPr>
          </a:p>
          <a:p>
            <a:pPr algn="just"/>
            <a:endParaRPr lang="el-GR" sz="12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7112014" y="1774816"/>
            <a:ext cx="2754297" cy="2123658"/>
          </a:xfrm>
          <a:prstGeom prst="rect">
            <a:avLst/>
          </a:prstGeom>
        </p:spPr>
        <p:txBody>
          <a:bodyPr wrap="square">
            <a:spAutoFit/>
          </a:bodyPr>
          <a:lstStyle/>
          <a:p>
            <a:pPr algn="ctr"/>
            <a:endParaRPr lang="el-GR" sz="1200" dirty="0" smtClean="0">
              <a:latin typeface="Times New Roman" pitchFamily="18" charset="0"/>
              <a:cs typeface="Times New Roman" pitchFamily="18" charset="0"/>
            </a:endParaRPr>
          </a:p>
          <a:p>
            <a:pPr algn="ctr"/>
            <a:endParaRPr lang="el-GR" sz="1200" dirty="0" smtClean="0">
              <a:latin typeface="Times New Roman" pitchFamily="18" charset="0"/>
              <a:cs typeface="Times New Roman" pitchFamily="18" charset="0"/>
            </a:endParaRPr>
          </a:p>
          <a:p>
            <a:pPr algn="ctr"/>
            <a:endParaRPr lang="el-GR" sz="1200" dirty="0" smtClean="0">
              <a:latin typeface="Times New Roman" pitchFamily="18" charset="0"/>
              <a:cs typeface="Times New Roman" pitchFamily="18" charset="0"/>
            </a:endParaRPr>
          </a:p>
          <a:p>
            <a:pPr algn="ctr"/>
            <a:endParaRPr lang="el-GR" sz="1200" dirty="0" smtClean="0">
              <a:latin typeface="Times New Roman" pitchFamily="18" charset="0"/>
              <a:cs typeface="Times New Roman" pitchFamily="18" charset="0"/>
            </a:endParaRPr>
          </a:p>
          <a:p>
            <a:pPr algn="ctr"/>
            <a:endParaRPr lang="el-GR" sz="1200" dirty="0" smtClean="0">
              <a:latin typeface="Times New Roman" pitchFamily="18" charset="0"/>
              <a:cs typeface="Times New Roman" pitchFamily="18" charset="0"/>
            </a:endParaRPr>
          </a:p>
          <a:p>
            <a:pPr algn="ctr"/>
            <a:endParaRPr lang="el-GR" sz="1200" dirty="0" smtClean="0">
              <a:latin typeface="Times New Roman" pitchFamily="18" charset="0"/>
              <a:cs typeface="Times New Roman" pitchFamily="18" charset="0"/>
            </a:endParaRPr>
          </a:p>
          <a:p>
            <a:pPr algn="ctr"/>
            <a:r>
              <a:rPr lang="el-GR" sz="1200" dirty="0" smtClean="0">
                <a:latin typeface="Times New Roman" pitchFamily="18" charset="0"/>
                <a:cs typeface="Times New Roman" pitchFamily="18" charset="0"/>
              </a:rPr>
              <a:t> Το κρασί μεταφέρεται σε ένα διαφορετικό δοχείο, όπως βαρέλι δρυός ή μια δεξαμενή από ανοξείδωτο χάλυβα.  Σε αυτό το στάδιο οριοθετείται η διαύγεια του κρασιού.</a:t>
            </a:r>
          </a:p>
        </p:txBody>
      </p:sp>
      <p:pic>
        <p:nvPicPr>
          <p:cNvPr id="1026" name="Picture 2" descr="Vinologio: Απομυθοποιώντας το κρασί... Μέρος Τρίτο"/>
          <p:cNvPicPr>
            <a:picLocks noChangeAspect="1" noChangeArrowheads="1"/>
          </p:cNvPicPr>
          <p:nvPr/>
        </p:nvPicPr>
        <p:blipFill>
          <a:blip r:embed="rId2"/>
          <a:srcRect r="3905"/>
          <a:stretch>
            <a:fillRect/>
          </a:stretch>
        </p:blipFill>
        <p:spPr bwMode="auto">
          <a:xfrm>
            <a:off x="396842" y="1131874"/>
            <a:ext cx="6643734" cy="4606267"/>
          </a:xfrm>
          <a:prstGeom prst="rect">
            <a:avLst/>
          </a:prstGeom>
          <a:noFill/>
        </p:spPr>
      </p:pic>
      <p:sp>
        <p:nvSpPr>
          <p:cNvPr id="7" name="6 - Ορθογώνιο"/>
          <p:cNvSpPr/>
          <p:nvPr/>
        </p:nvSpPr>
        <p:spPr>
          <a:xfrm>
            <a:off x="396842" y="5775344"/>
            <a:ext cx="5038725" cy="246221"/>
          </a:xfrm>
          <a:prstGeom prst="rect">
            <a:avLst/>
          </a:prstGeom>
        </p:spPr>
        <p:txBody>
          <a:bodyPr>
            <a:spAutoFit/>
          </a:bodyPr>
          <a:lstStyle/>
          <a:p>
            <a:r>
              <a:rPr lang="el-GR" sz="1000" dirty="0" smtClean="0">
                <a:solidFill>
                  <a:schemeClr val="accent1"/>
                </a:solidFill>
                <a:latin typeface="Times New Roman" pitchFamily="18" charset="0"/>
                <a:cs typeface="Times New Roman" pitchFamily="18" charset="0"/>
              </a:rPr>
              <a:t>ΕΙΚ. 31</a:t>
            </a:r>
            <a:endParaRPr lang="el-GR" sz="1000" dirty="0">
              <a:solidFill>
                <a:schemeClr val="accent1"/>
              </a:solidFill>
              <a:latin typeface="Times New Roman" pitchFamily="18" charset="0"/>
              <a:cs typeface="Times New Roman" pitchFamily="18" charset="0"/>
            </a:endParaRPr>
          </a:p>
        </p:txBody>
      </p:sp>
      <p:sp>
        <p:nvSpPr>
          <p:cNvPr id="6" name="5 - Ορθογώνιο"/>
          <p:cNvSpPr/>
          <p:nvPr/>
        </p:nvSpPr>
        <p:spPr>
          <a:xfrm>
            <a:off x="111091" y="131742"/>
            <a:ext cx="9969534" cy="1908215"/>
          </a:xfrm>
          <a:prstGeom prst="rect">
            <a:avLst/>
          </a:prstGeom>
        </p:spPr>
        <p:txBody>
          <a:bodyPr wrap="square">
            <a:spAutoFit/>
          </a:bodyPr>
          <a:lstStyle/>
          <a:p>
            <a:pPr algn="ctr"/>
            <a:r>
              <a:rPr lang="el-GR" sz="1600" dirty="0" smtClean="0">
                <a:latin typeface="Times New Roman" pitchFamily="18" charset="0"/>
                <a:cs typeface="Times New Roman" pitchFamily="18" charset="0"/>
              </a:rPr>
              <a:t>ΔΙΑΥΓΑΣΗ</a:t>
            </a:r>
          </a:p>
          <a:p>
            <a:pPr algn="ctr"/>
            <a:endParaRPr lang="el-GR" dirty="0" smtClean="0">
              <a:latin typeface="Times New Roman" pitchFamily="18" charset="0"/>
              <a:cs typeface="Times New Roman" pitchFamily="18" charset="0"/>
            </a:endParaRPr>
          </a:p>
          <a:p>
            <a:pPr algn="ctr"/>
            <a:r>
              <a:rPr lang="el-GR" sz="1200" dirty="0" smtClean="0">
                <a:latin typeface="Times New Roman" pitchFamily="18" charset="0"/>
                <a:cs typeface="Times New Roman" pitchFamily="18" charset="0"/>
              </a:rPr>
              <a:t>Η διαδικασία στην οποία αφαιρούνται στερεά όπως νεκρά κύτταρα ζυμομυκήτων, τανίνες και πρωτεΐνες</a:t>
            </a:r>
            <a:r>
              <a:rPr lang="el-GR" sz="1400" dirty="0" smtClean="0">
                <a:latin typeface="Times New Roman" pitchFamily="18" charset="0"/>
                <a:cs typeface="Times New Roman" pitchFamily="18" charset="0"/>
              </a:rPr>
              <a:t>.</a:t>
            </a:r>
            <a:endParaRPr lang="en-US" sz="1400" dirty="0" smtClean="0">
              <a:latin typeface="Times New Roman" pitchFamily="18" charset="0"/>
              <a:cs typeface="Times New Roman" pitchFamily="18" charset="0"/>
            </a:endParaRPr>
          </a:p>
          <a:p>
            <a:pPr algn="ctr"/>
            <a:endParaRPr lang="el-GR" sz="1400" dirty="0" smtClean="0">
              <a:latin typeface="Times New Roman" pitchFamily="18" charset="0"/>
              <a:cs typeface="Times New Roman" pitchFamily="18" charset="0"/>
            </a:endParaRPr>
          </a:p>
          <a:p>
            <a:pPr algn="ctr"/>
            <a:endParaRPr lang="el-GR" dirty="0" smtClean="0">
              <a:latin typeface="Times New Roman" pitchFamily="18" charset="0"/>
              <a:cs typeface="Times New Roman" pitchFamily="18" charset="0"/>
            </a:endParaRPr>
          </a:p>
          <a:p>
            <a:pPr algn="ctr"/>
            <a:endParaRPr lang="el-GR" dirty="0" smtClean="0">
              <a:latin typeface="Times New Roman" pitchFamily="18" charset="0"/>
              <a:cs typeface="Times New Roman" pitchFamily="18" charset="0"/>
            </a:endParaRPr>
          </a:p>
          <a:p>
            <a:pPr algn="ctr"/>
            <a:endParaRPr lang="el-GR"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60304"/>
            <a:ext cx="10080625" cy="1692771"/>
          </a:xfrm>
          <a:prstGeom prst="rect">
            <a:avLst/>
          </a:prstGeom>
        </p:spPr>
        <p:txBody>
          <a:bodyPr wrap="square">
            <a:spAutoFit/>
          </a:bodyPr>
          <a:lstStyle/>
          <a:p>
            <a:pPr algn="ctr"/>
            <a:r>
              <a:rPr lang="el-GR" sz="1600" dirty="0" smtClean="0">
                <a:latin typeface="Times New Roman" pitchFamily="18" charset="0"/>
                <a:cs typeface="Times New Roman" pitchFamily="18" charset="0"/>
              </a:rPr>
              <a:t>ΠΑΛΑΙΩΣΗ ΚΑΙ ΕΜΦΙΑΛΩΣΗ</a:t>
            </a:r>
          </a:p>
          <a:p>
            <a:pPr algn="ctr"/>
            <a:endParaRPr lang="el-GR" sz="1400" dirty="0" smtClean="0">
              <a:latin typeface="Times New Roman" pitchFamily="18" charset="0"/>
              <a:cs typeface="Times New Roman" pitchFamily="18" charset="0"/>
            </a:endParaRPr>
          </a:p>
          <a:p>
            <a:pPr algn="ctr"/>
            <a:endParaRPr lang="el-GR" sz="1400" dirty="0" smtClean="0">
              <a:latin typeface="Times New Roman" pitchFamily="18" charset="0"/>
              <a:cs typeface="Times New Roman" pitchFamily="18" charset="0"/>
            </a:endParaRPr>
          </a:p>
          <a:p>
            <a:pPr algn="ctr"/>
            <a:r>
              <a:rPr lang="el-GR" sz="1200" dirty="0" smtClean="0">
                <a:latin typeface="Times New Roman" pitchFamily="18" charset="0"/>
                <a:cs typeface="Times New Roman" pitchFamily="18" charset="0"/>
              </a:rPr>
              <a:t> </a:t>
            </a:r>
            <a:r>
              <a:rPr lang="el-GR" sz="1200" dirty="0" smtClean="0">
                <a:solidFill>
                  <a:schemeClr val="accent1"/>
                </a:solidFill>
                <a:latin typeface="Times New Roman" pitchFamily="18" charset="0"/>
                <a:cs typeface="Times New Roman" pitchFamily="18" charset="0"/>
              </a:rPr>
              <a:t>Η ωρίμανση: </a:t>
            </a:r>
            <a:r>
              <a:rPr lang="el-GR" sz="1200" dirty="0" smtClean="0">
                <a:latin typeface="Times New Roman" pitchFamily="18" charset="0"/>
                <a:cs typeface="Times New Roman" pitchFamily="18" charset="0"/>
              </a:rPr>
              <a:t>Ένας παραγωγός κρασιών έχει δύο επιλογές, ή να εμφιαλώσει αμέσως το κρασί ή να το κρατήσει για παλαίωση.  Περαιτέρω παλαίωση μπορεί να γίνει σε φιάλες, δεξαμενές από ανοξείδωτο χάλυβα ή δρύινα βαρέλια.</a:t>
            </a:r>
          </a:p>
          <a:p>
            <a:pPr algn="ctr"/>
            <a:endParaRPr lang="en-US" sz="1200" dirty="0" smtClean="0">
              <a:latin typeface="Times New Roman" pitchFamily="18" charset="0"/>
              <a:cs typeface="Times New Roman" pitchFamily="18" charset="0"/>
            </a:endParaRPr>
          </a:p>
          <a:p>
            <a:pPr algn="ctr"/>
            <a:endParaRPr lang="el-GR" sz="1200" dirty="0" smtClean="0">
              <a:latin typeface="Times New Roman" pitchFamily="18" charset="0"/>
              <a:cs typeface="Times New Roman" pitchFamily="18" charset="0"/>
            </a:endParaRPr>
          </a:p>
          <a:p>
            <a:pPr algn="just"/>
            <a:endParaRPr lang="el-GR" sz="1200" dirty="0" smtClean="0">
              <a:latin typeface="Times New Roman" pitchFamily="18" charset="0"/>
              <a:cs typeface="Times New Roman" pitchFamily="18" charset="0"/>
            </a:endParaRPr>
          </a:p>
        </p:txBody>
      </p:sp>
      <p:sp>
        <p:nvSpPr>
          <p:cNvPr id="3" name="2 - Ορθογώνιο"/>
          <p:cNvSpPr/>
          <p:nvPr/>
        </p:nvSpPr>
        <p:spPr>
          <a:xfrm>
            <a:off x="6897700" y="1774816"/>
            <a:ext cx="3000396" cy="3877985"/>
          </a:xfrm>
          <a:prstGeom prst="rect">
            <a:avLst/>
          </a:prstGeom>
        </p:spPr>
        <p:txBody>
          <a:bodyPr wrap="square">
            <a:spAutoFit/>
          </a:bodyPr>
          <a:lstStyle/>
          <a:p>
            <a:pPr algn="ctr"/>
            <a:endParaRPr lang="el-GR" dirty="0" smtClean="0">
              <a:latin typeface="Times New Roman" pitchFamily="18" charset="0"/>
              <a:cs typeface="Times New Roman" pitchFamily="18" charset="0"/>
            </a:endParaRPr>
          </a:p>
          <a:p>
            <a:pPr algn="ctr"/>
            <a:r>
              <a:rPr lang="el-GR" sz="1200" dirty="0" smtClean="0">
                <a:latin typeface="Times New Roman" pitchFamily="18" charset="0"/>
                <a:cs typeface="Times New Roman" pitchFamily="18" charset="0"/>
              </a:rPr>
              <a:t>Δρύινα βαρέλια: </a:t>
            </a:r>
          </a:p>
          <a:p>
            <a:pPr algn="ct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θα παράγουν ένα ομαλότερο, στρογγυλό και πιο αρωματισμένο κρασί</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αυξάνουν επίσης την έκθεση του κρασιού στο οξυγόνο ενώ παλαιώνει</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μειώνουν τις τανίνες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βοηθούν το κρασί να φτάσει στη βέλτιστη κατάστασή του. </a:t>
            </a:r>
            <a:endParaRPr lang="en-US" sz="1200" dirty="0" smtClean="0">
              <a:latin typeface="Times New Roman" pitchFamily="18" charset="0"/>
              <a:cs typeface="Times New Roman" pitchFamily="18" charset="0"/>
            </a:endParaRPr>
          </a:p>
          <a:p>
            <a:pPr algn="ctr">
              <a:buFont typeface="Arial" pitchFamily="34" charset="0"/>
              <a:buChar char="•"/>
            </a:pPr>
            <a:endParaRPr lang="el-GR" sz="1200" dirty="0" smtClean="0">
              <a:latin typeface="Times New Roman" pitchFamily="18" charset="0"/>
              <a:cs typeface="Times New Roman" pitchFamily="18" charset="0"/>
            </a:endParaRPr>
          </a:p>
          <a:p>
            <a:pPr algn="ctr"/>
            <a:endParaRPr lang="el-GR" sz="1200" dirty="0" smtClean="0">
              <a:latin typeface="Times New Roman" pitchFamily="18" charset="0"/>
              <a:cs typeface="Times New Roman" pitchFamily="18" charset="0"/>
            </a:endParaRPr>
          </a:p>
          <a:p>
            <a:pPr algn="ctr"/>
            <a:r>
              <a:rPr lang="el-GR" sz="1200" dirty="0" smtClean="0">
                <a:latin typeface="Times New Roman" pitchFamily="18" charset="0"/>
                <a:cs typeface="Times New Roman" pitchFamily="18" charset="0"/>
              </a:rPr>
              <a:t>Ανοξείδωτες δεξαμενές: </a:t>
            </a:r>
          </a:p>
          <a:p>
            <a:pPr algn="ctr"/>
            <a:endParaRPr lang="el-GR" sz="1200" dirty="0" smtClean="0">
              <a:latin typeface="Times New Roman" pitchFamily="18" charset="0"/>
              <a:cs typeface="Times New Roman" pitchFamily="18" charset="0"/>
            </a:endParaRPr>
          </a:p>
          <a:p>
            <a:pPr algn="ctr"/>
            <a:r>
              <a:rPr lang="el-GR" sz="1200" dirty="0" smtClean="0">
                <a:latin typeface="Times New Roman" pitchFamily="18" charset="0"/>
                <a:cs typeface="Times New Roman" pitchFamily="18" charset="0"/>
              </a:rPr>
              <a:t>χρησιμοποιούνται συνήθως για λευκά κρασιά, τα οποία δεν απαιτούν τα παραπάνω </a:t>
            </a:r>
          </a:p>
          <a:p>
            <a:pPr algn="ctr"/>
            <a:endParaRPr lang="el-GR" sz="1200" dirty="0" smtClean="0">
              <a:latin typeface="Times New Roman" pitchFamily="18" charset="0"/>
              <a:cs typeface="Times New Roman" pitchFamily="18" charset="0"/>
            </a:endParaRPr>
          </a:p>
        </p:txBody>
      </p:sp>
      <p:sp>
        <p:nvSpPr>
          <p:cNvPr id="4" name="3 - Ορθογώνιο"/>
          <p:cNvSpPr/>
          <p:nvPr/>
        </p:nvSpPr>
        <p:spPr>
          <a:xfrm>
            <a:off x="253966" y="1274750"/>
            <a:ext cx="9072626" cy="646331"/>
          </a:xfrm>
          <a:prstGeom prst="rect">
            <a:avLst/>
          </a:prstGeom>
        </p:spPr>
        <p:txBody>
          <a:bodyPr wrap="square">
            <a:spAutoFit/>
          </a:bodyPr>
          <a:lstStyle/>
          <a:p>
            <a:pPr algn="ctr"/>
            <a:r>
              <a:rPr lang="el-GR" sz="1200" dirty="0" smtClean="0">
                <a:solidFill>
                  <a:schemeClr val="accent1"/>
                </a:solidFill>
                <a:latin typeface="Times New Roman" pitchFamily="18" charset="0"/>
                <a:cs typeface="Times New Roman" pitchFamily="18" charset="0"/>
              </a:rPr>
              <a:t>Η εμφιάλωση: </a:t>
            </a:r>
            <a:r>
              <a:rPr lang="el-GR" sz="1200" dirty="0" smtClean="0">
                <a:latin typeface="Times New Roman" pitchFamily="18" charset="0"/>
                <a:cs typeface="Times New Roman" pitchFamily="18" charset="0"/>
              </a:rPr>
              <a:t>Μετά την ωρίμανση, τα κρασιά εμφιαλώνονται είτε με φελλό είτε με βιδωτό πώμα, ανάλογα με την προτίμηση του οινοποιού.</a:t>
            </a:r>
          </a:p>
          <a:p>
            <a:pPr algn="ctr"/>
            <a:endParaRPr lang="el-GR" sz="1200" dirty="0" smtClean="0">
              <a:latin typeface="Times New Roman" pitchFamily="18" charset="0"/>
              <a:cs typeface="Times New Roman" pitchFamily="18" charset="0"/>
            </a:endParaRPr>
          </a:p>
          <a:p>
            <a:pPr algn="just"/>
            <a:endParaRPr lang="el-GR" sz="1200" dirty="0" smtClean="0">
              <a:latin typeface="Times New Roman" pitchFamily="18" charset="0"/>
              <a:cs typeface="Times New Roman" pitchFamily="18" charset="0"/>
            </a:endParaRPr>
          </a:p>
        </p:txBody>
      </p:sp>
      <p:pic>
        <p:nvPicPr>
          <p:cNvPr id="5" name="4 - Εικόνα" descr="44444.jpg"/>
          <p:cNvPicPr>
            <a:picLocks noChangeAspect="1"/>
          </p:cNvPicPr>
          <p:nvPr/>
        </p:nvPicPr>
        <p:blipFill>
          <a:blip r:embed="rId2"/>
          <a:stretch>
            <a:fillRect/>
          </a:stretch>
        </p:blipFill>
        <p:spPr>
          <a:xfrm>
            <a:off x="539718" y="1703378"/>
            <a:ext cx="6143668" cy="4080420"/>
          </a:xfrm>
          <a:prstGeom prst="rect">
            <a:avLst/>
          </a:prstGeom>
        </p:spPr>
      </p:pic>
      <p:sp>
        <p:nvSpPr>
          <p:cNvPr id="6" name="5 - TextBox"/>
          <p:cNvSpPr txBox="1"/>
          <p:nvPr/>
        </p:nvSpPr>
        <p:spPr>
          <a:xfrm>
            <a:off x="539718" y="5775344"/>
            <a:ext cx="4286280"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32  </a:t>
            </a:r>
            <a:r>
              <a:rPr lang="el-GR" sz="1000" dirty="0" smtClean="0">
                <a:latin typeface="Times New Roman" pitchFamily="18" charset="0"/>
                <a:cs typeface="Times New Roman" pitchFamily="18" charset="0"/>
              </a:rPr>
              <a:t>Χώρος παλαίωσης κρασιού οινοποιείο Νάουσας </a:t>
            </a:r>
            <a:r>
              <a:rPr lang="en-US" sz="1000" dirty="0" smtClean="0">
                <a:latin typeface="Times New Roman" pitchFamily="18" charset="0"/>
                <a:cs typeface="Times New Roman" pitchFamily="18" charset="0"/>
              </a:rPr>
              <a:t>“</a:t>
            </a:r>
            <a:r>
              <a:rPr lang="en-US" sz="1000" dirty="0" err="1" smtClean="0">
                <a:latin typeface="Times New Roman" pitchFamily="18" charset="0"/>
                <a:cs typeface="Times New Roman" pitchFamily="18" charset="0"/>
              </a:rPr>
              <a:t>Vaeni</a:t>
            </a:r>
            <a:r>
              <a:rPr lang="en-US" sz="1000" dirty="0" smtClean="0">
                <a:latin typeface="Times New Roman" pitchFamily="18" charset="0"/>
                <a:cs typeface="Times New Roman" pitchFamily="18" charset="0"/>
              </a:rPr>
              <a:t>”</a:t>
            </a:r>
            <a:r>
              <a:rPr lang="el-GR" sz="1000" dirty="0" smtClean="0">
                <a:latin typeface="Times New Roman" pitchFamily="18" charset="0"/>
                <a:cs typeface="Times New Roman" pitchFamily="18" charset="0"/>
              </a:rPr>
              <a:t>  </a:t>
            </a:r>
            <a:endParaRPr lang="el-GR"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0" y="203180"/>
            <a:ext cx="10080625" cy="338554"/>
          </a:xfrm>
          <a:prstGeom prst="rect">
            <a:avLst/>
          </a:prstGeom>
          <a:noFill/>
        </p:spPr>
        <p:txBody>
          <a:bodyPr wrap="square" rtlCol="0">
            <a:spAutoFit/>
          </a:bodyPr>
          <a:lstStyle/>
          <a:p>
            <a:pPr algn="ctr"/>
            <a:r>
              <a:rPr lang="el-GR" sz="1600" spc="300" dirty="0" smtClean="0">
                <a:solidFill>
                  <a:schemeClr val="accent1"/>
                </a:solidFill>
                <a:latin typeface="Times New Roman" pitchFamily="18" charset="0"/>
                <a:cs typeface="Times New Roman" pitchFamily="18" charset="0"/>
              </a:rPr>
              <a:t>ΠΟΙΟΤΙΚΟ ΚΡΑΣΙ </a:t>
            </a:r>
            <a:endParaRPr lang="el-GR" sz="1600" spc="300" dirty="0">
              <a:solidFill>
                <a:schemeClr val="accent1"/>
              </a:solidFill>
              <a:latin typeface="Times New Roman" pitchFamily="18" charset="0"/>
              <a:cs typeface="Times New Roman" pitchFamily="18" charset="0"/>
            </a:endParaRPr>
          </a:p>
        </p:txBody>
      </p:sp>
      <p:pic>
        <p:nvPicPr>
          <p:cNvPr id="3" name="2 - Εικόνα" descr="PP22.jpg"/>
          <p:cNvPicPr>
            <a:picLocks noChangeAspect="1"/>
          </p:cNvPicPr>
          <p:nvPr/>
        </p:nvPicPr>
        <p:blipFill>
          <a:blip r:embed="rId2"/>
          <a:stretch>
            <a:fillRect/>
          </a:stretch>
        </p:blipFill>
        <p:spPr>
          <a:xfrm>
            <a:off x="253966" y="631808"/>
            <a:ext cx="2893239" cy="1928826"/>
          </a:xfrm>
          <a:prstGeom prst="rect">
            <a:avLst/>
          </a:prstGeom>
        </p:spPr>
      </p:pic>
      <p:sp>
        <p:nvSpPr>
          <p:cNvPr id="4" name="3 - TextBox"/>
          <p:cNvSpPr txBox="1"/>
          <p:nvPr/>
        </p:nvSpPr>
        <p:spPr>
          <a:xfrm>
            <a:off x="468280" y="2560634"/>
            <a:ext cx="2500330" cy="246221"/>
          </a:xfrm>
          <a:prstGeom prst="rect">
            <a:avLst/>
          </a:prstGeom>
          <a:noFill/>
        </p:spPr>
        <p:txBody>
          <a:bodyPr wrap="square" rtlCol="0">
            <a:spAutoFit/>
          </a:bodyPr>
          <a:lstStyle/>
          <a:p>
            <a:pPr algn="ctr"/>
            <a:r>
              <a:rPr lang="el-GR" sz="1000" dirty="0" smtClean="0">
                <a:solidFill>
                  <a:schemeClr val="accent1"/>
                </a:solidFill>
                <a:latin typeface="Times New Roman" pitchFamily="18" charset="0"/>
                <a:cs typeface="Times New Roman" pitchFamily="18" charset="0"/>
              </a:rPr>
              <a:t>ΕΙΚ. 33  </a:t>
            </a:r>
            <a:r>
              <a:rPr lang="el-GR" sz="1000" dirty="0" smtClean="0">
                <a:latin typeface="Times New Roman" pitchFamily="18" charset="0"/>
                <a:cs typeface="Times New Roman" pitchFamily="18" charset="0"/>
              </a:rPr>
              <a:t>Μεσογειακό κλίμα </a:t>
            </a:r>
            <a:endParaRPr lang="el-GR" sz="1000" dirty="0">
              <a:latin typeface="Times New Roman" pitchFamily="18" charset="0"/>
              <a:cs typeface="Times New Roman" pitchFamily="18" charset="0"/>
            </a:endParaRPr>
          </a:p>
        </p:txBody>
      </p:sp>
      <p:pic>
        <p:nvPicPr>
          <p:cNvPr id="5" name="4 - Εικόνα" descr="pp23.jpg"/>
          <p:cNvPicPr>
            <a:picLocks noChangeAspect="1"/>
          </p:cNvPicPr>
          <p:nvPr/>
        </p:nvPicPr>
        <p:blipFill>
          <a:blip r:embed="rId3"/>
          <a:stretch>
            <a:fillRect/>
          </a:stretch>
        </p:blipFill>
        <p:spPr>
          <a:xfrm>
            <a:off x="253966" y="3846518"/>
            <a:ext cx="2864189" cy="1880201"/>
          </a:xfrm>
          <a:prstGeom prst="rect">
            <a:avLst/>
          </a:prstGeom>
        </p:spPr>
      </p:pic>
      <p:sp>
        <p:nvSpPr>
          <p:cNvPr id="6" name="5 - TextBox"/>
          <p:cNvSpPr txBox="1"/>
          <p:nvPr/>
        </p:nvSpPr>
        <p:spPr>
          <a:xfrm>
            <a:off x="253966" y="5703906"/>
            <a:ext cx="2825734" cy="246221"/>
          </a:xfrm>
          <a:prstGeom prst="rect">
            <a:avLst/>
          </a:prstGeom>
          <a:noFill/>
        </p:spPr>
        <p:txBody>
          <a:bodyPr wrap="square" rtlCol="0">
            <a:spAutoFit/>
          </a:bodyPr>
          <a:lstStyle/>
          <a:p>
            <a:pPr algn="ctr"/>
            <a:r>
              <a:rPr lang="el-GR" sz="1000" dirty="0" smtClean="0">
                <a:solidFill>
                  <a:schemeClr val="accent1"/>
                </a:solidFill>
                <a:latin typeface="Times New Roman" pitchFamily="18" charset="0"/>
                <a:cs typeface="Times New Roman" pitchFamily="18" charset="0"/>
              </a:rPr>
              <a:t>ΕΙΚ. 34</a:t>
            </a:r>
            <a:r>
              <a:rPr lang="el-GR" sz="1000" dirty="0" smtClean="0">
                <a:latin typeface="Times New Roman" pitchFamily="18" charset="0"/>
                <a:cs typeface="Times New Roman" pitchFamily="18" charset="0"/>
              </a:rPr>
              <a:t>  Αμμώδες έδαφος</a:t>
            </a:r>
            <a:endParaRPr lang="el-GR" sz="1000" dirty="0">
              <a:latin typeface="Times New Roman" pitchFamily="18" charset="0"/>
              <a:cs typeface="Times New Roman" pitchFamily="18" charset="0"/>
            </a:endParaRPr>
          </a:p>
        </p:txBody>
      </p:sp>
      <p:sp>
        <p:nvSpPr>
          <p:cNvPr id="7" name="6 - TextBox"/>
          <p:cNvSpPr txBox="1"/>
          <p:nvPr/>
        </p:nvSpPr>
        <p:spPr>
          <a:xfrm>
            <a:off x="396842" y="3060700"/>
            <a:ext cx="2428892" cy="523220"/>
          </a:xfrm>
          <a:prstGeom prst="rect">
            <a:avLst/>
          </a:prstGeom>
          <a:noFill/>
        </p:spPr>
        <p:txBody>
          <a:bodyPr wrap="square" rtlCol="0">
            <a:spAutoFit/>
          </a:bodyPr>
          <a:lstStyle/>
          <a:p>
            <a:pPr algn="ctr"/>
            <a:r>
              <a:rPr lang="el-GR" sz="1400" dirty="0" smtClean="0">
                <a:latin typeface="Times New Roman" pitchFamily="18" charset="0"/>
                <a:cs typeface="Times New Roman" pitchFamily="18" charset="0"/>
              </a:rPr>
              <a:t>Κατάλληλο κλίμα και έδαφος, με καλή αποστράγγιση </a:t>
            </a:r>
            <a:endParaRPr lang="el-GR" sz="1400" dirty="0">
              <a:latin typeface="Times New Roman" pitchFamily="18" charset="0"/>
              <a:cs typeface="Times New Roman" pitchFamily="18" charset="0"/>
            </a:endParaRPr>
          </a:p>
        </p:txBody>
      </p:sp>
      <p:pic>
        <p:nvPicPr>
          <p:cNvPr id="8" name="7 - Εικόνα" descr="pp24.jpeg"/>
          <p:cNvPicPr>
            <a:picLocks noChangeAspect="1"/>
          </p:cNvPicPr>
          <p:nvPr/>
        </p:nvPicPr>
        <p:blipFill>
          <a:blip r:embed="rId4" cstate="print"/>
          <a:stretch>
            <a:fillRect/>
          </a:stretch>
        </p:blipFill>
        <p:spPr>
          <a:xfrm>
            <a:off x="3682990" y="1846254"/>
            <a:ext cx="2725405" cy="1703378"/>
          </a:xfrm>
          <a:prstGeom prst="rect">
            <a:avLst/>
          </a:prstGeom>
        </p:spPr>
      </p:pic>
      <p:sp>
        <p:nvSpPr>
          <p:cNvPr id="9" name="8 - TextBox"/>
          <p:cNvSpPr txBox="1"/>
          <p:nvPr/>
        </p:nvSpPr>
        <p:spPr>
          <a:xfrm>
            <a:off x="3611552" y="3703642"/>
            <a:ext cx="2857520" cy="892552"/>
          </a:xfrm>
          <a:prstGeom prst="rect">
            <a:avLst/>
          </a:prstGeom>
          <a:noFill/>
        </p:spPr>
        <p:txBody>
          <a:bodyPr wrap="square" rtlCol="0">
            <a:spAutoFit/>
          </a:bodyPr>
          <a:lstStyle/>
          <a:p>
            <a:pPr algn="ctr"/>
            <a:r>
              <a:rPr lang="el-GR" sz="1000" dirty="0" smtClean="0">
                <a:solidFill>
                  <a:schemeClr val="accent1"/>
                </a:solidFill>
                <a:latin typeface="Times New Roman" pitchFamily="18" charset="0"/>
                <a:cs typeface="Times New Roman" pitchFamily="18" charset="0"/>
              </a:rPr>
              <a:t>ΕΙΚ. 35 </a:t>
            </a:r>
          </a:p>
          <a:p>
            <a:pPr algn="ctr"/>
            <a:r>
              <a:rPr lang="el-GR" sz="1400" dirty="0" smtClean="0">
                <a:latin typeface="Times New Roman" pitchFamily="18" charset="0"/>
                <a:cs typeface="Times New Roman" pitchFamily="18" charset="0"/>
              </a:rPr>
              <a:t>Σταφύλια με μικρή ποσότητα νερού άρα και καλύτερη ποσότητα σακχάρων </a:t>
            </a:r>
            <a:endParaRPr lang="el-GR" sz="1400" dirty="0">
              <a:latin typeface="Times New Roman" pitchFamily="18" charset="0"/>
              <a:cs typeface="Times New Roman" pitchFamily="18" charset="0"/>
            </a:endParaRPr>
          </a:p>
        </p:txBody>
      </p:sp>
      <p:pic>
        <p:nvPicPr>
          <p:cNvPr id="10" name="9 - Εικόνα" descr="pp25.jpg"/>
          <p:cNvPicPr>
            <a:picLocks noChangeAspect="1"/>
          </p:cNvPicPr>
          <p:nvPr/>
        </p:nvPicPr>
        <p:blipFill>
          <a:blip r:embed="rId5"/>
          <a:stretch>
            <a:fillRect/>
          </a:stretch>
        </p:blipFill>
        <p:spPr>
          <a:xfrm>
            <a:off x="6897700" y="2703510"/>
            <a:ext cx="2926080" cy="2186940"/>
          </a:xfrm>
          <a:prstGeom prst="rect">
            <a:avLst/>
          </a:prstGeom>
        </p:spPr>
      </p:pic>
      <p:sp>
        <p:nvSpPr>
          <p:cNvPr id="11" name="10 - TextBox"/>
          <p:cNvSpPr txBox="1"/>
          <p:nvPr/>
        </p:nvSpPr>
        <p:spPr>
          <a:xfrm>
            <a:off x="6754824" y="5132402"/>
            <a:ext cx="3182925" cy="677108"/>
          </a:xfrm>
          <a:prstGeom prst="rect">
            <a:avLst/>
          </a:prstGeom>
          <a:noFill/>
        </p:spPr>
        <p:txBody>
          <a:bodyPr wrap="square" rtlCol="0">
            <a:spAutoFit/>
          </a:bodyPr>
          <a:lstStyle/>
          <a:p>
            <a:pPr algn="ctr"/>
            <a:r>
              <a:rPr lang="el-GR" sz="1000" dirty="0" smtClean="0">
                <a:solidFill>
                  <a:schemeClr val="accent1"/>
                </a:solidFill>
                <a:latin typeface="Times New Roman" pitchFamily="18" charset="0"/>
                <a:cs typeface="Times New Roman" pitchFamily="18" charset="0"/>
              </a:rPr>
              <a:t>ΕΙΚ. 36 </a:t>
            </a:r>
          </a:p>
          <a:p>
            <a:pPr algn="ctr"/>
            <a:r>
              <a:rPr lang="el-GR" sz="1400" dirty="0" smtClean="0">
                <a:latin typeface="Times New Roman" pitchFamily="18" charset="0"/>
                <a:cs typeface="Times New Roman" pitchFamily="18" charset="0"/>
              </a:rPr>
              <a:t>Ποιοτικό κρασί με εύρος στην διαδικασία ζύμωσης του, λόγω αρκετών σακχάρων </a:t>
            </a:r>
            <a:endParaRPr lang="el-GR"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pp39.jpg"/>
          <p:cNvPicPr>
            <a:picLocks noChangeAspect="1"/>
          </p:cNvPicPr>
          <p:nvPr/>
        </p:nvPicPr>
        <p:blipFill>
          <a:blip r:embed="rId3">
            <a:lum/>
          </a:blip>
          <a:stretch>
            <a:fillRect/>
          </a:stretch>
        </p:blipFill>
        <p:spPr>
          <a:xfrm>
            <a:off x="2039916" y="1060436"/>
            <a:ext cx="5857915" cy="3905277"/>
          </a:xfrm>
          <a:prstGeom prst="rect">
            <a:avLst/>
          </a:prstGeom>
        </p:spPr>
      </p:pic>
      <p:sp>
        <p:nvSpPr>
          <p:cNvPr id="4" name="3 - Έλλειψη"/>
          <p:cNvSpPr/>
          <p:nvPr/>
        </p:nvSpPr>
        <p:spPr>
          <a:xfrm>
            <a:off x="2682857" y="2905146"/>
            <a:ext cx="285752" cy="28575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Έλλειψη"/>
          <p:cNvSpPr/>
          <p:nvPr/>
        </p:nvSpPr>
        <p:spPr>
          <a:xfrm>
            <a:off x="5040311" y="4119592"/>
            <a:ext cx="285752" cy="28575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Έλλειψη"/>
          <p:cNvSpPr/>
          <p:nvPr/>
        </p:nvSpPr>
        <p:spPr>
          <a:xfrm>
            <a:off x="4897435" y="2976584"/>
            <a:ext cx="285752" cy="28575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Έλλειψη"/>
          <p:cNvSpPr/>
          <p:nvPr/>
        </p:nvSpPr>
        <p:spPr>
          <a:xfrm>
            <a:off x="6540510" y="4132270"/>
            <a:ext cx="285752" cy="28575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Έλλειψη"/>
          <p:cNvSpPr/>
          <p:nvPr/>
        </p:nvSpPr>
        <p:spPr>
          <a:xfrm>
            <a:off x="3468675" y="4262468"/>
            <a:ext cx="285752" cy="28575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 name="9 - Ευθύγραμμο βέλος σύνδεσης"/>
          <p:cNvCxnSpPr>
            <a:stCxn id="6" idx="6"/>
          </p:cNvCxnSpPr>
          <p:nvPr/>
        </p:nvCxnSpPr>
        <p:spPr>
          <a:xfrm flipV="1">
            <a:off x="5183187" y="1417626"/>
            <a:ext cx="1428761" cy="17018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 Ευθύγραμμο βέλος σύνδεσης"/>
          <p:cNvCxnSpPr>
            <a:stCxn id="4" idx="2"/>
          </p:cNvCxnSpPr>
          <p:nvPr/>
        </p:nvCxnSpPr>
        <p:spPr>
          <a:xfrm rot="10800000">
            <a:off x="2325669" y="2703510"/>
            <a:ext cx="357189" cy="3445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17 - Ευθύγραμμο βέλος σύνδεσης"/>
          <p:cNvCxnSpPr>
            <a:stCxn id="8" idx="2"/>
          </p:cNvCxnSpPr>
          <p:nvPr/>
        </p:nvCxnSpPr>
        <p:spPr>
          <a:xfrm rot="10800000">
            <a:off x="2611419" y="3976716"/>
            <a:ext cx="857256"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23 - Ευθύγραμμο βέλος σύνδεσης"/>
          <p:cNvCxnSpPr>
            <a:stCxn id="7" idx="5"/>
          </p:cNvCxnSpPr>
          <p:nvPr/>
        </p:nvCxnSpPr>
        <p:spPr>
          <a:xfrm rot="5400000">
            <a:off x="6313730" y="4602958"/>
            <a:ext cx="697469" cy="2439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26 - Ευθύγραμμο βέλος σύνδεσης"/>
          <p:cNvCxnSpPr/>
          <p:nvPr/>
        </p:nvCxnSpPr>
        <p:spPr>
          <a:xfrm flipV="1">
            <a:off x="5326064" y="3703642"/>
            <a:ext cx="2143140" cy="5699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28 - TextBox"/>
          <p:cNvSpPr txBox="1"/>
          <p:nvPr/>
        </p:nvSpPr>
        <p:spPr>
          <a:xfrm>
            <a:off x="6826262" y="417494"/>
            <a:ext cx="3143272" cy="2154436"/>
          </a:xfrm>
          <a:prstGeom prst="rect">
            <a:avLst/>
          </a:prstGeom>
          <a:noFill/>
        </p:spPr>
        <p:txBody>
          <a:bodyPr wrap="square" rtlCol="0">
            <a:spAutoFit/>
          </a:bodyPr>
          <a:lstStyle/>
          <a:p>
            <a:pPr algn="ctr"/>
            <a:r>
              <a:rPr lang="el-GR" sz="1200" u="sng" dirty="0" smtClean="0">
                <a:latin typeface="Times New Roman" pitchFamily="18" charset="0"/>
                <a:cs typeface="Times New Roman" pitchFamily="18" charset="0"/>
              </a:rPr>
              <a:t>Λεκάνη της Μεσογείου</a:t>
            </a:r>
            <a:endParaRPr lang="en-US" sz="1200" u="sng" dirty="0" smtClean="0">
              <a:latin typeface="Times New Roman" pitchFamily="18" charset="0"/>
              <a:cs typeface="Times New Roman" pitchFamily="18" charset="0"/>
            </a:endParaRPr>
          </a:p>
          <a:p>
            <a:pPr algn="ctr"/>
            <a:endParaRPr lang="el-GR" sz="1200" u="sng" dirty="0" smtClean="0">
              <a:latin typeface="Times New Roman" pitchFamily="18" charset="0"/>
              <a:cs typeface="Times New Roman" pitchFamily="18" charset="0"/>
            </a:endParaRPr>
          </a:p>
          <a:p>
            <a:pPr algn="ctr"/>
            <a:r>
              <a:rPr lang="el-GR" sz="1100" dirty="0" smtClean="0">
                <a:latin typeface="Times New Roman" pitchFamily="18" charset="0"/>
                <a:cs typeface="Times New Roman" pitchFamily="18" charset="0"/>
              </a:rPr>
              <a:t>-Ελλάδα, Ιταλία, Ισπανία, Γαλλία, Πορτογαλία, Τουρκία, Κροατία, Λίβανος, Ισραήλ, Μαρόκο, Τυνησία- </a:t>
            </a:r>
            <a:endParaRPr lang="en-US" sz="1100" dirty="0" smtClean="0">
              <a:latin typeface="Times New Roman" pitchFamily="18" charset="0"/>
              <a:cs typeface="Times New Roman" pitchFamily="18" charset="0"/>
            </a:endParaRPr>
          </a:p>
          <a:p>
            <a:pPr algn="ctr"/>
            <a:endParaRPr lang="en-US" sz="1100" dirty="0" smtClean="0">
              <a:latin typeface="Times New Roman" pitchFamily="18" charset="0"/>
              <a:cs typeface="Times New Roman" pitchFamily="18" charset="0"/>
            </a:endParaRPr>
          </a:p>
          <a:p>
            <a:pPr algn="ctr"/>
            <a:r>
              <a:rPr lang="en-US" sz="1100" dirty="0" smtClean="0">
                <a:latin typeface="Times New Roman" pitchFamily="18" charset="0"/>
                <a:cs typeface="Times New Roman" pitchFamily="18" charset="0"/>
              </a:rPr>
              <a:t>         </a:t>
            </a:r>
            <a:r>
              <a:rPr lang="el-GR" sz="1100" dirty="0" smtClean="0">
                <a:latin typeface="Times New Roman" pitchFamily="18" charset="0"/>
                <a:cs typeface="Times New Roman" pitchFamily="18" charset="0"/>
              </a:rPr>
              <a:t>Ασύρτικο / Ξινόμαυρο / </a:t>
            </a:r>
            <a:endParaRPr lang="en-US" sz="1100" dirty="0" smtClean="0">
              <a:latin typeface="Times New Roman" pitchFamily="18" charset="0"/>
              <a:cs typeface="Times New Roman" pitchFamily="18" charset="0"/>
            </a:endParaRPr>
          </a:p>
          <a:p>
            <a:pPr algn="ct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Sangiovese</a:t>
            </a:r>
            <a:r>
              <a:rPr lang="en-US" sz="1100" dirty="0" smtClean="0">
                <a:latin typeface="Times New Roman" pitchFamily="18" charset="0"/>
                <a:cs typeface="Times New Roman" pitchFamily="18" charset="0"/>
              </a:rPr>
              <a:t> / </a:t>
            </a:r>
            <a:r>
              <a:rPr lang="en-US" sz="1100" dirty="0" err="1" smtClean="0">
                <a:latin typeface="Times New Roman" pitchFamily="18" charset="0"/>
                <a:cs typeface="Times New Roman" pitchFamily="18" charset="0"/>
              </a:rPr>
              <a:t>Tempranillo</a:t>
            </a:r>
            <a:r>
              <a:rPr lang="en-US" sz="1100" dirty="0" smtClean="0">
                <a:latin typeface="Times New Roman" pitchFamily="18" charset="0"/>
                <a:cs typeface="Times New Roman" pitchFamily="18" charset="0"/>
              </a:rPr>
              <a:t>  / </a:t>
            </a:r>
          </a:p>
          <a:p>
            <a:pPr algn="ctr"/>
            <a:r>
              <a:rPr lang="en-US" sz="1100" dirty="0" smtClean="0">
                <a:latin typeface="Times New Roman" pitchFamily="18" charset="0"/>
                <a:cs typeface="Times New Roman" pitchFamily="18" charset="0"/>
              </a:rPr>
              <a:t>     Grenache / </a:t>
            </a:r>
            <a:r>
              <a:rPr lang="en-US" sz="1100" dirty="0" err="1" smtClean="0">
                <a:latin typeface="Times New Roman" pitchFamily="18" charset="0"/>
                <a:cs typeface="Times New Roman" pitchFamily="18" charset="0"/>
              </a:rPr>
              <a:t>Touriga</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Nacional</a:t>
            </a:r>
            <a:endParaRPr lang="en-US" sz="1100" dirty="0" smtClean="0">
              <a:latin typeface="Times New Roman" pitchFamily="18" charset="0"/>
              <a:cs typeface="Times New Roman" pitchFamily="18" charset="0"/>
            </a:endParaRPr>
          </a:p>
          <a:p>
            <a:endParaRPr lang="en-US" sz="1100" dirty="0" smtClean="0">
              <a:latin typeface="Times New Roman" pitchFamily="18" charset="0"/>
              <a:cs typeface="Times New Roman" pitchFamily="18" charset="0"/>
            </a:endParaRPr>
          </a:p>
          <a:p>
            <a:pPr algn="ctr"/>
            <a:endParaRPr lang="en-US" sz="1100" dirty="0" smtClean="0">
              <a:latin typeface="Times New Roman" pitchFamily="18" charset="0"/>
              <a:cs typeface="Times New Roman" pitchFamily="18" charset="0"/>
            </a:endParaRPr>
          </a:p>
          <a:p>
            <a:pPr algn="ctr"/>
            <a:endParaRPr lang="el-GR" sz="1100" dirty="0">
              <a:latin typeface="Times New Roman" pitchFamily="18" charset="0"/>
              <a:cs typeface="Times New Roman" pitchFamily="18" charset="0"/>
            </a:endParaRPr>
          </a:p>
        </p:txBody>
      </p:sp>
      <p:pic>
        <p:nvPicPr>
          <p:cNvPr id="31" name="30 - Εικόνα" descr="pp38.jpg"/>
          <p:cNvPicPr>
            <a:picLocks noChangeAspect="1"/>
          </p:cNvPicPr>
          <p:nvPr/>
        </p:nvPicPr>
        <p:blipFill>
          <a:blip r:embed="rId4" cstate="print"/>
          <a:srcRect l="35000" r="35000"/>
          <a:stretch>
            <a:fillRect/>
          </a:stretch>
        </p:blipFill>
        <p:spPr>
          <a:xfrm>
            <a:off x="9398030" y="1203312"/>
            <a:ext cx="428628" cy="1428740"/>
          </a:xfrm>
          <a:prstGeom prst="rect">
            <a:avLst/>
          </a:prstGeom>
        </p:spPr>
      </p:pic>
      <p:sp>
        <p:nvSpPr>
          <p:cNvPr id="32" name="31 - TextBox"/>
          <p:cNvSpPr txBox="1"/>
          <p:nvPr/>
        </p:nvSpPr>
        <p:spPr>
          <a:xfrm>
            <a:off x="7540642" y="2203444"/>
            <a:ext cx="1825603" cy="400110"/>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37</a:t>
            </a:r>
          </a:p>
          <a:p>
            <a:r>
              <a:rPr lang="el-GR" sz="1000" dirty="0" smtClean="0">
                <a:latin typeface="Times New Roman" pitchFamily="18" charset="0"/>
                <a:cs typeface="Times New Roman" pitchFamily="18" charset="0"/>
              </a:rPr>
              <a:t> Ασύρτικο, Κτήμα Σιγάλα</a:t>
            </a:r>
            <a:endParaRPr lang="el-GR" sz="1000" dirty="0">
              <a:latin typeface="Times New Roman" pitchFamily="18" charset="0"/>
              <a:cs typeface="Times New Roman" pitchFamily="18" charset="0"/>
            </a:endParaRPr>
          </a:p>
        </p:txBody>
      </p:sp>
      <p:sp>
        <p:nvSpPr>
          <p:cNvPr id="35" name="34 - TextBox"/>
          <p:cNvSpPr txBox="1"/>
          <p:nvPr/>
        </p:nvSpPr>
        <p:spPr>
          <a:xfrm>
            <a:off x="7540642" y="3132138"/>
            <a:ext cx="2428892" cy="969496"/>
          </a:xfrm>
          <a:prstGeom prst="rect">
            <a:avLst/>
          </a:prstGeom>
          <a:noFill/>
        </p:spPr>
        <p:txBody>
          <a:bodyPr wrap="square" rtlCol="0">
            <a:spAutoFit/>
          </a:bodyPr>
          <a:lstStyle/>
          <a:p>
            <a:pPr algn="ctr"/>
            <a:r>
              <a:rPr lang="el-GR" sz="1200" u="sng" dirty="0" smtClean="0">
                <a:latin typeface="Times New Roman" pitchFamily="18" charset="0"/>
                <a:cs typeface="Times New Roman" pitchFamily="18" charset="0"/>
              </a:rPr>
              <a:t>Νότια Αφρική</a:t>
            </a:r>
            <a:endParaRPr lang="en-US" sz="1200" u="sng" dirty="0" smtClean="0">
              <a:latin typeface="Times New Roman" pitchFamily="18" charset="0"/>
              <a:cs typeface="Times New Roman" pitchFamily="18" charset="0"/>
            </a:endParaRPr>
          </a:p>
          <a:p>
            <a:pPr algn="ctr"/>
            <a:endParaRPr lang="en-US" sz="1200" dirty="0" smtClean="0">
              <a:latin typeface="Times New Roman" pitchFamily="18" charset="0"/>
              <a:cs typeface="Times New Roman" pitchFamily="18" charset="0"/>
            </a:endParaRPr>
          </a:p>
          <a:p>
            <a:pPr algn="ctr"/>
            <a:r>
              <a:rPr lang="en-US" sz="1100" dirty="0" err="1" smtClean="0">
                <a:latin typeface="Times New Roman" pitchFamily="18" charset="0"/>
                <a:cs typeface="Times New Roman" pitchFamily="18" charset="0"/>
              </a:rPr>
              <a:t>Pinotage</a:t>
            </a:r>
            <a:r>
              <a:rPr lang="en-US" sz="1100" dirty="0" smtClean="0">
                <a:latin typeface="Times New Roman" pitchFamily="18" charset="0"/>
                <a:cs typeface="Times New Roman" pitchFamily="18" charset="0"/>
              </a:rPr>
              <a:t> / </a:t>
            </a:r>
            <a:r>
              <a:rPr lang="en-US" sz="1100" dirty="0" err="1" smtClean="0">
                <a:latin typeface="Times New Roman" pitchFamily="18" charset="0"/>
                <a:cs typeface="Times New Roman" pitchFamily="18" charset="0"/>
              </a:rPr>
              <a:t>Chenic</a:t>
            </a:r>
            <a:r>
              <a:rPr lang="en-US" sz="1100" dirty="0" smtClean="0">
                <a:latin typeface="Times New Roman" pitchFamily="18" charset="0"/>
                <a:cs typeface="Times New Roman" pitchFamily="18" charset="0"/>
              </a:rPr>
              <a:t> Blanc</a:t>
            </a:r>
          </a:p>
          <a:p>
            <a:pPr algn="ctr"/>
            <a:r>
              <a:rPr lang="en-US" sz="1100" dirty="0" smtClean="0">
                <a:latin typeface="Times New Roman" pitchFamily="18" charset="0"/>
                <a:cs typeface="Times New Roman" pitchFamily="18" charset="0"/>
              </a:rPr>
              <a:t> / Syrah</a:t>
            </a:r>
            <a:endParaRPr lang="el-GR" sz="1100" dirty="0" smtClean="0">
              <a:latin typeface="Times New Roman" pitchFamily="18" charset="0"/>
              <a:cs typeface="Times New Roman" pitchFamily="18" charset="0"/>
            </a:endParaRPr>
          </a:p>
          <a:p>
            <a:pPr algn="ctr"/>
            <a:r>
              <a:rPr lang="el-GR" sz="1100" dirty="0" smtClean="0">
                <a:latin typeface="Times New Roman" pitchFamily="18" charset="0"/>
                <a:cs typeface="Times New Roman" pitchFamily="18" charset="0"/>
              </a:rPr>
              <a:t> </a:t>
            </a:r>
            <a:endParaRPr lang="el-GR" sz="1100" dirty="0">
              <a:latin typeface="Times New Roman" pitchFamily="18" charset="0"/>
              <a:cs typeface="Times New Roman" pitchFamily="18" charset="0"/>
            </a:endParaRPr>
          </a:p>
        </p:txBody>
      </p:sp>
      <p:pic>
        <p:nvPicPr>
          <p:cNvPr id="36" name="35 - Εικόνα" descr="pp40.png"/>
          <p:cNvPicPr>
            <a:picLocks noChangeAspect="1"/>
          </p:cNvPicPr>
          <p:nvPr/>
        </p:nvPicPr>
        <p:blipFill>
          <a:blip r:embed="rId5" cstate="print"/>
          <a:stretch>
            <a:fillRect/>
          </a:stretch>
        </p:blipFill>
        <p:spPr>
          <a:xfrm>
            <a:off x="8897964" y="3489328"/>
            <a:ext cx="1539851" cy="1539851"/>
          </a:xfrm>
          <a:prstGeom prst="rect">
            <a:avLst/>
          </a:prstGeom>
        </p:spPr>
      </p:pic>
      <p:sp>
        <p:nvSpPr>
          <p:cNvPr id="40" name="39 - TextBox"/>
          <p:cNvSpPr txBox="1"/>
          <p:nvPr/>
        </p:nvSpPr>
        <p:spPr>
          <a:xfrm>
            <a:off x="7754956" y="4418022"/>
            <a:ext cx="1785950" cy="553998"/>
          </a:xfrm>
          <a:prstGeom prst="rect">
            <a:avLst/>
          </a:prstGeom>
          <a:noFill/>
        </p:spPr>
        <p:txBody>
          <a:bodyPr wrap="square" rtlCol="0">
            <a:spAutoFit/>
          </a:bodyPr>
          <a:lstStyle/>
          <a:p>
            <a:r>
              <a:rPr lang="en-US" sz="1000" dirty="0" smtClean="0">
                <a:solidFill>
                  <a:schemeClr val="accent1"/>
                </a:solidFill>
                <a:latin typeface="Times New Roman" pitchFamily="18" charset="0"/>
                <a:cs typeface="Times New Roman" pitchFamily="18" charset="0"/>
              </a:rPr>
              <a:t>EIK. </a:t>
            </a:r>
            <a:r>
              <a:rPr lang="el-GR" sz="1000" dirty="0" smtClean="0">
                <a:solidFill>
                  <a:schemeClr val="accent1"/>
                </a:solidFill>
                <a:latin typeface="Times New Roman" pitchFamily="18" charset="0"/>
                <a:cs typeface="Times New Roman" pitchFamily="18" charset="0"/>
              </a:rPr>
              <a:t>38</a:t>
            </a:r>
            <a:endParaRPr lang="en-US" sz="1000" dirty="0" smtClean="0">
              <a:solidFill>
                <a:schemeClr val="accent1"/>
              </a:solidFill>
              <a:latin typeface="Times New Roman" pitchFamily="18" charset="0"/>
              <a:cs typeface="Times New Roman" pitchFamily="18" charset="0"/>
            </a:endParaRPr>
          </a:p>
          <a:p>
            <a:r>
              <a:rPr lang="en-US" sz="1000" dirty="0" smtClean="0">
                <a:solidFill>
                  <a:schemeClr val="accent1"/>
                </a:solidFill>
                <a:latin typeface="Times New Roman" pitchFamily="18" charset="0"/>
                <a:cs typeface="Times New Roman" pitchFamily="18" charset="0"/>
              </a:rPr>
              <a:t> </a:t>
            </a:r>
            <a:r>
              <a:rPr lang="en-US" sz="1000" dirty="0" smtClean="0">
                <a:latin typeface="Times New Roman" pitchFamily="18" charset="0"/>
                <a:cs typeface="Times New Roman" pitchFamily="18" charset="0"/>
              </a:rPr>
              <a:t>Survivor </a:t>
            </a:r>
            <a:r>
              <a:rPr lang="en-US" sz="1000" dirty="0" err="1" smtClean="0">
                <a:latin typeface="Times New Roman" pitchFamily="18" charset="0"/>
                <a:cs typeface="Times New Roman" pitchFamily="18" charset="0"/>
              </a:rPr>
              <a:t>Pinotage</a:t>
            </a:r>
            <a:r>
              <a:rPr lang="en-US" sz="1000" dirty="0" smtClean="0">
                <a:latin typeface="Times New Roman" pitchFamily="18" charset="0"/>
                <a:cs typeface="Times New Roman" pitchFamily="18" charset="0"/>
              </a:rPr>
              <a:t>,</a:t>
            </a:r>
          </a:p>
          <a:p>
            <a:r>
              <a:rPr lang="en-US" sz="1000" dirty="0" smtClean="0">
                <a:latin typeface="Times New Roman" pitchFamily="18" charset="0"/>
                <a:cs typeface="Times New Roman" pitchFamily="18" charset="0"/>
              </a:rPr>
              <a:t> Survivor Wines </a:t>
            </a:r>
            <a:endParaRPr lang="el-GR" sz="1000" dirty="0">
              <a:latin typeface="Times New Roman" pitchFamily="18" charset="0"/>
              <a:cs typeface="Times New Roman" pitchFamily="18" charset="0"/>
            </a:endParaRPr>
          </a:p>
        </p:txBody>
      </p:sp>
      <p:sp>
        <p:nvSpPr>
          <p:cNvPr id="42" name="41 - Στρογγυλεμένο ορθογώνιο"/>
          <p:cNvSpPr/>
          <p:nvPr/>
        </p:nvSpPr>
        <p:spPr>
          <a:xfrm>
            <a:off x="7540642" y="3060700"/>
            <a:ext cx="2428892" cy="214314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 name="43 - Στρογγυλεμένο ορθογώνιο"/>
          <p:cNvSpPr/>
          <p:nvPr/>
        </p:nvSpPr>
        <p:spPr>
          <a:xfrm>
            <a:off x="6826262" y="274618"/>
            <a:ext cx="3143272" cy="2357454"/>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 name="47 - Στρογγυλεμένο ορθογώνιο"/>
          <p:cNvSpPr/>
          <p:nvPr/>
        </p:nvSpPr>
        <p:spPr>
          <a:xfrm>
            <a:off x="3897304" y="4489460"/>
            <a:ext cx="2532115" cy="1500198"/>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 name="49 - TextBox"/>
          <p:cNvSpPr txBox="1"/>
          <p:nvPr/>
        </p:nvSpPr>
        <p:spPr>
          <a:xfrm>
            <a:off x="4111618" y="4560898"/>
            <a:ext cx="1857388" cy="830997"/>
          </a:xfrm>
          <a:prstGeom prst="rect">
            <a:avLst/>
          </a:prstGeom>
          <a:noFill/>
        </p:spPr>
        <p:txBody>
          <a:bodyPr wrap="square" rtlCol="0">
            <a:spAutoFit/>
          </a:bodyPr>
          <a:lstStyle/>
          <a:p>
            <a:pPr algn="ctr"/>
            <a:r>
              <a:rPr lang="el-GR" sz="1200" u="sng" dirty="0" smtClean="0">
                <a:latin typeface="Times New Roman" pitchFamily="18" charset="0"/>
                <a:cs typeface="Times New Roman" pitchFamily="18" charset="0"/>
              </a:rPr>
              <a:t>Νοτιοδυτική Αυστραλία</a:t>
            </a:r>
          </a:p>
          <a:p>
            <a:pPr algn="ctr"/>
            <a:endParaRPr lang="el-GR" sz="1200" u="sng" dirty="0" smtClean="0">
              <a:latin typeface="Times New Roman" pitchFamily="18" charset="0"/>
              <a:cs typeface="Times New Roman" pitchFamily="18" charset="0"/>
            </a:endParaRPr>
          </a:p>
          <a:p>
            <a:pPr algn="ctr"/>
            <a:r>
              <a:rPr lang="en-US" sz="1100" dirty="0" smtClean="0">
                <a:latin typeface="Times New Roman" pitchFamily="18" charset="0"/>
                <a:cs typeface="Times New Roman" pitchFamily="18" charset="0"/>
              </a:rPr>
              <a:t>Shiraz / Cabernet Sauvignon / Grenache</a:t>
            </a:r>
            <a:r>
              <a:rPr lang="el-GR" sz="1100" dirty="0" smtClean="0">
                <a:latin typeface="Times New Roman" pitchFamily="18" charset="0"/>
                <a:cs typeface="Times New Roman" pitchFamily="18" charset="0"/>
              </a:rPr>
              <a:t> </a:t>
            </a:r>
            <a:endParaRPr lang="el-GR" sz="1100" dirty="0">
              <a:latin typeface="Times New Roman" pitchFamily="18" charset="0"/>
              <a:cs typeface="Times New Roman" pitchFamily="18" charset="0"/>
            </a:endParaRPr>
          </a:p>
        </p:txBody>
      </p:sp>
      <p:sp>
        <p:nvSpPr>
          <p:cNvPr id="51" name="50 - TextBox"/>
          <p:cNvSpPr txBox="1"/>
          <p:nvPr/>
        </p:nvSpPr>
        <p:spPr>
          <a:xfrm>
            <a:off x="4151271" y="5489592"/>
            <a:ext cx="2500330" cy="400110"/>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39</a:t>
            </a:r>
            <a:r>
              <a:rPr lang="en-US" sz="1000" dirty="0" smtClean="0">
                <a:solidFill>
                  <a:schemeClr val="accent1"/>
                </a:solidFill>
                <a:latin typeface="Times New Roman" pitchFamily="18" charset="0"/>
                <a:cs typeface="Times New Roman" pitchFamily="18" charset="0"/>
              </a:rPr>
              <a:t> </a:t>
            </a:r>
          </a:p>
          <a:p>
            <a:r>
              <a:rPr lang="en-US" sz="1000" dirty="0" smtClean="0">
                <a:latin typeface="Times New Roman" pitchFamily="18" charset="0"/>
                <a:cs typeface="Times New Roman" pitchFamily="18" charset="0"/>
              </a:rPr>
              <a:t>Shiraz Cabernet, </a:t>
            </a:r>
            <a:r>
              <a:rPr lang="en-US" sz="1000" dirty="0" err="1" smtClean="0">
                <a:latin typeface="Times New Roman" pitchFamily="18" charset="0"/>
                <a:cs typeface="Times New Roman" pitchFamily="18" charset="0"/>
              </a:rPr>
              <a:t>Penfolds</a:t>
            </a:r>
            <a:r>
              <a:rPr lang="el-GR" sz="1000" dirty="0" smtClean="0">
                <a:latin typeface="Times New Roman" pitchFamily="18" charset="0"/>
                <a:cs typeface="Times New Roman" pitchFamily="18" charset="0"/>
              </a:rPr>
              <a:t> </a:t>
            </a:r>
            <a:endParaRPr lang="el-GR" sz="1000" dirty="0">
              <a:latin typeface="Times New Roman" pitchFamily="18" charset="0"/>
              <a:cs typeface="Times New Roman" pitchFamily="18" charset="0"/>
            </a:endParaRPr>
          </a:p>
        </p:txBody>
      </p:sp>
      <p:pic>
        <p:nvPicPr>
          <p:cNvPr id="52" name="51 - Εικόνα" descr="pp41.jpg"/>
          <p:cNvPicPr>
            <a:picLocks noChangeAspect="1"/>
          </p:cNvPicPr>
          <p:nvPr/>
        </p:nvPicPr>
        <p:blipFill>
          <a:blip r:embed="rId6"/>
          <a:srcRect l="27400" t="5504" r="31500" b="4020"/>
          <a:stretch>
            <a:fillRect/>
          </a:stretch>
        </p:blipFill>
        <p:spPr>
          <a:xfrm>
            <a:off x="5897568" y="4560898"/>
            <a:ext cx="428628" cy="1357322"/>
          </a:xfrm>
          <a:prstGeom prst="rect">
            <a:avLst/>
          </a:prstGeom>
        </p:spPr>
      </p:pic>
      <p:sp>
        <p:nvSpPr>
          <p:cNvPr id="56" name="55 - Στρογγυλεμένο ορθογώνιο"/>
          <p:cNvSpPr/>
          <p:nvPr/>
        </p:nvSpPr>
        <p:spPr>
          <a:xfrm>
            <a:off x="111090" y="131742"/>
            <a:ext cx="2143140" cy="2714644"/>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 name="57 - Στρογγυλεμένο ορθογώνιο"/>
          <p:cNvSpPr/>
          <p:nvPr/>
        </p:nvSpPr>
        <p:spPr>
          <a:xfrm>
            <a:off x="111090" y="3275014"/>
            <a:ext cx="2357454" cy="2643206"/>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29 - TextBox"/>
          <p:cNvSpPr txBox="1"/>
          <p:nvPr/>
        </p:nvSpPr>
        <p:spPr>
          <a:xfrm>
            <a:off x="182528" y="3489328"/>
            <a:ext cx="2214578" cy="1692771"/>
          </a:xfrm>
          <a:prstGeom prst="rect">
            <a:avLst/>
          </a:prstGeom>
          <a:noFill/>
        </p:spPr>
        <p:txBody>
          <a:bodyPr wrap="square" rtlCol="0">
            <a:spAutoFit/>
          </a:bodyPr>
          <a:lstStyle/>
          <a:p>
            <a:pPr algn="ctr"/>
            <a:r>
              <a:rPr lang="el-GR" sz="1200" u="sng" dirty="0" smtClean="0">
                <a:latin typeface="Times New Roman" pitchFamily="18" charset="0"/>
                <a:cs typeface="Times New Roman" pitchFamily="18" charset="0"/>
              </a:rPr>
              <a:t>Κεντρική Χιλή</a:t>
            </a:r>
            <a:endParaRPr lang="en-US" sz="1200" u="sng" dirty="0" smtClean="0">
              <a:latin typeface="Times New Roman" pitchFamily="18" charset="0"/>
              <a:cs typeface="Times New Roman" pitchFamily="18" charset="0"/>
            </a:endParaRPr>
          </a:p>
          <a:p>
            <a:pPr algn="ctr"/>
            <a:r>
              <a:rPr lang="el-GR" sz="1200" u="sng" dirty="0" smtClean="0">
                <a:latin typeface="Times New Roman" pitchFamily="18" charset="0"/>
                <a:cs typeface="Times New Roman" pitchFamily="18" charset="0"/>
              </a:rPr>
              <a:t> </a:t>
            </a:r>
          </a:p>
          <a:p>
            <a:pPr algn="ctr"/>
            <a:r>
              <a:rPr lang="el-GR" sz="1100" dirty="0" smtClean="0">
                <a:latin typeface="Times New Roman" pitchFamily="18" charset="0"/>
                <a:cs typeface="Times New Roman" pitchFamily="18" charset="0"/>
              </a:rPr>
              <a:t>-</a:t>
            </a:r>
            <a:r>
              <a:rPr lang="en-US" sz="1100" dirty="0" err="1" smtClean="0">
                <a:latin typeface="Times New Roman" pitchFamily="18" charset="0"/>
                <a:cs typeface="Times New Roman" pitchFamily="18" charset="0"/>
              </a:rPr>
              <a:t>Maipo</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Colchgua</a:t>
            </a:r>
            <a:r>
              <a:rPr lang="en-US" sz="1100" dirty="0" smtClean="0">
                <a:latin typeface="Times New Roman" pitchFamily="18" charset="0"/>
                <a:cs typeface="Times New Roman" pitchFamily="18" charset="0"/>
              </a:rPr>
              <a:t>, Casablanca-</a:t>
            </a:r>
          </a:p>
          <a:p>
            <a:pPr algn="ctr"/>
            <a:endParaRPr lang="en-US" sz="1100" dirty="0" smtClean="0">
              <a:latin typeface="Times New Roman" pitchFamily="18" charset="0"/>
              <a:cs typeface="Times New Roman" pitchFamily="18" charset="0"/>
            </a:endParaRPr>
          </a:p>
          <a:p>
            <a:pPr algn="ctr"/>
            <a:r>
              <a:rPr lang="en-US" sz="1100" dirty="0" err="1" smtClean="0">
                <a:latin typeface="Times New Roman" pitchFamily="18" charset="0"/>
                <a:cs typeface="Times New Roman" pitchFamily="18" charset="0"/>
              </a:rPr>
              <a:t>Carmenere</a:t>
            </a:r>
            <a:r>
              <a:rPr lang="en-US" sz="1100" dirty="0" smtClean="0">
                <a:latin typeface="Times New Roman" pitchFamily="18" charset="0"/>
                <a:cs typeface="Times New Roman" pitchFamily="18" charset="0"/>
              </a:rPr>
              <a:t> / Cabernet </a:t>
            </a:r>
          </a:p>
          <a:p>
            <a:pPr algn="ctr"/>
            <a:r>
              <a:rPr lang="en-US" sz="1100" dirty="0" smtClean="0">
                <a:latin typeface="Times New Roman" pitchFamily="18" charset="0"/>
                <a:cs typeface="Times New Roman" pitchFamily="18" charset="0"/>
              </a:rPr>
              <a:t>Sauvignon / Syrah </a:t>
            </a:r>
          </a:p>
          <a:p>
            <a:endParaRPr lang="en-US" dirty="0" smtClean="0"/>
          </a:p>
          <a:p>
            <a:endParaRPr lang="el-GR" dirty="0"/>
          </a:p>
        </p:txBody>
      </p:sp>
      <p:pic>
        <p:nvPicPr>
          <p:cNvPr id="34" name="33 - Εικόνα" descr="pp42.jpg"/>
          <p:cNvPicPr>
            <a:picLocks noChangeAspect="1"/>
          </p:cNvPicPr>
          <p:nvPr/>
        </p:nvPicPr>
        <p:blipFill>
          <a:blip r:embed="rId7"/>
          <a:srcRect l="40909" r="38636"/>
          <a:stretch>
            <a:fillRect/>
          </a:stretch>
        </p:blipFill>
        <p:spPr>
          <a:xfrm>
            <a:off x="1897040" y="4275146"/>
            <a:ext cx="428628" cy="1394460"/>
          </a:xfrm>
          <a:prstGeom prst="rect">
            <a:avLst/>
          </a:prstGeom>
        </p:spPr>
      </p:pic>
      <p:sp>
        <p:nvSpPr>
          <p:cNvPr id="38" name="37 - TextBox"/>
          <p:cNvSpPr txBox="1"/>
          <p:nvPr/>
        </p:nvSpPr>
        <p:spPr>
          <a:xfrm>
            <a:off x="325404" y="5203840"/>
            <a:ext cx="1428760" cy="553998"/>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40</a:t>
            </a:r>
            <a:endParaRPr lang="en-US" sz="1000" dirty="0" smtClean="0">
              <a:solidFill>
                <a:schemeClr val="accent1"/>
              </a:solidFill>
              <a:latin typeface="Times New Roman" pitchFamily="18" charset="0"/>
              <a:cs typeface="Times New Roman" pitchFamily="18" charset="0"/>
            </a:endParaRPr>
          </a:p>
          <a:p>
            <a:r>
              <a:rPr lang="el-GR" sz="1000" dirty="0" smtClean="0">
                <a:solidFill>
                  <a:schemeClr val="accent1"/>
                </a:solidFill>
                <a:latin typeface="Times New Roman" pitchFamily="18" charset="0"/>
                <a:cs typeface="Times New Roman" pitchFamily="18" charset="0"/>
              </a:rPr>
              <a:t> </a:t>
            </a:r>
            <a:r>
              <a:rPr lang="en-US" sz="1000" dirty="0" smtClean="0">
                <a:latin typeface="Times New Roman" pitchFamily="18" charset="0"/>
                <a:cs typeface="Times New Roman" pitchFamily="18" charset="0"/>
              </a:rPr>
              <a:t>Cabernet Sauvignon, </a:t>
            </a:r>
            <a:r>
              <a:rPr lang="en-US" sz="1000" dirty="0" err="1" smtClean="0">
                <a:latin typeface="Times New Roman" pitchFamily="18" charset="0"/>
                <a:cs typeface="Times New Roman" pitchFamily="18" charset="0"/>
              </a:rPr>
              <a:t>Concha</a:t>
            </a:r>
            <a:r>
              <a:rPr lang="en-US" sz="1000" dirty="0" smtClean="0">
                <a:latin typeface="Times New Roman" pitchFamily="18" charset="0"/>
                <a:cs typeface="Times New Roman" pitchFamily="18" charset="0"/>
              </a:rPr>
              <a:t> y Toro</a:t>
            </a:r>
            <a:r>
              <a:rPr lang="el-GR" sz="1000" dirty="0" smtClean="0">
                <a:latin typeface="Times New Roman" pitchFamily="18" charset="0"/>
                <a:cs typeface="Times New Roman" pitchFamily="18" charset="0"/>
              </a:rPr>
              <a:t>  </a:t>
            </a:r>
            <a:endParaRPr lang="el-GR" sz="1000" dirty="0">
              <a:latin typeface="Times New Roman" pitchFamily="18" charset="0"/>
              <a:cs typeface="Times New Roman" pitchFamily="18" charset="0"/>
            </a:endParaRPr>
          </a:p>
        </p:txBody>
      </p:sp>
      <p:sp>
        <p:nvSpPr>
          <p:cNvPr id="39" name="38 - TextBox"/>
          <p:cNvSpPr txBox="1"/>
          <p:nvPr/>
        </p:nvSpPr>
        <p:spPr>
          <a:xfrm>
            <a:off x="111090" y="274618"/>
            <a:ext cx="2000264" cy="1384995"/>
          </a:xfrm>
          <a:prstGeom prst="rect">
            <a:avLst/>
          </a:prstGeom>
          <a:noFill/>
        </p:spPr>
        <p:txBody>
          <a:bodyPr wrap="square" rtlCol="0">
            <a:spAutoFit/>
          </a:bodyPr>
          <a:lstStyle/>
          <a:p>
            <a:pPr algn="ctr"/>
            <a:r>
              <a:rPr lang="el-GR" sz="1200" dirty="0" smtClean="0">
                <a:latin typeface="Times New Roman" pitchFamily="18" charset="0"/>
                <a:cs typeface="Times New Roman" pitchFamily="18" charset="0"/>
              </a:rPr>
              <a:t>Καλιφόρνια (ΗΠΑ)</a:t>
            </a:r>
          </a:p>
          <a:p>
            <a:pPr algn="ctr"/>
            <a:endParaRPr lang="el-GR" sz="1200" dirty="0" smtClean="0">
              <a:latin typeface="Times New Roman" pitchFamily="18" charset="0"/>
              <a:cs typeface="Times New Roman" pitchFamily="18" charset="0"/>
            </a:endParaRPr>
          </a:p>
          <a:p>
            <a:pPr algn="ctr"/>
            <a:r>
              <a:rPr lang="en-US" sz="1100" dirty="0" smtClean="0">
                <a:latin typeface="Times New Roman" pitchFamily="18" charset="0"/>
                <a:cs typeface="Times New Roman" pitchFamily="18" charset="0"/>
              </a:rPr>
              <a:t>Cabernet Sauvignon / Chardonnay / Zinfandel  </a:t>
            </a:r>
            <a:endParaRPr lang="el-GR" sz="1100" dirty="0" smtClean="0">
              <a:latin typeface="Times New Roman" pitchFamily="18" charset="0"/>
              <a:cs typeface="Times New Roman" pitchFamily="18" charset="0"/>
            </a:endParaRPr>
          </a:p>
          <a:p>
            <a:endParaRPr lang="el-GR" dirty="0" smtClean="0"/>
          </a:p>
          <a:p>
            <a:r>
              <a:rPr lang="el-GR" dirty="0" smtClean="0"/>
              <a:t> </a:t>
            </a:r>
            <a:endParaRPr lang="el-GR" dirty="0"/>
          </a:p>
        </p:txBody>
      </p:sp>
      <p:pic>
        <p:nvPicPr>
          <p:cNvPr id="41" name="40 - Εικόνα" descr="pp43.jpg"/>
          <p:cNvPicPr>
            <a:picLocks noChangeAspect="1"/>
          </p:cNvPicPr>
          <p:nvPr/>
        </p:nvPicPr>
        <p:blipFill>
          <a:blip r:embed="rId8" cstate="print"/>
          <a:srcRect l="26928" r="29988" b="4239"/>
          <a:stretch>
            <a:fillRect/>
          </a:stretch>
        </p:blipFill>
        <p:spPr>
          <a:xfrm>
            <a:off x="1682726" y="1274750"/>
            <a:ext cx="428628" cy="1428760"/>
          </a:xfrm>
          <a:prstGeom prst="rect">
            <a:avLst/>
          </a:prstGeom>
        </p:spPr>
      </p:pic>
      <p:sp>
        <p:nvSpPr>
          <p:cNvPr id="47" name="46 - TextBox"/>
          <p:cNvSpPr txBox="1"/>
          <p:nvPr/>
        </p:nvSpPr>
        <p:spPr>
          <a:xfrm>
            <a:off x="253966" y="2132006"/>
            <a:ext cx="1500198" cy="553998"/>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41</a:t>
            </a:r>
            <a:endParaRPr lang="en-US" sz="1000" dirty="0" smtClean="0">
              <a:solidFill>
                <a:schemeClr val="accent1"/>
              </a:solidFill>
              <a:latin typeface="Times New Roman" pitchFamily="18" charset="0"/>
              <a:cs typeface="Times New Roman" pitchFamily="18" charset="0"/>
            </a:endParaRPr>
          </a:p>
          <a:p>
            <a:r>
              <a:rPr lang="en-US" sz="1000" dirty="0" smtClean="0">
                <a:latin typeface="Times New Roman" pitchFamily="18" charset="0"/>
                <a:cs typeface="Times New Roman" pitchFamily="18" charset="0"/>
              </a:rPr>
              <a:t>Cabernet Sauvignon, </a:t>
            </a:r>
          </a:p>
          <a:p>
            <a:r>
              <a:rPr lang="en-US" sz="1000" dirty="0" smtClean="0">
                <a:latin typeface="Times New Roman" pitchFamily="18" charset="0"/>
                <a:cs typeface="Times New Roman" pitchFamily="18" charset="0"/>
              </a:rPr>
              <a:t>Chateau </a:t>
            </a:r>
            <a:r>
              <a:rPr lang="en-US" sz="1000" dirty="0" err="1" smtClean="0">
                <a:latin typeface="Times New Roman" pitchFamily="18" charset="0"/>
                <a:cs typeface="Times New Roman" pitchFamily="18" charset="0"/>
              </a:rPr>
              <a:t>Montelena</a:t>
            </a:r>
            <a:r>
              <a:rPr lang="en-US" sz="1000" dirty="0" smtClean="0">
                <a:latin typeface="Times New Roman" pitchFamily="18" charset="0"/>
                <a:cs typeface="Times New Roman" pitchFamily="18" charset="0"/>
              </a:rPr>
              <a:t> </a:t>
            </a:r>
            <a:endParaRPr lang="el-GR" sz="1000" dirty="0">
              <a:latin typeface="Times New Roman" pitchFamily="18" charset="0"/>
              <a:cs typeface="Times New Roman" pitchFamily="18" charset="0"/>
            </a:endParaRPr>
          </a:p>
        </p:txBody>
      </p:sp>
      <p:sp>
        <p:nvSpPr>
          <p:cNvPr id="53" name="52 - TextBox"/>
          <p:cNvSpPr txBox="1"/>
          <p:nvPr/>
        </p:nvSpPr>
        <p:spPr>
          <a:xfrm>
            <a:off x="3611552" y="203180"/>
            <a:ext cx="2857520" cy="338554"/>
          </a:xfrm>
          <a:prstGeom prst="rect">
            <a:avLst/>
          </a:prstGeom>
          <a:noFill/>
        </p:spPr>
        <p:txBody>
          <a:bodyPr wrap="square" rtlCol="0">
            <a:spAutoFit/>
          </a:bodyPr>
          <a:lstStyle/>
          <a:p>
            <a:pPr algn="ctr"/>
            <a:r>
              <a:rPr lang="el-GR" sz="1600" dirty="0" smtClean="0">
                <a:latin typeface="Times New Roman" pitchFamily="18" charset="0"/>
                <a:cs typeface="Times New Roman" pitchFamily="18" charset="0"/>
              </a:rPr>
              <a:t>Εύκρατο Μεσογειακό Κλίμα </a:t>
            </a:r>
            <a:endParaRPr lang="el-GR"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0" y="1"/>
            <a:ext cx="10080625" cy="11387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smtClean="0">
                <a:ln>
                  <a:noFill/>
                </a:ln>
                <a:solidFill>
                  <a:srgbClr val="4F81BD"/>
                </a:solidFill>
                <a:effectLst/>
                <a:latin typeface="Times New Roman" pitchFamily="18" charset="0"/>
                <a:ea typeface="Times New Roman" pitchFamily="18" charset="0"/>
                <a:cs typeface="Times New Roman" pitchFamily="18" charset="0"/>
              </a:rPr>
              <a:t>4.2 </a:t>
            </a: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600" b="0" i="0" u="none" strike="noStrike" cap="none" spc="300" normalizeH="0" baseline="0" dirty="0" smtClean="0">
                <a:ln>
                  <a:noFill/>
                </a:ln>
                <a:solidFill>
                  <a:srgbClr val="4F81BD"/>
                </a:solidFill>
                <a:effectLst/>
                <a:latin typeface="Times New Roman" pitchFamily="18" charset="0"/>
                <a:ea typeface="Times New Roman" pitchFamily="18" charset="0"/>
                <a:cs typeface="Times New Roman" pitchFamily="18" charset="0"/>
              </a:rPr>
              <a:t>ΠΑΡΑΔΕΙΓΜΑΤΑ ΕΠΙΤΥΧΗΜΕΝΩΝ ΠΡΑΣΙΝΩΝ ΟΙΝΟΠΟΙΕΙΩΝ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600" b="0" i="0" u="none" strike="noStrike" cap="none" spc="300" normalizeH="0" baseline="0" dirty="0" smtClean="0">
                <a:ln>
                  <a:noFill/>
                </a:ln>
                <a:solidFill>
                  <a:srgbClr val="4F81BD"/>
                </a:solidFill>
                <a:effectLst/>
                <a:latin typeface="Times New Roman" pitchFamily="18" charset="0"/>
                <a:ea typeface="Times New Roman" pitchFamily="18" charset="0"/>
                <a:cs typeface="Times New Roman" pitchFamily="18" charset="0"/>
              </a:rPr>
              <a:t>ΣΕ ΕΛΛΑΔΑ ΚΑΙ ΕΞΩΤΕΡΙΚΟ</a:t>
            </a:r>
            <a:endParaRPr kumimoji="0" lang="el-GR" sz="1600" b="0" i="0" u="none" strike="noStrike" cap="none" spc="300"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l-GR" sz="1600" b="0" i="0" u="none" strike="noStrike" cap="none" spc="300" normalizeH="0" baseline="0" dirty="0" smtClean="0">
              <a:ln>
                <a:noFill/>
              </a:ln>
              <a:solidFill>
                <a:schemeClr val="tx1"/>
              </a:solidFill>
              <a:effectLst/>
              <a:latin typeface="Times New Roman" pitchFamily="18" charset="0"/>
              <a:cs typeface="Times New Roman" pitchFamily="18" charset="0"/>
            </a:endParaRPr>
          </a:p>
        </p:txBody>
      </p:sp>
      <p:pic>
        <p:nvPicPr>
          <p:cNvPr id="3" name="2 - Εικόνα" descr="pp17.jpg"/>
          <p:cNvPicPr>
            <a:picLocks noChangeAspect="1"/>
          </p:cNvPicPr>
          <p:nvPr/>
        </p:nvPicPr>
        <p:blipFill>
          <a:blip r:embed="rId2"/>
          <a:stretch>
            <a:fillRect/>
          </a:stretch>
        </p:blipFill>
        <p:spPr>
          <a:xfrm>
            <a:off x="253966" y="1560502"/>
            <a:ext cx="5857916" cy="3907482"/>
          </a:xfrm>
          <a:prstGeom prst="rect">
            <a:avLst/>
          </a:prstGeom>
        </p:spPr>
      </p:pic>
      <p:sp>
        <p:nvSpPr>
          <p:cNvPr id="4" name="3 - Ορθογώνιο"/>
          <p:cNvSpPr/>
          <p:nvPr/>
        </p:nvSpPr>
        <p:spPr>
          <a:xfrm>
            <a:off x="6326196" y="1417626"/>
            <a:ext cx="3571899" cy="4093428"/>
          </a:xfrm>
          <a:prstGeom prst="rect">
            <a:avLst/>
          </a:prstGeom>
        </p:spPr>
        <p:txBody>
          <a:bodyPr wrap="square">
            <a:spAutoFit/>
          </a:bodyPr>
          <a:lstStyle/>
          <a:p>
            <a:pPr algn="ctr"/>
            <a:r>
              <a:rPr lang="el-GR" sz="1400" dirty="0" smtClean="0">
                <a:latin typeface="Times New Roman" pitchFamily="18" charset="0"/>
                <a:cs typeface="Times New Roman" pitchFamily="18" charset="0"/>
              </a:rPr>
              <a:t>ΚΤΗΜΑ ΣΙΓΑΛΑ, ΣΑΝΤΟΡΙΝΗ</a:t>
            </a:r>
          </a:p>
          <a:p>
            <a:pPr algn="ctr"/>
            <a:endParaRPr lang="el-GR" sz="1400" dirty="0" smtClean="0">
              <a:latin typeface="Times New Roman" pitchFamily="18" charset="0"/>
              <a:cs typeface="Times New Roman" pitchFamily="18" charset="0"/>
            </a:endParaRPr>
          </a:p>
          <a:p>
            <a:pPr algn="ctr"/>
            <a:r>
              <a:rPr lang="el-GR" sz="1400" dirty="0" smtClean="0">
                <a:latin typeface="Times New Roman" pitchFamily="18" charset="0"/>
                <a:cs typeface="Times New Roman" pitchFamily="18" charset="0"/>
              </a:rPr>
              <a:t> </a:t>
            </a:r>
          </a:p>
          <a:p>
            <a:pPr algn="ctr">
              <a:buFont typeface="Arial" pitchFamily="34" charset="0"/>
              <a:buChar char="•"/>
            </a:pPr>
            <a:r>
              <a:rPr lang="el-GR" sz="1400" dirty="0" smtClean="0">
                <a:latin typeface="Times New Roman" pitchFamily="18" charset="0"/>
                <a:cs typeface="Times New Roman" pitchFamily="18" charset="0"/>
              </a:rPr>
              <a:t> </a:t>
            </a:r>
            <a:r>
              <a:rPr lang="el-GR" sz="1200" dirty="0" smtClean="0">
                <a:latin typeface="Times New Roman" pitchFamily="18" charset="0"/>
                <a:cs typeface="Times New Roman" pitchFamily="18" charset="0"/>
              </a:rPr>
              <a:t>Διαλογή των καρπών με το χέρι</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Π</a:t>
            </a:r>
            <a:r>
              <a:rPr lang="el-GR" sz="1200" dirty="0" smtClean="0"/>
              <a:t>ίεση ήπιας έντασης και μεγάλης διάρκειας</a:t>
            </a:r>
          </a:p>
          <a:p>
            <a:pPr algn="ctr">
              <a:buFont typeface="Arial" pitchFamily="34" charset="0"/>
              <a:buChar char="•"/>
            </a:pPr>
            <a:endParaRPr lang="el-GR" sz="1200" dirty="0" smtClean="0"/>
          </a:p>
          <a:p>
            <a:pPr algn="ctr">
              <a:buFont typeface="Arial" pitchFamily="34" charset="0"/>
              <a:buChar char="•"/>
            </a:pPr>
            <a:r>
              <a:rPr lang="el-GR" sz="1200" dirty="0" smtClean="0">
                <a:latin typeface="Times New Roman" pitchFamily="18" charset="0"/>
                <a:cs typeface="Times New Roman" pitchFamily="18" charset="0"/>
              </a:rPr>
              <a:t> Τ</a:t>
            </a:r>
            <a:r>
              <a:rPr lang="el-GR" sz="1200" dirty="0" smtClean="0"/>
              <a:t>εχνικές με </a:t>
            </a:r>
            <a:r>
              <a:rPr lang="el-GR" sz="1200" dirty="0" err="1" smtClean="0"/>
              <a:t>οινοπλαστες</a:t>
            </a:r>
            <a:r>
              <a:rPr lang="el-GR" sz="1200" dirty="0" smtClean="0"/>
              <a:t> (</a:t>
            </a:r>
            <a:r>
              <a:rPr lang="el-GR" sz="1200" dirty="0" err="1" smtClean="0"/>
              <a:t>Lees</a:t>
            </a:r>
            <a:r>
              <a:rPr lang="el-GR" sz="1200" dirty="0" smtClean="0"/>
              <a:t> </a:t>
            </a:r>
            <a:r>
              <a:rPr lang="el-GR" sz="1200" dirty="0" err="1" smtClean="0"/>
              <a:t>ageing</a:t>
            </a:r>
            <a:r>
              <a:rPr lang="el-GR" sz="1200" dirty="0" smtClean="0"/>
              <a:t>)</a:t>
            </a:r>
          </a:p>
          <a:p>
            <a:pPr algn="ctr">
              <a:buFont typeface="Arial" pitchFamily="34" charset="0"/>
              <a:buChar char="•"/>
            </a:pPr>
            <a:endParaRPr lang="el-GR" sz="1200" dirty="0" smtClean="0"/>
          </a:p>
          <a:p>
            <a:pPr algn="ctr">
              <a:buFont typeface="Arial" pitchFamily="34" charset="0"/>
              <a:buChar char="•"/>
            </a:pPr>
            <a:r>
              <a:rPr lang="el-GR" sz="1200" dirty="0" smtClean="0">
                <a:latin typeface="Times New Roman" pitchFamily="18" charset="0"/>
                <a:cs typeface="Times New Roman" pitchFamily="18" charset="0"/>
              </a:rPr>
              <a:t> Τεχνικές περιοδικής ανάδευσης</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συστηματικές διαδικασίες αναβαθμίσεων στους αμπελώνες, με σκοπό την προστασία και την μακροχρόνια βιώσιμη λειτουργία τους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Διαδικασίες διατήρησης του μικροκλίματος της περιοχής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Βιώσιμη χρήση και ανακύκλωση γκρι νερού </a:t>
            </a:r>
          </a:p>
          <a:p>
            <a:pPr algn="just">
              <a:buFont typeface="Arial" pitchFamily="34" charset="0"/>
              <a:buChar char="•"/>
            </a:pPr>
            <a:endParaRPr lang="el-GR" sz="1200" dirty="0" smtClean="0">
              <a:latin typeface="Times New Roman" pitchFamily="18" charset="0"/>
              <a:cs typeface="Times New Roman" pitchFamily="18" charset="0"/>
            </a:endParaRPr>
          </a:p>
          <a:p>
            <a:pPr algn="ctr"/>
            <a:endParaRPr lang="el-GR" sz="1200" dirty="0">
              <a:latin typeface="Times New Roman" pitchFamily="18" charset="0"/>
              <a:cs typeface="Times New Roman" pitchFamily="18" charset="0"/>
            </a:endParaRPr>
          </a:p>
        </p:txBody>
      </p:sp>
      <p:sp>
        <p:nvSpPr>
          <p:cNvPr id="5" name="4 - TextBox"/>
          <p:cNvSpPr txBox="1"/>
          <p:nvPr/>
        </p:nvSpPr>
        <p:spPr>
          <a:xfrm>
            <a:off x="253966" y="5489592"/>
            <a:ext cx="2143140"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42  </a:t>
            </a:r>
            <a:r>
              <a:rPr lang="el-GR" sz="1000" dirty="0" smtClean="0">
                <a:latin typeface="Times New Roman" pitchFamily="18" charset="0"/>
                <a:cs typeface="Times New Roman" pitchFamily="18" charset="0"/>
              </a:rPr>
              <a:t>Εικόνα του κτήματος </a:t>
            </a:r>
            <a:endParaRPr lang="el-GR"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p18.jpg"/>
          <p:cNvPicPr>
            <a:picLocks noChangeAspect="1"/>
          </p:cNvPicPr>
          <p:nvPr/>
        </p:nvPicPr>
        <p:blipFill>
          <a:blip r:embed="rId2"/>
          <a:stretch>
            <a:fillRect/>
          </a:stretch>
        </p:blipFill>
        <p:spPr>
          <a:xfrm>
            <a:off x="182528" y="1203312"/>
            <a:ext cx="6426282" cy="4286280"/>
          </a:xfrm>
          <a:prstGeom prst="rect">
            <a:avLst/>
          </a:prstGeom>
        </p:spPr>
      </p:pic>
      <p:sp>
        <p:nvSpPr>
          <p:cNvPr id="4" name="3 - Ορθογώνιο"/>
          <p:cNvSpPr/>
          <p:nvPr/>
        </p:nvSpPr>
        <p:spPr>
          <a:xfrm>
            <a:off x="1" y="346056"/>
            <a:ext cx="10080624" cy="338554"/>
          </a:xfrm>
          <a:prstGeom prst="rect">
            <a:avLst/>
          </a:prstGeom>
        </p:spPr>
        <p:txBody>
          <a:bodyPr wrap="square">
            <a:spAutoFit/>
          </a:bodyPr>
          <a:lstStyle/>
          <a:p>
            <a:pPr algn="ctr"/>
            <a:r>
              <a:rPr lang="el-GR" sz="1600" dirty="0" err="1" smtClean="0">
                <a:latin typeface="Times New Roman" pitchFamily="18" charset="0"/>
                <a:cs typeface="Times New Roman" pitchFamily="18" charset="0"/>
              </a:rPr>
              <a:t>Chateau</a:t>
            </a:r>
            <a:r>
              <a:rPr lang="el-GR" sz="1600" dirty="0" smtClean="0">
                <a:latin typeface="Times New Roman" pitchFamily="18" charset="0"/>
                <a:cs typeface="Times New Roman" pitchFamily="18" charset="0"/>
              </a:rPr>
              <a:t> </a:t>
            </a:r>
            <a:r>
              <a:rPr lang="el-GR" sz="1600" dirty="0" err="1" smtClean="0">
                <a:latin typeface="Times New Roman" pitchFamily="18" charset="0"/>
                <a:cs typeface="Times New Roman" pitchFamily="18" charset="0"/>
              </a:rPr>
              <a:t>Maris</a:t>
            </a:r>
            <a:r>
              <a:rPr lang="el-GR" sz="1600" dirty="0" smtClean="0">
                <a:latin typeface="Times New Roman" pitchFamily="18" charset="0"/>
                <a:cs typeface="Times New Roman" pitchFamily="18" charset="0"/>
              </a:rPr>
              <a:t>”, </a:t>
            </a:r>
            <a:r>
              <a:rPr lang="el-GR" sz="1600" dirty="0" err="1" smtClean="0">
                <a:latin typeface="Times New Roman" pitchFamily="18" charset="0"/>
                <a:cs typeface="Times New Roman" pitchFamily="18" charset="0"/>
              </a:rPr>
              <a:t>La</a:t>
            </a:r>
            <a:r>
              <a:rPr lang="el-GR" sz="1600" dirty="0" smtClean="0">
                <a:latin typeface="Times New Roman" pitchFamily="18" charset="0"/>
                <a:cs typeface="Times New Roman" pitchFamily="18" charset="0"/>
              </a:rPr>
              <a:t> </a:t>
            </a:r>
            <a:r>
              <a:rPr lang="el-GR" sz="1600" dirty="0" err="1" smtClean="0">
                <a:latin typeface="Times New Roman" pitchFamily="18" charset="0"/>
                <a:cs typeface="Times New Roman" pitchFamily="18" charset="0"/>
              </a:rPr>
              <a:t>Liviniere</a:t>
            </a:r>
            <a:r>
              <a:rPr lang="el-GR" sz="1600" dirty="0" smtClean="0">
                <a:latin typeface="Times New Roman" pitchFamily="18" charset="0"/>
                <a:cs typeface="Times New Roman" pitchFamily="18" charset="0"/>
              </a:rPr>
              <a:t>, Γαλλία </a:t>
            </a:r>
            <a:endParaRPr lang="el-GR" sz="1600" dirty="0">
              <a:latin typeface="Times New Roman" pitchFamily="18" charset="0"/>
              <a:cs typeface="Times New Roman" pitchFamily="18" charset="0"/>
            </a:endParaRPr>
          </a:p>
        </p:txBody>
      </p:sp>
      <p:sp>
        <p:nvSpPr>
          <p:cNvPr id="5" name="4 - Ορθογώνιο"/>
          <p:cNvSpPr/>
          <p:nvPr/>
        </p:nvSpPr>
        <p:spPr>
          <a:xfrm>
            <a:off x="6651601" y="988998"/>
            <a:ext cx="3429024" cy="4555093"/>
          </a:xfrm>
          <a:prstGeom prst="rect">
            <a:avLst/>
          </a:prstGeom>
        </p:spPr>
        <p:txBody>
          <a:bodyPr wrap="square">
            <a:spAutoFit/>
          </a:bodyPr>
          <a:lstStyle/>
          <a:p>
            <a:pPr algn="ctr">
              <a:buFont typeface="Arial" pitchFamily="34" charset="0"/>
              <a:buChar char="•"/>
            </a:pPr>
            <a:r>
              <a:rPr lang="el-GR" sz="1400" dirty="0" smtClean="0">
                <a:latin typeface="Times New Roman" pitchFamily="18" charset="0"/>
                <a:cs typeface="Times New Roman" pitchFamily="18" charset="0"/>
              </a:rPr>
              <a:t> </a:t>
            </a:r>
            <a:r>
              <a:rPr lang="el-GR" sz="1200" dirty="0" smtClean="0">
                <a:latin typeface="Times New Roman" pitchFamily="18" charset="0"/>
                <a:cs typeface="Times New Roman" pitchFamily="18" charset="0"/>
              </a:rPr>
              <a:t>Διαθέτει </a:t>
            </a:r>
            <a:r>
              <a:rPr lang="el-GR" sz="1200" dirty="0" smtClean="0"/>
              <a:t>πλήρως βιοδυναμική πιστοποίηση</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Χρήση βιοδυναμικής γεωργίας (λαμβάνοντας υπόψη τους ηλιακούς και σεληνιακούς κύκλους)</a:t>
            </a:r>
          </a:p>
          <a:p>
            <a:pPr algn="ct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Διαδικασίες διατήρησης και υποστήριξης του μικροκλίματος της περιοχής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t> Επιτυγχάνει ενεργειακή αυτάρκεια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Διαθέτει συστήματα συλλογής νερού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Διαθέτει κατασκευές, όσον αφορά το κελάρι, οικολογικά σχεδιασμένες (υλικά από κάνναβη και ασβέστη) ώστε να μειώνουν το αποτύπωμα του άνθρακα και τις εισροές ενέργειας</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Χαρακτηρίζεται βιοδιασπώμενο και υιοθέτει τη φιλοσοφία του αρνητικού ανθρακικού αποτυπώματος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Δεσμεύεται ως προς την χρήση βιώσιμων συσκευασιών και ως προς την ελαχιστοποίηση των παρεμβάσεων στην διαδικασία της οινοποίησης</a:t>
            </a:r>
            <a:endParaRPr lang="el-GR" sz="1200" dirty="0">
              <a:latin typeface="Times New Roman" pitchFamily="18" charset="0"/>
              <a:cs typeface="Times New Roman" pitchFamily="18" charset="0"/>
            </a:endParaRPr>
          </a:p>
        </p:txBody>
      </p:sp>
      <p:sp>
        <p:nvSpPr>
          <p:cNvPr id="6" name="5 - TextBox"/>
          <p:cNvSpPr txBox="1"/>
          <p:nvPr/>
        </p:nvSpPr>
        <p:spPr>
          <a:xfrm>
            <a:off x="182528" y="5489592"/>
            <a:ext cx="2000264"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43</a:t>
            </a:r>
            <a:endParaRPr lang="el-GR" sz="1000" dirty="0">
              <a:solidFill>
                <a:schemeClr val="accent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10080625"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accent1"/>
                </a:solidFill>
                <a:effectLst/>
                <a:latin typeface="Times New Roman" pitchFamily="18" charset="0"/>
                <a:ea typeface="Times New Roman" pitchFamily="18" charset="0"/>
                <a:cs typeface="Times New Roman" pitchFamily="18" charset="0"/>
              </a:rPr>
              <a:t>4.3   </a:t>
            </a:r>
            <a:r>
              <a:rPr kumimoji="0" lang="el-GR"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spc="300" normalizeH="0" baseline="0" dirty="0" smtClean="0">
                <a:ln>
                  <a:noFill/>
                </a:ln>
                <a:solidFill>
                  <a:schemeClr val="accent1"/>
                </a:solidFill>
                <a:effectLst/>
                <a:latin typeface="Times New Roman" pitchFamily="18" charset="0"/>
                <a:ea typeface="Times New Roman" pitchFamily="18" charset="0"/>
                <a:cs typeface="Times New Roman" pitchFamily="18" charset="0"/>
              </a:rPr>
              <a:t>ΚΟΙΝΩΝΙΚΑ ΟΙΚΟΝΟΜΙΚΑ  ΠΟΛΙΤΙΣΤΙΚΑ ΚΑΙ ΕΡΓΑΣΙΑΚΑ ΟΦΕΛΗ  ΓΙΑ</a:t>
            </a:r>
            <a:endParaRPr kumimoji="0" lang="el-GR" sz="1600" b="0" i="0" u="none" strike="noStrike" cap="none" spc="300" normalizeH="0" baseline="0" dirty="0" smtClean="0">
              <a:ln>
                <a:noFill/>
              </a:ln>
              <a:solidFill>
                <a:schemeClr val="accent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1600" b="0" i="0" u="none" strike="noStrike" cap="none" spc="300" normalizeH="0" baseline="0" dirty="0" smtClean="0">
                <a:ln>
                  <a:noFill/>
                </a:ln>
                <a:solidFill>
                  <a:schemeClr val="accent1"/>
                </a:solidFill>
                <a:effectLst/>
                <a:latin typeface="Times New Roman" pitchFamily="18" charset="0"/>
                <a:ea typeface="Times New Roman" pitchFamily="18" charset="0"/>
                <a:cs typeface="Times New Roman" pitchFamily="18" charset="0"/>
              </a:rPr>
              <a:t>ΤΙΣ ΤΟΠΙΚΕΣ ΚΟΙΝΩΝΙΕΣ ΚΑΙ ΤΟΥΣ ΚΑΤΟΙΚΟΥΣ ΤΟΥΣ</a:t>
            </a:r>
            <a:endParaRPr kumimoji="0" lang="el-GR" sz="1600" b="0" i="0" u="none" strike="noStrike" cap="none" spc="300" normalizeH="0" baseline="0" dirty="0" smtClean="0">
              <a:ln>
                <a:noFill/>
              </a:ln>
              <a:solidFill>
                <a:schemeClr val="accent1"/>
              </a:solidFill>
              <a:effectLst/>
              <a:latin typeface="Times New Roman" pitchFamily="18" charset="0"/>
              <a:cs typeface="Times New Roman" pitchFamily="18" charset="0"/>
            </a:endParaRPr>
          </a:p>
        </p:txBody>
      </p:sp>
      <p:sp>
        <p:nvSpPr>
          <p:cNvPr id="4" name="3 - Στρογγυλεμένο ορθογώνιο"/>
          <p:cNvSpPr/>
          <p:nvPr/>
        </p:nvSpPr>
        <p:spPr>
          <a:xfrm>
            <a:off x="5254626" y="1346188"/>
            <a:ext cx="4500594" cy="464347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Στρογγυλεμένο ορθογώνιο"/>
          <p:cNvSpPr/>
          <p:nvPr/>
        </p:nvSpPr>
        <p:spPr>
          <a:xfrm>
            <a:off x="253966" y="1346188"/>
            <a:ext cx="4714908" cy="464347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TextBox"/>
          <p:cNvSpPr txBox="1"/>
          <p:nvPr/>
        </p:nvSpPr>
        <p:spPr>
          <a:xfrm>
            <a:off x="1111222" y="988998"/>
            <a:ext cx="2786082" cy="369332"/>
          </a:xfrm>
          <a:prstGeom prst="rect">
            <a:avLst/>
          </a:prstGeom>
          <a:noFill/>
        </p:spPr>
        <p:txBody>
          <a:bodyPr wrap="square" rtlCol="0">
            <a:spAutoFit/>
          </a:bodyPr>
          <a:lstStyle/>
          <a:p>
            <a:pPr algn="ctr"/>
            <a:r>
              <a:rPr lang="el-GR" sz="1600" dirty="0" smtClean="0">
                <a:latin typeface="Times New Roman" pitchFamily="18" charset="0"/>
                <a:cs typeface="Times New Roman" pitchFamily="18" charset="0"/>
              </a:rPr>
              <a:t>ΚΟΙΝΩΝΙΚΟΠΟΛΙΤΙΣΤΙΚΑ</a:t>
            </a:r>
            <a:r>
              <a:rPr lang="el-GR" dirty="0" smtClean="0"/>
              <a:t> </a:t>
            </a:r>
            <a:endParaRPr lang="el-GR" dirty="0"/>
          </a:p>
        </p:txBody>
      </p:sp>
      <p:sp>
        <p:nvSpPr>
          <p:cNvPr id="8" name="7 - TextBox"/>
          <p:cNvSpPr txBox="1"/>
          <p:nvPr/>
        </p:nvSpPr>
        <p:spPr>
          <a:xfrm>
            <a:off x="6397634" y="988998"/>
            <a:ext cx="2143140" cy="338554"/>
          </a:xfrm>
          <a:prstGeom prst="rect">
            <a:avLst/>
          </a:prstGeom>
          <a:noFill/>
        </p:spPr>
        <p:txBody>
          <a:bodyPr wrap="square" rtlCol="0">
            <a:spAutoFit/>
          </a:bodyPr>
          <a:lstStyle/>
          <a:p>
            <a:pPr algn="ctr"/>
            <a:r>
              <a:rPr lang="el-GR" sz="1600" dirty="0" smtClean="0">
                <a:latin typeface="Times New Roman" pitchFamily="18" charset="0"/>
                <a:cs typeface="Times New Roman" pitchFamily="18" charset="0"/>
              </a:rPr>
              <a:t>ΟΙΚΟΝΟΜΙΚΑ</a:t>
            </a:r>
            <a:endParaRPr lang="el-GR" sz="1600" dirty="0">
              <a:latin typeface="Times New Roman" pitchFamily="18" charset="0"/>
              <a:cs typeface="Times New Roman" pitchFamily="18" charset="0"/>
            </a:endParaRPr>
          </a:p>
        </p:txBody>
      </p:sp>
      <p:sp>
        <p:nvSpPr>
          <p:cNvPr id="9" name="8 - TextBox"/>
          <p:cNvSpPr txBox="1"/>
          <p:nvPr/>
        </p:nvSpPr>
        <p:spPr>
          <a:xfrm>
            <a:off x="5611816" y="1489064"/>
            <a:ext cx="4000528" cy="4401205"/>
          </a:xfrm>
          <a:prstGeom prst="rect">
            <a:avLst/>
          </a:prstGeom>
          <a:noFill/>
        </p:spPr>
        <p:txBody>
          <a:bodyPr wrap="square" rtlCol="0">
            <a:spAutoFit/>
          </a:bodyPr>
          <a:lstStyle/>
          <a:p>
            <a:pPr>
              <a:buFont typeface="Arial" pitchFamily="34" charset="0"/>
              <a:buChar char="•"/>
            </a:pPr>
            <a:r>
              <a:rPr lang="el-GR" sz="1200" dirty="0" smtClean="0">
                <a:latin typeface="Times New Roman" pitchFamily="18" charset="0"/>
                <a:cs typeface="Times New Roman" pitchFamily="18" charset="0"/>
              </a:rPr>
              <a:t> </a:t>
            </a:r>
            <a:r>
              <a:rPr lang="el-GR" sz="1400" dirty="0" smtClean="0">
                <a:latin typeface="Times New Roman" pitchFamily="18" charset="0"/>
                <a:cs typeface="Times New Roman" pitchFamily="18" charset="0"/>
              </a:rPr>
              <a:t>Δημιουργία σταθερών και αποδοτικών, για τους εργαζόμενους, θέσεων εργασίας</a:t>
            </a:r>
          </a:p>
          <a:p>
            <a:pPr>
              <a:buFont typeface="Arial" pitchFamily="34" charset="0"/>
              <a:buChar char="•"/>
            </a:pPr>
            <a:endParaRPr lang="el-GR" sz="1400" dirty="0" smtClean="0">
              <a:latin typeface="Times New Roman" pitchFamily="18" charset="0"/>
              <a:cs typeface="Times New Roman" pitchFamily="18" charset="0"/>
            </a:endParaRPr>
          </a:p>
          <a:p>
            <a:pPr>
              <a:buFont typeface="Arial" pitchFamily="34" charset="0"/>
              <a:buChar char="•"/>
            </a:pPr>
            <a:r>
              <a:rPr lang="el-GR" sz="1400" dirty="0" smtClean="0">
                <a:latin typeface="Times New Roman" pitchFamily="18" charset="0"/>
                <a:cs typeface="Times New Roman" pitchFamily="18" charset="0"/>
              </a:rPr>
              <a:t> Δημιουργία ποικιλίας όσον αφορά τις πηγές εισοδήματος της κοινωνίας</a:t>
            </a:r>
          </a:p>
          <a:p>
            <a:pPr>
              <a:buFont typeface="Arial" pitchFamily="34" charset="0"/>
              <a:buChar char="•"/>
            </a:pPr>
            <a:endParaRPr lang="el-GR" sz="1400" dirty="0" smtClean="0">
              <a:latin typeface="Times New Roman" pitchFamily="18" charset="0"/>
              <a:cs typeface="Times New Roman" pitchFamily="18" charset="0"/>
            </a:endParaRPr>
          </a:p>
          <a:p>
            <a:pPr>
              <a:buFont typeface="Arial" pitchFamily="34" charset="0"/>
              <a:buChar char="•"/>
            </a:pPr>
            <a:r>
              <a:rPr lang="el-GR" sz="1400" dirty="0" smtClean="0">
                <a:latin typeface="Times New Roman" pitchFamily="18" charset="0"/>
                <a:cs typeface="Times New Roman" pitchFamily="18" charset="0"/>
              </a:rPr>
              <a:t> Ανάπτυξη και ενίσχυση των τοπικών παραγωγών και επιχειρήσεων </a:t>
            </a:r>
          </a:p>
          <a:p>
            <a:pPr>
              <a:buFont typeface="Arial" pitchFamily="34" charset="0"/>
              <a:buChar char="•"/>
            </a:pPr>
            <a:endParaRPr lang="el-GR" sz="1400" dirty="0" smtClean="0">
              <a:latin typeface="Times New Roman" pitchFamily="18" charset="0"/>
              <a:cs typeface="Times New Roman" pitchFamily="18" charset="0"/>
            </a:endParaRPr>
          </a:p>
          <a:p>
            <a:pPr>
              <a:buFont typeface="Arial" pitchFamily="34" charset="0"/>
              <a:buChar char="•"/>
            </a:pPr>
            <a:r>
              <a:rPr lang="el-GR" sz="1400" dirty="0" smtClean="0">
                <a:latin typeface="Times New Roman" pitchFamily="18" charset="0"/>
                <a:cs typeface="Times New Roman" pitchFamily="18" charset="0"/>
              </a:rPr>
              <a:t> Επέκταση της τουριστικής περιόδου, μειώνοντας την συνθήκη της εποχικότητας </a:t>
            </a:r>
          </a:p>
          <a:p>
            <a:pPr>
              <a:buFont typeface="Arial" pitchFamily="34" charset="0"/>
              <a:buChar char="•"/>
            </a:pPr>
            <a:endParaRPr lang="el-GR" sz="1400" dirty="0" smtClean="0">
              <a:latin typeface="Times New Roman" pitchFamily="18" charset="0"/>
              <a:cs typeface="Times New Roman" pitchFamily="18" charset="0"/>
            </a:endParaRPr>
          </a:p>
          <a:p>
            <a:pPr>
              <a:buFont typeface="Arial" pitchFamily="34" charset="0"/>
              <a:buChar char="•"/>
            </a:pPr>
            <a:r>
              <a:rPr lang="el-GR" sz="1400" dirty="0" smtClean="0">
                <a:latin typeface="Times New Roman" pitchFamily="18" charset="0"/>
                <a:cs typeface="Times New Roman" pitchFamily="18" charset="0"/>
              </a:rPr>
              <a:t> Αφορμή για την ανάπτυξη και άλλων βιώσιμων επενδύσεων</a:t>
            </a:r>
          </a:p>
          <a:p>
            <a:pPr>
              <a:buFont typeface="Arial" pitchFamily="34" charset="0"/>
              <a:buChar char="•"/>
            </a:pPr>
            <a:endParaRPr lang="el-GR" sz="1400" dirty="0" smtClean="0">
              <a:latin typeface="Times New Roman" pitchFamily="18" charset="0"/>
              <a:cs typeface="Times New Roman" pitchFamily="18" charset="0"/>
            </a:endParaRPr>
          </a:p>
          <a:p>
            <a:pPr>
              <a:buFont typeface="Arial" pitchFamily="34" charset="0"/>
              <a:buChar char="•"/>
            </a:pPr>
            <a:r>
              <a:rPr lang="el-GR" sz="1400" dirty="0" smtClean="0">
                <a:latin typeface="Times New Roman" pitchFamily="18" charset="0"/>
                <a:cs typeface="Times New Roman" pitchFamily="18" charset="0"/>
              </a:rPr>
              <a:t> Ενίσχυση της τοπικής κατανάλωσης  λόγω συνθηκών κυκλικής οικονομίας   </a:t>
            </a:r>
          </a:p>
          <a:p>
            <a:pPr>
              <a:buFont typeface="Arial" pitchFamily="34" charset="0"/>
              <a:buChar char="•"/>
            </a:pPr>
            <a:endParaRPr lang="el-GR" sz="1400" dirty="0" smtClean="0">
              <a:latin typeface="Times New Roman" pitchFamily="18" charset="0"/>
              <a:cs typeface="Times New Roman" pitchFamily="18" charset="0"/>
            </a:endParaRPr>
          </a:p>
          <a:p>
            <a:pPr>
              <a:buFont typeface="Arial" pitchFamily="34" charset="0"/>
              <a:buChar char="•"/>
            </a:pPr>
            <a:r>
              <a:rPr lang="el-GR" sz="1400" dirty="0" smtClean="0">
                <a:latin typeface="Times New Roman" pitchFamily="18" charset="0"/>
                <a:cs typeface="Times New Roman" pitchFamily="18" charset="0"/>
              </a:rPr>
              <a:t> Προσφορά μακροχρόνιας οικονομικής ανθεκτικότητας </a:t>
            </a:r>
            <a:endParaRPr lang="el-GR" sz="1400" dirty="0">
              <a:latin typeface="Times New Roman" pitchFamily="18" charset="0"/>
              <a:cs typeface="Times New Roman" pitchFamily="18" charset="0"/>
            </a:endParaRPr>
          </a:p>
        </p:txBody>
      </p:sp>
      <p:sp>
        <p:nvSpPr>
          <p:cNvPr id="10" name="9 - TextBox"/>
          <p:cNvSpPr txBox="1"/>
          <p:nvPr/>
        </p:nvSpPr>
        <p:spPr>
          <a:xfrm>
            <a:off x="611156" y="1489064"/>
            <a:ext cx="4000528" cy="4401205"/>
          </a:xfrm>
          <a:prstGeom prst="rect">
            <a:avLst/>
          </a:prstGeom>
          <a:noFill/>
        </p:spPr>
        <p:txBody>
          <a:bodyPr wrap="square" rtlCol="0">
            <a:spAutoFit/>
          </a:bodyPr>
          <a:lstStyle/>
          <a:p>
            <a:pPr>
              <a:buFont typeface="Arial" pitchFamily="34" charset="0"/>
              <a:buChar char="•"/>
            </a:pPr>
            <a:r>
              <a:rPr lang="el-GR" sz="1400" dirty="0" smtClean="0">
                <a:latin typeface="Times New Roman" pitchFamily="18" charset="0"/>
                <a:cs typeface="Times New Roman" pitchFamily="18" charset="0"/>
              </a:rPr>
              <a:t> Διατήρηση και ανάδειξη της τοπικής οινικής κληρονομιάς και πρακτικών / μεταφορά γνώσεων μεταξύ γενεών</a:t>
            </a:r>
          </a:p>
          <a:p>
            <a:pPr>
              <a:buFont typeface="Arial" pitchFamily="34" charset="0"/>
              <a:buChar char="•"/>
            </a:pPr>
            <a:endParaRPr lang="el-GR" sz="1400" dirty="0" smtClean="0">
              <a:latin typeface="Times New Roman" pitchFamily="18" charset="0"/>
              <a:cs typeface="Times New Roman" pitchFamily="18" charset="0"/>
            </a:endParaRPr>
          </a:p>
          <a:p>
            <a:pPr>
              <a:buFont typeface="Arial" pitchFamily="34" charset="0"/>
              <a:buChar char="•"/>
            </a:pPr>
            <a:r>
              <a:rPr lang="el-GR" sz="1400" dirty="0" smtClean="0">
                <a:latin typeface="Times New Roman" pitchFamily="18" charset="0"/>
                <a:cs typeface="Times New Roman" pitchFamily="18" charset="0"/>
              </a:rPr>
              <a:t> Ενίσχυση της τοπικής ταυτότητας </a:t>
            </a:r>
          </a:p>
          <a:p>
            <a:pPr>
              <a:buFont typeface="Arial" pitchFamily="34" charset="0"/>
              <a:buChar char="•"/>
            </a:pPr>
            <a:endParaRPr lang="el-GR" sz="1400" dirty="0" smtClean="0">
              <a:latin typeface="Times New Roman" pitchFamily="18" charset="0"/>
              <a:cs typeface="Times New Roman" pitchFamily="18" charset="0"/>
            </a:endParaRPr>
          </a:p>
          <a:p>
            <a:pPr>
              <a:buFont typeface="Arial" pitchFamily="34" charset="0"/>
              <a:buChar char="•"/>
            </a:pPr>
            <a:r>
              <a:rPr lang="el-GR" sz="1400" dirty="0" smtClean="0">
                <a:latin typeface="Times New Roman" pitchFamily="18" charset="0"/>
                <a:cs typeface="Times New Roman" pitchFamily="18" charset="0"/>
              </a:rPr>
              <a:t> Αναζωογόνηση και προστασία της υπαίθρου και γενικά του φυσικού τοπικού περιβάλλοντος</a:t>
            </a:r>
          </a:p>
          <a:p>
            <a:pPr>
              <a:buFont typeface="Arial" pitchFamily="34" charset="0"/>
              <a:buChar char="•"/>
            </a:pPr>
            <a:endParaRPr lang="el-GR" sz="1400" dirty="0" smtClean="0">
              <a:latin typeface="Times New Roman" pitchFamily="18" charset="0"/>
              <a:cs typeface="Times New Roman" pitchFamily="18" charset="0"/>
            </a:endParaRPr>
          </a:p>
          <a:p>
            <a:pPr>
              <a:buFont typeface="Arial" pitchFamily="34" charset="0"/>
              <a:buChar char="•"/>
            </a:pPr>
            <a:r>
              <a:rPr lang="el-GR" sz="1400" dirty="0" smtClean="0">
                <a:latin typeface="Times New Roman" pitchFamily="18" charset="0"/>
                <a:cs typeface="Times New Roman" pitchFamily="18" charset="0"/>
              </a:rPr>
              <a:t> Προώθηση στους επισκέπτες αλλά και στους μόνιμους κατοίκους βιώσιμων αξιών και πρακτικών </a:t>
            </a:r>
          </a:p>
          <a:p>
            <a:pPr>
              <a:buFont typeface="Arial" pitchFamily="34" charset="0"/>
              <a:buChar char="•"/>
            </a:pPr>
            <a:endParaRPr lang="el-GR" sz="1400" dirty="0" smtClean="0">
              <a:latin typeface="Times New Roman" pitchFamily="18" charset="0"/>
              <a:cs typeface="Times New Roman" pitchFamily="18" charset="0"/>
            </a:endParaRPr>
          </a:p>
          <a:p>
            <a:pPr>
              <a:buFont typeface="Arial" pitchFamily="34" charset="0"/>
              <a:buChar char="•"/>
            </a:pPr>
            <a:r>
              <a:rPr lang="el-GR" sz="1400" dirty="0" smtClean="0">
                <a:latin typeface="Times New Roman" pitchFamily="18" charset="0"/>
                <a:cs typeface="Times New Roman" pitchFamily="18" charset="0"/>
              </a:rPr>
              <a:t> Δημιουργία χώρων πολιτιστικής συνάθροισης, ενισχύοντας την κοινωνική συνοχή </a:t>
            </a:r>
          </a:p>
          <a:p>
            <a:pPr>
              <a:buFont typeface="Arial" pitchFamily="34" charset="0"/>
              <a:buChar char="•"/>
            </a:pPr>
            <a:endParaRPr lang="el-GR" sz="1400" dirty="0" smtClean="0">
              <a:latin typeface="Times New Roman" pitchFamily="18" charset="0"/>
              <a:cs typeface="Times New Roman" pitchFamily="18" charset="0"/>
            </a:endParaRPr>
          </a:p>
          <a:p>
            <a:pPr>
              <a:buFont typeface="Arial" pitchFamily="34" charset="0"/>
              <a:buChar char="•"/>
            </a:pPr>
            <a:r>
              <a:rPr lang="el-GR" sz="1400" dirty="0" smtClean="0">
                <a:latin typeface="Times New Roman" pitchFamily="18" charset="0"/>
                <a:cs typeface="Times New Roman" pitchFamily="18" charset="0"/>
              </a:rPr>
              <a:t> Αναβάθμιση του τουρισμού από, μαζικό σε ποιοτικό</a:t>
            </a:r>
          </a:p>
          <a:p>
            <a:pPr>
              <a:buFont typeface="Arial" pitchFamily="34" charset="0"/>
              <a:buChar char="•"/>
            </a:pPr>
            <a:endParaRPr lang="el-GR" sz="1400" dirty="0" smtClean="0">
              <a:latin typeface="Times New Roman" pitchFamily="18" charset="0"/>
              <a:cs typeface="Times New Roman" pitchFamily="18" charset="0"/>
            </a:endParaRPr>
          </a:p>
          <a:p>
            <a:pPr>
              <a:buFont typeface="Arial" pitchFamily="34" charset="0"/>
              <a:buChar char="•"/>
            </a:pPr>
            <a:r>
              <a:rPr lang="el-GR" sz="1400" dirty="0" smtClean="0">
                <a:latin typeface="Times New Roman" pitchFamily="18" charset="0"/>
                <a:cs typeface="Times New Roman" pitchFamily="18" charset="0"/>
              </a:rPr>
              <a:t> Προβολή της ελληνικής ιστορίας, γαστρονομίας και φιλοξενίας      </a:t>
            </a:r>
            <a:endParaRPr lang="el-GR"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754032" y="2560634"/>
            <a:ext cx="5276614" cy="2739211"/>
          </a:xfrm>
          <a:prstGeom prst="rect">
            <a:avLst/>
          </a:prstGeom>
          <a:noFill/>
        </p:spPr>
        <p:txBody>
          <a:bodyPr wrap="square" rtlCol="0">
            <a:spAutoFit/>
          </a:bodyPr>
          <a:lstStyle/>
          <a:p>
            <a:r>
              <a:rPr lang="el-GR" sz="3200" spc="300" dirty="0" smtClean="0">
                <a:solidFill>
                  <a:schemeClr val="accent1"/>
                </a:solidFill>
                <a:latin typeface="Times New Roman" pitchFamily="18" charset="0"/>
                <a:cs typeface="Times New Roman" pitchFamily="18" charset="0"/>
              </a:rPr>
              <a:t>Κ</a:t>
            </a:r>
            <a:r>
              <a:rPr lang="el-GR" sz="1600" spc="300" dirty="0" smtClean="0">
                <a:solidFill>
                  <a:schemeClr val="accent1"/>
                </a:solidFill>
                <a:latin typeface="Times New Roman" pitchFamily="18" charset="0"/>
                <a:cs typeface="Times New Roman" pitchFamily="18" charset="0"/>
              </a:rPr>
              <a:t>ΕΦΑΛΑΙΟ</a:t>
            </a:r>
            <a:r>
              <a:rPr lang="el-GR" sz="1400" spc="300" dirty="0" smtClean="0">
                <a:solidFill>
                  <a:schemeClr val="accent1"/>
                </a:solidFill>
                <a:latin typeface="Times New Roman" pitchFamily="18" charset="0"/>
                <a:cs typeface="Times New Roman" pitchFamily="18" charset="0"/>
              </a:rPr>
              <a:t> </a:t>
            </a:r>
            <a:r>
              <a:rPr lang="en-US" sz="2000" spc="300" dirty="0" smtClean="0">
                <a:solidFill>
                  <a:schemeClr val="accent1"/>
                </a:solidFill>
                <a:latin typeface="Times New Roman" pitchFamily="18" charset="0"/>
                <a:cs typeface="Times New Roman" pitchFamily="18" charset="0"/>
              </a:rPr>
              <a:t>5</a:t>
            </a:r>
            <a:endParaRPr lang="en-US"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r>
              <a:rPr lang="el-GR" sz="1400" spc="300" dirty="0" smtClean="0">
                <a:solidFill>
                  <a:schemeClr val="accent1"/>
                </a:solidFill>
                <a:latin typeface="Times New Roman" pitchFamily="18" charset="0"/>
                <a:cs typeface="Times New Roman" pitchFamily="18" charset="0"/>
              </a:rPr>
              <a:t> </a:t>
            </a:r>
            <a:endParaRPr lang="el-GR" sz="1400" spc="300" dirty="0">
              <a:solidFill>
                <a:schemeClr val="accent1"/>
              </a:solidFill>
              <a:latin typeface="Times New Roman" pitchFamily="18" charset="0"/>
              <a:cs typeface="Times New Roman" pitchFamily="18" charset="0"/>
            </a:endParaRPr>
          </a:p>
        </p:txBody>
      </p:sp>
      <p:sp>
        <p:nvSpPr>
          <p:cNvPr id="2049" name="Rectangle 1"/>
          <p:cNvSpPr>
            <a:spLocks noChangeArrowheads="1"/>
          </p:cNvSpPr>
          <p:nvPr/>
        </p:nvSpPr>
        <p:spPr bwMode="auto">
          <a:xfrm>
            <a:off x="825470" y="3489328"/>
            <a:ext cx="5382756"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l-GR" sz="1400" b="0" i="0" u="none" strike="noStrike" cap="none" spc="300" normalizeH="0" baseline="0" dirty="0" smtClean="0">
                <a:ln>
                  <a:noFill/>
                </a:ln>
                <a:effectLst/>
                <a:latin typeface="Times New Roman" pitchFamily="18" charset="0"/>
                <a:ea typeface="Times New Roman" pitchFamily="18" charset="0"/>
                <a:cs typeface="Times New Roman" pitchFamily="18" charset="0"/>
              </a:rPr>
              <a:t>ΔΥΣΚΟΛΙΕΣ ΚΑΙ ΠΡΟΤΑΣΕΙΣ ΓΙΑ ΤΟ ΜΕΛΛΟΝ</a:t>
            </a:r>
            <a:endParaRPr kumimoji="0" lang="el-GR" sz="1400" b="0" i="0" u="none" strike="noStrike" cap="none" spc="300" normalizeH="0" baseline="0" dirty="0" smtClean="0">
              <a:ln>
                <a:noFill/>
              </a:ln>
              <a:effectLst/>
              <a:latin typeface="Arial" pitchFamily="34" charset="0"/>
              <a:cs typeface="Arial" pitchFamily="34" charset="0"/>
            </a:endParaRPr>
          </a:p>
        </p:txBody>
      </p:sp>
      <p:sp>
        <p:nvSpPr>
          <p:cNvPr id="5" name="4 - Ορθογώνιο"/>
          <p:cNvSpPr/>
          <p:nvPr/>
        </p:nvSpPr>
        <p:spPr>
          <a:xfrm>
            <a:off x="9683782" y="0"/>
            <a:ext cx="214314" cy="3417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23 - Εικόνα" descr="14ππ1.jpg"/>
          <p:cNvPicPr>
            <a:picLocks noChangeAspect="1"/>
          </p:cNvPicPr>
          <p:nvPr/>
        </p:nvPicPr>
        <p:blipFill>
          <a:blip r:embed="rId2" cstate="print"/>
          <a:stretch>
            <a:fillRect/>
          </a:stretch>
        </p:blipFill>
        <p:spPr>
          <a:xfrm>
            <a:off x="325404" y="3060700"/>
            <a:ext cx="4285152" cy="2857520"/>
          </a:xfrm>
          <a:prstGeom prst="rect">
            <a:avLst/>
          </a:prstGeom>
        </p:spPr>
      </p:pic>
      <p:sp>
        <p:nvSpPr>
          <p:cNvPr id="4" name="3 - TextBox"/>
          <p:cNvSpPr txBox="1"/>
          <p:nvPr/>
        </p:nvSpPr>
        <p:spPr>
          <a:xfrm>
            <a:off x="1" y="0"/>
            <a:ext cx="10080624" cy="892552"/>
          </a:xfrm>
          <a:prstGeom prst="rect">
            <a:avLst/>
          </a:prstGeom>
          <a:noFill/>
        </p:spPr>
        <p:txBody>
          <a:bodyPr wrap="square" rtlCol="0">
            <a:spAutoFit/>
          </a:bodyPr>
          <a:lstStyle/>
          <a:p>
            <a:r>
              <a:rPr lang="el-GR" sz="2000" dirty="0" smtClean="0">
                <a:solidFill>
                  <a:schemeClr val="accent1"/>
                </a:solidFill>
                <a:latin typeface="Times New Roman" pitchFamily="18" charset="0"/>
                <a:cs typeface="Times New Roman" pitchFamily="18" charset="0"/>
              </a:rPr>
              <a:t>1.1</a:t>
            </a:r>
            <a:endParaRPr lang="en-US" sz="2000" dirty="0">
              <a:solidFill>
                <a:schemeClr val="accent1"/>
              </a:solidFill>
              <a:latin typeface="Times New Roman" pitchFamily="18" charset="0"/>
              <a:cs typeface="Times New Roman" pitchFamily="18" charset="0"/>
            </a:endParaRPr>
          </a:p>
          <a:p>
            <a:pPr algn="ctr"/>
            <a:r>
              <a:rPr lang="el-GR" sz="1600" spc="300" dirty="0" smtClean="0">
                <a:solidFill>
                  <a:schemeClr val="accent1"/>
                </a:solidFill>
                <a:latin typeface="Times New Roman" pitchFamily="18" charset="0"/>
                <a:cs typeface="Times New Roman" pitchFamily="18" charset="0"/>
              </a:rPr>
              <a:t>    Ο ΟΡΙΣΜΟΣ ΤΗΣ ΠΡΑΣΙΝΗΣ ΑΡΧΙΤΕΚΤΟΝΙΚΗΣ ΚΑΙ Η ΣΥΝΔΕΣΗ ΤΗΣ ΜΕ ΤΗ ΒΙΩΣΙΜΗ ΑΝΑΠΤΥΞΗ ΚΑΙ ΤΟΝ ΕΝΑΛΛΑΚΤΙΚΟ ΤΟΥΡΙΣΜΟ</a:t>
            </a:r>
            <a:endParaRPr lang="en-US" sz="1600" spc="300" dirty="0" smtClean="0">
              <a:solidFill>
                <a:schemeClr val="accent1"/>
              </a:solidFill>
              <a:latin typeface="Times New Roman" pitchFamily="18" charset="0"/>
              <a:cs typeface="Times New Roman" pitchFamily="18" charset="0"/>
            </a:endParaRPr>
          </a:p>
        </p:txBody>
      </p:sp>
      <p:sp>
        <p:nvSpPr>
          <p:cNvPr id="8193" name="Rectangle 1"/>
          <p:cNvSpPr>
            <a:spLocks noChangeArrowheads="1"/>
          </p:cNvSpPr>
          <p:nvPr/>
        </p:nvSpPr>
        <p:spPr bwMode="auto">
          <a:xfrm>
            <a:off x="253966" y="1131874"/>
            <a:ext cx="4357718"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7200" algn="just" fontAlgn="base">
              <a:spcBef>
                <a:spcPct val="0"/>
              </a:spcBef>
              <a:spcAft>
                <a:spcPct val="0"/>
              </a:spcAft>
            </a:pPr>
            <a:r>
              <a:rPr kumimoji="0" lang="el-GR"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Η πράσινη οικολογική αρχιτεκτονική, αποτελεί</a:t>
            </a:r>
            <a:r>
              <a:rPr kumimoji="0" lang="el-GR" sz="12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lang="el-GR" sz="1200" dirty="0" smtClean="0">
                <a:latin typeface="Times New Roman" pitchFamily="18" charset="0"/>
                <a:ea typeface="Times New Roman" pitchFamily="18" charset="0"/>
                <a:cs typeface="Times New Roman" pitchFamily="18" charset="0"/>
              </a:rPr>
              <a:t>μια φιλοσοφία σχεδιασμού και κατασκευής,</a:t>
            </a:r>
            <a:r>
              <a:rPr kumimoji="0" lang="el-GR"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η οποία ασχολείται με την δημιουργία κτιρίων, με όσο το δυνατόν μικρότερο, περιβαλλοντικό αποτύπωμα, τα οποία με τη σειρά τους,</a:t>
            </a:r>
            <a:r>
              <a:rPr kumimoji="0" lang="el-GR" sz="12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θα αλληλεπιδρούν αρμονικά με το φυσικό τους περιβάλλον και το κλίμα</a:t>
            </a:r>
            <a:r>
              <a:rPr kumimoji="0" lang="el-GR"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Χρησιμοποίει μεθόδους εξοικονόμησης ενέργειας, καθώς και</a:t>
            </a:r>
            <a:r>
              <a:rPr kumimoji="0" lang="el-GR" sz="12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μεθόδους, βιώσιμης εκμετάλλευσης των </a:t>
            </a:r>
            <a:r>
              <a:rPr kumimoji="0" lang="el-GR"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ανανεώσιμων</a:t>
            </a:r>
            <a:r>
              <a:rPr kumimoji="0" lang="el-GR" sz="12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l-GR"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πηγών ενέργειας</a:t>
            </a:r>
            <a:r>
              <a:rPr kumimoji="0" lang="el-GR" sz="12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και α</a:t>
            </a:r>
            <a:r>
              <a:rPr lang="el-GR" sz="1200" dirty="0" smtClean="0">
                <a:latin typeface="Times New Roman" pitchFamily="18" charset="0"/>
                <a:cs typeface="Times New Roman" pitchFamily="18" charset="0"/>
              </a:rPr>
              <a:t>ναφέρεται στο σχεδιασμό, τόσο των εσωτερικών, όσο και των εξωτερικών χώρων των κτιρίων. </a:t>
            </a:r>
            <a:endParaRPr kumimoji="0" lang="el-GR"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p:txBody>
      </p:sp>
      <p:sp>
        <p:nvSpPr>
          <p:cNvPr id="6" name="5 - Στρογγυλεμένο ορθογώνιο"/>
          <p:cNvSpPr/>
          <p:nvPr/>
        </p:nvSpPr>
        <p:spPr>
          <a:xfrm>
            <a:off x="6397634" y="1203312"/>
            <a:ext cx="2571768" cy="928694"/>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TextBox"/>
          <p:cNvSpPr txBox="1"/>
          <p:nvPr/>
        </p:nvSpPr>
        <p:spPr>
          <a:xfrm>
            <a:off x="6397634" y="1274750"/>
            <a:ext cx="2500330" cy="784830"/>
          </a:xfrm>
          <a:prstGeom prst="rect">
            <a:avLst/>
          </a:prstGeom>
          <a:noFill/>
        </p:spPr>
        <p:txBody>
          <a:bodyPr wrap="square" rtlCol="0">
            <a:spAutoFit/>
          </a:bodyPr>
          <a:lstStyle/>
          <a:p>
            <a:pPr algn="ctr"/>
            <a:r>
              <a:rPr lang="el-GR" sz="1200" dirty="0" smtClean="0">
                <a:latin typeface="Times New Roman" pitchFamily="18" charset="0"/>
                <a:cs typeface="Times New Roman" pitchFamily="18" charset="0"/>
              </a:rPr>
              <a:t>ΑΝΑΝΕΩΣΙΜΕΣ ΠΗΓΕΣ ΕΝΕΡΓΕΙΑΣ </a:t>
            </a:r>
          </a:p>
          <a:p>
            <a:pPr algn="ctr"/>
            <a:r>
              <a:rPr lang="el-GR" sz="1050" dirty="0" smtClean="0">
                <a:latin typeface="Times New Roman" pitchFamily="18" charset="0"/>
                <a:cs typeface="Times New Roman" pitchFamily="18" charset="0"/>
              </a:rPr>
              <a:t>(Αιολική, Γεωθερμική, Κυματική, Ηλιακή, Υδροηλεκτρική, Βιομάζα)</a:t>
            </a:r>
            <a:endParaRPr lang="el-GR" sz="1050" dirty="0">
              <a:latin typeface="Times New Roman" pitchFamily="18" charset="0"/>
              <a:cs typeface="Times New Roman" pitchFamily="18" charset="0"/>
            </a:endParaRPr>
          </a:p>
        </p:txBody>
      </p:sp>
      <p:sp>
        <p:nvSpPr>
          <p:cNvPr id="8" name="7 - Στρογγυλεμένο ορθογώνιο"/>
          <p:cNvSpPr/>
          <p:nvPr/>
        </p:nvSpPr>
        <p:spPr>
          <a:xfrm>
            <a:off x="5111750" y="2774948"/>
            <a:ext cx="4857784" cy="42862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TextBox"/>
          <p:cNvSpPr txBox="1"/>
          <p:nvPr/>
        </p:nvSpPr>
        <p:spPr>
          <a:xfrm>
            <a:off x="5183188" y="2846386"/>
            <a:ext cx="4643470" cy="276999"/>
          </a:xfrm>
          <a:prstGeom prst="rect">
            <a:avLst/>
          </a:prstGeom>
          <a:noFill/>
        </p:spPr>
        <p:txBody>
          <a:bodyPr wrap="square" rtlCol="0">
            <a:spAutoFit/>
          </a:bodyPr>
          <a:lstStyle/>
          <a:p>
            <a:pPr algn="ctr"/>
            <a:r>
              <a:rPr lang="el-GR" sz="1200" dirty="0" smtClean="0">
                <a:latin typeface="Times New Roman" pitchFamily="18" charset="0"/>
                <a:cs typeface="Times New Roman" pitchFamily="18" charset="0"/>
              </a:rPr>
              <a:t>Ανάγκες θέρμανσης και ψύξης, ζεστού νερού, ηλεκτρικής ενεργείας </a:t>
            </a:r>
            <a:endParaRPr lang="el-GR" sz="1200" dirty="0">
              <a:latin typeface="Times New Roman" pitchFamily="18" charset="0"/>
              <a:cs typeface="Times New Roman" pitchFamily="18" charset="0"/>
            </a:endParaRPr>
          </a:p>
        </p:txBody>
      </p:sp>
      <p:cxnSp>
        <p:nvCxnSpPr>
          <p:cNvPr id="11" name="10 - Ευθύγραμμο βέλος σύνδεσης"/>
          <p:cNvCxnSpPr/>
          <p:nvPr/>
        </p:nvCxnSpPr>
        <p:spPr>
          <a:xfrm rot="5400000">
            <a:off x="6541304" y="2416964"/>
            <a:ext cx="57150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15 - TextBox"/>
          <p:cNvSpPr txBox="1"/>
          <p:nvPr/>
        </p:nvSpPr>
        <p:spPr>
          <a:xfrm>
            <a:off x="6754824" y="2274882"/>
            <a:ext cx="1143008" cy="276999"/>
          </a:xfrm>
          <a:prstGeom prst="rect">
            <a:avLst/>
          </a:prstGeom>
          <a:noFill/>
        </p:spPr>
        <p:txBody>
          <a:bodyPr wrap="square" rtlCol="0">
            <a:spAutoFit/>
          </a:bodyPr>
          <a:lstStyle/>
          <a:p>
            <a:pPr algn="ctr"/>
            <a:r>
              <a:rPr lang="el-GR" sz="1200" dirty="0" smtClean="0">
                <a:latin typeface="Times New Roman" pitchFamily="18" charset="0"/>
                <a:cs typeface="Times New Roman" pitchFamily="18" charset="0"/>
              </a:rPr>
              <a:t>καλύπτουν</a:t>
            </a:r>
            <a:endParaRPr lang="el-GR" sz="1200" dirty="0">
              <a:latin typeface="Times New Roman" pitchFamily="18" charset="0"/>
              <a:cs typeface="Times New Roman" pitchFamily="18" charset="0"/>
            </a:endParaRPr>
          </a:p>
        </p:txBody>
      </p:sp>
      <p:sp>
        <p:nvSpPr>
          <p:cNvPr id="21" name="20 - Στρογγυλεμένο ορθογώνιο"/>
          <p:cNvSpPr/>
          <p:nvPr/>
        </p:nvSpPr>
        <p:spPr>
          <a:xfrm>
            <a:off x="5468940" y="3346452"/>
            <a:ext cx="4071966" cy="265434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21 - TextBox"/>
          <p:cNvSpPr txBox="1"/>
          <p:nvPr/>
        </p:nvSpPr>
        <p:spPr>
          <a:xfrm>
            <a:off x="5540378" y="3489328"/>
            <a:ext cx="4071966" cy="2477601"/>
          </a:xfrm>
          <a:prstGeom prst="rect">
            <a:avLst/>
          </a:prstGeom>
          <a:noFill/>
        </p:spPr>
        <p:txBody>
          <a:bodyPr wrap="square" rtlCol="0">
            <a:spAutoFit/>
          </a:bodyPr>
          <a:lstStyle/>
          <a:p>
            <a:pPr algn="ctr">
              <a:buFont typeface="Arial" pitchFamily="34" charset="0"/>
              <a:buChar char="•"/>
            </a:pPr>
            <a:r>
              <a:rPr lang="el-GR" sz="1200" dirty="0" smtClean="0">
                <a:latin typeface="Times New Roman" pitchFamily="18" charset="0"/>
                <a:cs typeface="Times New Roman" pitchFamily="18" charset="0"/>
              </a:rPr>
              <a:t> </a:t>
            </a:r>
            <a:r>
              <a:rPr lang="el-GR" sz="1100" dirty="0" smtClean="0">
                <a:latin typeface="Times New Roman" pitchFamily="18" charset="0"/>
                <a:cs typeface="Times New Roman" pitchFamily="18" charset="0"/>
              </a:rPr>
              <a:t>Μείωση της Ενεργειακής Κατανάλωσης</a:t>
            </a:r>
          </a:p>
          <a:p>
            <a:pPr algn="ctr"/>
            <a:endParaRPr lang="el-GR" sz="1100" dirty="0" smtClean="0">
              <a:latin typeface="Times New Roman" pitchFamily="18" charset="0"/>
              <a:cs typeface="Times New Roman" pitchFamily="18" charset="0"/>
            </a:endParaRPr>
          </a:p>
          <a:p>
            <a:pPr algn="ctr">
              <a:buFont typeface="Arial" pitchFamily="34" charset="0"/>
              <a:buChar char="•"/>
            </a:pPr>
            <a:r>
              <a:rPr lang="el-GR" sz="1100" dirty="0" smtClean="0">
                <a:latin typeface="Times New Roman" pitchFamily="18" charset="0"/>
                <a:cs typeface="Times New Roman" pitchFamily="18" charset="0"/>
              </a:rPr>
              <a:t> Μείωση Κόστους Λειτουργίας </a:t>
            </a:r>
          </a:p>
          <a:p>
            <a:pPr algn="ctr">
              <a:buFont typeface="Arial" pitchFamily="34" charset="0"/>
              <a:buChar char="•"/>
            </a:pPr>
            <a:endParaRPr lang="el-GR" sz="1100" dirty="0" smtClean="0">
              <a:latin typeface="Times New Roman" pitchFamily="18" charset="0"/>
              <a:cs typeface="Times New Roman" pitchFamily="18" charset="0"/>
            </a:endParaRPr>
          </a:p>
          <a:p>
            <a:pPr algn="ctr">
              <a:buFont typeface="Arial" pitchFamily="34" charset="0"/>
              <a:buChar char="•"/>
            </a:pPr>
            <a:r>
              <a:rPr lang="el-GR" sz="1100" dirty="0" smtClean="0">
                <a:latin typeface="Times New Roman" pitchFamily="18" charset="0"/>
                <a:cs typeface="Times New Roman" pitchFamily="18" charset="0"/>
              </a:rPr>
              <a:t> Μείωση Εκπομπών Διοξειδίου του Άνθρακα και περιβαλλοντικής Ρύπανσης</a:t>
            </a:r>
          </a:p>
          <a:p>
            <a:pPr algn="ctr">
              <a:buFont typeface="Arial" pitchFamily="34" charset="0"/>
              <a:buChar char="•"/>
            </a:pPr>
            <a:endParaRPr lang="el-GR" sz="1100" dirty="0" smtClean="0">
              <a:latin typeface="Times New Roman" pitchFamily="18" charset="0"/>
              <a:cs typeface="Times New Roman" pitchFamily="18" charset="0"/>
            </a:endParaRPr>
          </a:p>
          <a:p>
            <a:pPr algn="ctr">
              <a:buFont typeface="Arial" pitchFamily="34" charset="0"/>
              <a:buChar char="•"/>
            </a:pPr>
            <a:r>
              <a:rPr lang="el-GR" sz="1100" dirty="0" smtClean="0">
                <a:latin typeface="Times New Roman" pitchFamily="18" charset="0"/>
                <a:cs typeface="Times New Roman" pitchFamily="18" charset="0"/>
              </a:rPr>
              <a:t> Βελτίωση της Θερμικής Άνεσης των Κτιρίων  </a:t>
            </a:r>
          </a:p>
          <a:p>
            <a:pPr algn="ctr">
              <a:buFont typeface="Arial" pitchFamily="34" charset="0"/>
              <a:buChar char="•"/>
            </a:pPr>
            <a:endParaRPr lang="el-GR" sz="1100" dirty="0" smtClean="0">
              <a:latin typeface="Times New Roman" pitchFamily="18" charset="0"/>
              <a:cs typeface="Times New Roman" pitchFamily="18" charset="0"/>
            </a:endParaRPr>
          </a:p>
          <a:p>
            <a:pPr algn="ctr">
              <a:buFont typeface="Arial" pitchFamily="34" charset="0"/>
              <a:buChar char="•"/>
            </a:pPr>
            <a:r>
              <a:rPr lang="el-GR" sz="1100" dirty="0" smtClean="0">
                <a:latin typeface="Times New Roman" pitchFamily="18" charset="0"/>
                <a:cs typeface="Times New Roman" pitchFamily="18" charset="0"/>
              </a:rPr>
              <a:t> Παροχή Ενεργειακής αυτονομίας </a:t>
            </a:r>
          </a:p>
          <a:p>
            <a:pPr algn="ctr">
              <a:buFont typeface="Arial" pitchFamily="34" charset="0"/>
              <a:buChar char="•"/>
            </a:pPr>
            <a:endParaRPr lang="el-GR" sz="1100" dirty="0" smtClean="0">
              <a:latin typeface="Times New Roman" pitchFamily="18" charset="0"/>
              <a:cs typeface="Times New Roman" pitchFamily="18" charset="0"/>
            </a:endParaRPr>
          </a:p>
          <a:p>
            <a:pPr algn="ctr">
              <a:buFont typeface="Arial" pitchFamily="34" charset="0"/>
              <a:buChar char="•"/>
            </a:pPr>
            <a:r>
              <a:rPr lang="el-GR" sz="1100" dirty="0" smtClean="0">
                <a:latin typeface="Times New Roman" pitchFamily="18" charset="0"/>
                <a:cs typeface="Times New Roman" pitchFamily="18" charset="0"/>
              </a:rPr>
              <a:t>Μείωση Εξάρτησης από Ορυκτά Καύσιμα</a:t>
            </a:r>
          </a:p>
          <a:p>
            <a:pPr algn="ctr">
              <a:buFont typeface="Arial" pitchFamily="34" charset="0"/>
              <a:buChar char="•"/>
            </a:pPr>
            <a:endParaRPr lang="el-GR" sz="1100" dirty="0" smtClean="0">
              <a:latin typeface="Times New Roman" pitchFamily="18" charset="0"/>
              <a:cs typeface="Times New Roman" pitchFamily="18" charset="0"/>
            </a:endParaRPr>
          </a:p>
          <a:p>
            <a:pPr algn="ctr">
              <a:buFont typeface="Arial" pitchFamily="34" charset="0"/>
              <a:buChar char="•"/>
            </a:pPr>
            <a:r>
              <a:rPr lang="el-GR" sz="1100" dirty="0" smtClean="0">
                <a:latin typeface="Times New Roman" pitchFamily="18" charset="0"/>
                <a:cs typeface="Times New Roman" pitchFamily="18" charset="0"/>
              </a:rPr>
              <a:t>Συνθήκες Οπτικής Άνεσης</a:t>
            </a:r>
          </a:p>
        </p:txBody>
      </p:sp>
      <p:sp>
        <p:nvSpPr>
          <p:cNvPr id="25" name="24 - TextBox"/>
          <p:cNvSpPr txBox="1"/>
          <p:nvPr/>
        </p:nvSpPr>
        <p:spPr>
          <a:xfrm>
            <a:off x="396842" y="5905956"/>
            <a:ext cx="857256" cy="230832"/>
          </a:xfrm>
          <a:prstGeom prst="rect">
            <a:avLst/>
          </a:prstGeom>
          <a:noFill/>
        </p:spPr>
        <p:txBody>
          <a:bodyPr wrap="square" rtlCol="0">
            <a:spAutoFit/>
          </a:bodyPr>
          <a:lstStyle/>
          <a:p>
            <a:r>
              <a:rPr lang="el-GR" sz="900" dirty="0" smtClean="0">
                <a:solidFill>
                  <a:schemeClr val="accent1"/>
                </a:solidFill>
                <a:latin typeface="Times New Roman" pitchFamily="18" charset="0"/>
                <a:cs typeface="Times New Roman" pitchFamily="18" charset="0"/>
              </a:rPr>
              <a:t>ΕΙΚ. 1</a:t>
            </a:r>
            <a:endParaRPr lang="el-GR" sz="900" dirty="0">
              <a:solidFill>
                <a:schemeClr val="accent1"/>
              </a:solidFill>
              <a:latin typeface="Times New Roman" pitchFamily="18" charset="0"/>
              <a:cs typeface="Times New Roman" pitchFamily="18" charset="0"/>
            </a:endParaRPr>
          </a:p>
        </p:txBody>
      </p:sp>
      <p:cxnSp>
        <p:nvCxnSpPr>
          <p:cNvPr id="51" name="50 - Ευθεία γραμμή σύνδεσης"/>
          <p:cNvCxnSpPr/>
          <p:nvPr/>
        </p:nvCxnSpPr>
        <p:spPr>
          <a:xfrm rot="5400000">
            <a:off x="4540246" y="3846518"/>
            <a:ext cx="128588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53 - Ευθύγραμμο βέλος σύνδεσης"/>
          <p:cNvCxnSpPr/>
          <p:nvPr/>
        </p:nvCxnSpPr>
        <p:spPr>
          <a:xfrm>
            <a:off x="5183188" y="4489460"/>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53966" y="2846386"/>
            <a:ext cx="2090734" cy="338554"/>
          </a:xfrm>
          <a:prstGeom prst="rect">
            <a:avLst/>
          </a:prstGeom>
        </p:spPr>
        <p:txBody>
          <a:bodyPr wrap="square">
            <a:spAutoFit/>
          </a:bodyPr>
          <a:lstStyle/>
          <a:p>
            <a:pPr algn="ctr"/>
            <a:r>
              <a:rPr lang="el-GR" sz="1600" dirty="0" smtClean="0">
                <a:latin typeface="Times New Roman" pitchFamily="18" charset="0"/>
                <a:cs typeface="Times New Roman" pitchFamily="18" charset="0"/>
              </a:rPr>
              <a:t>ΠΕΡΙΒΑΛΛΟΝΤΙΚΑ </a:t>
            </a:r>
            <a:endParaRPr lang="el-GR" sz="1600" dirty="0">
              <a:latin typeface="Times New Roman" pitchFamily="18" charset="0"/>
              <a:cs typeface="Times New Roman" pitchFamily="18" charset="0"/>
            </a:endParaRPr>
          </a:p>
        </p:txBody>
      </p:sp>
      <p:sp>
        <p:nvSpPr>
          <p:cNvPr id="3" name="2 - Ορθογώνιο"/>
          <p:cNvSpPr/>
          <p:nvPr/>
        </p:nvSpPr>
        <p:spPr>
          <a:xfrm>
            <a:off x="611156" y="988998"/>
            <a:ext cx="1398460" cy="369332"/>
          </a:xfrm>
          <a:prstGeom prst="rect">
            <a:avLst/>
          </a:prstGeom>
        </p:spPr>
        <p:txBody>
          <a:bodyPr wrap="none">
            <a:spAutoFit/>
          </a:bodyPr>
          <a:lstStyle/>
          <a:p>
            <a:pPr algn="ctr"/>
            <a:r>
              <a:rPr lang="el-GR" sz="1600" dirty="0" smtClean="0">
                <a:latin typeface="Times New Roman" pitchFamily="18" charset="0"/>
                <a:cs typeface="Times New Roman" pitchFamily="18" charset="0"/>
              </a:rPr>
              <a:t>ΚΟΙΝΩΝΙΚΑ</a:t>
            </a:r>
            <a:r>
              <a:rPr lang="el-GR" dirty="0" smtClean="0"/>
              <a:t> </a:t>
            </a:r>
            <a:endParaRPr lang="el-GR" dirty="0"/>
          </a:p>
        </p:txBody>
      </p:sp>
      <p:sp>
        <p:nvSpPr>
          <p:cNvPr id="4" name="3 - Ορθογώνιο"/>
          <p:cNvSpPr/>
          <p:nvPr/>
        </p:nvSpPr>
        <p:spPr>
          <a:xfrm>
            <a:off x="539718" y="4775212"/>
            <a:ext cx="1576394" cy="369332"/>
          </a:xfrm>
          <a:prstGeom prst="rect">
            <a:avLst/>
          </a:prstGeom>
        </p:spPr>
        <p:txBody>
          <a:bodyPr wrap="none">
            <a:spAutoFit/>
          </a:bodyPr>
          <a:lstStyle/>
          <a:p>
            <a:pPr algn="ctr"/>
            <a:r>
              <a:rPr lang="el-GR" sz="1600" dirty="0" smtClean="0">
                <a:latin typeface="Times New Roman" pitchFamily="18" charset="0"/>
                <a:cs typeface="Times New Roman" pitchFamily="18" charset="0"/>
              </a:rPr>
              <a:t>ΟΙΚΟΝΟΜΙΚΑ</a:t>
            </a:r>
            <a:r>
              <a:rPr lang="el-GR" dirty="0" smtClean="0"/>
              <a:t> </a:t>
            </a:r>
            <a:endParaRPr lang="el-GR" dirty="0"/>
          </a:p>
        </p:txBody>
      </p:sp>
      <p:sp>
        <p:nvSpPr>
          <p:cNvPr id="5" name="4 - Στρογγυλεμένο ορθογώνιο"/>
          <p:cNvSpPr/>
          <p:nvPr/>
        </p:nvSpPr>
        <p:spPr>
          <a:xfrm>
            <a:off x="2397106" y="346056"/>
            <a:ext cx="3286148" cy="1643074"/>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Στρογγυλεμένο ορθογώνιο"/>
          <p:cNvSpPr/>
          <p:nvPr/>
        </p:nvSpPr>
        <p:spPr>
          <a:xfrm>
            <a:off x="2397106" y="2417758"/>
            <a:ext cx="3286148" cy="135732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Στρογγυλεμένο ορθογώνιο"/>
          <p:cNvSpPr/>
          <p:nvPr/>
        </p:nvSpPr>
        <p:spPr>
          <a:xfrm>
            <a:off x="2397106" y="4203708"/>
            <a:ext cx="3286148" cy="1643074"/>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TextBox"/>
          <p:cNvSpPr txBox="1"/>
          <p:nvPr/>
        </p:nvSpPr>
        <p:spPr>
          <a:xfrm>
            <a:off x="2397106" y="2703510"/>
            <a:ext cx="3286148" cy="738664"/>
          </a:xfrm>
          <a:prstGeom prst="rect">
            <a:avLst/>
          </a:prstGeom>
          <a:noFill/>
        </p:spPr>
        <p:txBody>
          <a:bodyPr wrap="square" rtlCol="0">
            <a:spAutoFit/>
          </a:bodyPr>
          <a:lstStyle/>
          <a:p>
            <a:pPr algn="ctr">
              <a:buFont typeface="Arial" pitchFamily="34" charset="0"/>
              <a:buChar char="•"/>
            </a:pPr>
            <a:r>
              <a:rPr lang="el-GR" sz="1400" dirty="0" smtClean="0">
                <a:latin typeface="Times New Roman" pitchFamily="18" charset="0"/>
                <a:cs typeface="Times New Roman" pitchFamily="18" charset="0"/>
              </a:rPr>
              <a:t> Κλιματολογικές αλλαγές</a:t>
            </a:r>
          </a:p>
          <a:p>
            <a:pPr algn="just">
              <a:buFont typeface="Arial" pitchFamily="34" charset="0"/>
              <a:buChar char="•"/>
            </a:pPr>
            <a:endParaRPr lang="el-GR" sz="1400" dirty="0" smtClean="0">
              <a:latin typeface="Times New Roman" pitchFamily="18" charset="0"/>
              <a:cs typeface="Times New Roman" pitchFamily="18" charset="0"/>
            </a:endParaRPr>
          </a:p>
          <a:p>
            <a:pPr algn="just">
              <a:buFont typeface="Arial" pitchFamily="34" charset="0"/>
              <a:buChar char="•"/>
            </a:pPr>
            <a:r>
              <a:rPr lang="el-GR" sz="1400" dirty="0" smtClean="0">
                <a:latin typeface="Times New Roman" pitchFamily="18" charset="0"/>
                <a:cs typeface="Times New Roman" pitchFamily="18" charset="0"/>
              </a:rPr>
              <a:t> Δυσκολίες στην διαχείριση του νερού</a:t>
            </a:r>
            <a:endParaRPr lang="el-GR" sz="1400" dirty="0">
              <a:latin typeface="Times New Roman" pitchFamily="18" charset="0"/>
              <a:cs typeface="Times New Roman" pitchFamily="18" charset="0"/>
            </a:endParaRPr>
          </a:p>
        </p:txBody>
      </p:sp>
      <p:cxnSp>
        <p:nvCxnSpPr>
          <p:cNvPr id="14" name="13 - Ευθύγραμμο βέλος σύνδεσης"/>
          <p:cNvCxnSpPr>
            <a:stCxn id="7" idx="3"/>
            <a:endCxn id="21" idx="1"/>
          </p:cNvCxnSpPr>
          <p:nvPr/>
        </p:nvCxnSpPr>
        <p:spPr>
          <a:xfrm>
            <a:off x="5683254" y="3096419"/>
            <a:ext cx="78581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20 - Στρογγυλεμένο ορθογώνιο"/>
          <p:cNvSpPr/>
          <p:nvPr/>
        </p:nvSpPr>
        <p:spPr>
          <a:xfrm>
            <a:off x="6469072" y="2203444"/>
            <a:ext cx="3500462" cy="178595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23 - Ορθογώνιο"/>
          <p:cNvSpPr/>
          <p:nvPr/>
        </p:nvSpPr>
        <p:spPr>
          <a:xfrm>
            <a:off x="6469072" y="2560634"/>
            <a:ext cx="3500462" cy="1631216"/>
          </a:xfrm>
          <a:prstGeom prst="rect">
            <a:avLst/>
          </a:prstGeom>
        </p:spPr>
        <p:txBody>
          <a:bodyPr wrap="square">
            <a:spAutoFit/>
          </a:bodyPr>
          <a:lstStyle/>
          <a:p>
            <a:pPr algn="ctr">
              <a:buFont typeface="Arial" pitchFamily="34" charset="0"/>
              <a:buChar char="•"/>
            </a:pPr>
            <a:r>
              <a:rPr lang="el-GR" sz="1200" dirty="0" smtClean="0">
                <a:latin typeface="Times New Roman" pitchFamily="18" charset="0"/>
                <a:cs typeface="Times New Roman" pitchFamily="18" charset="0"/>
              </a:rPr>
              <a:t>Μεταβολή του μικροκλίματος (</a:t>
            </a:r>
            <a:r>
              <a:rPr lang="el-GR" sz="1200" dirty="0" err="1" smtClean="0">
                <a:latin typeface="Times New Roman" pitchFamily="18" charset="0"/>
                <a:cs typeface="Times New Roman" pitchFamily="18" charset="0"/>
              </a:rPr>
              <a:t>terroir</a:t>
            </a:r>
            <a:r>
              <a:rPr lang="el-GR" sz="1200" dirty="0" smtClean="0">
                <a:latin typeface="Times New Roman" pitchFamily="18" charset="0"/>
                <a:cs typeface="Times New Roman" pitchFamily="18" charset="0"/>
              </a:rPr>
              <a:t>) της περιοχής</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Αστάθεια της αμπελουργικής παραγωγής</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Κίνδυνος λειψυδρίας, αύξησης του κόστους του νερού</a:t>
            </a:r>
          </a:p>
          <a:p>
            <a:pPr algn="ctr"/>
            <a:r>
              <a:rPr lang="el-GR" sz="1400" dirty="0" smtClean="0">
                <a:latin typeface="Times New Roman" pitchFamily="18" charset="0"/>
                <a:cs typeface="Times New Roman" pitchFamily="18" charset="0"/>
              </a:rPr>
              <a:t/>
            </a:r>
            <a:br>
              <a:rPr lang="el-GR" sz="1400" dirty="0" smtClean="0">
                <a:latin typeface="Times New Roman" pitchFamily="18" charset="0"/>
                <a:cs typeface="Times New Roman" pitchFamily="18" charset="0"/>
              </a:rPr>
            </a:br>
            <a:endParaRPr lang="el-GR" sz="1400" dirty="0">
              <a:latin typeface="Times New Roman" pitchFamily="18" charset="0"/>
              <a:cs typeface="Times New Roman" pitchFamily="18" charset="0"/>
            </a:endParaRPr>
          </a:p>
        </p:txBody>
      </p:sp>
      <p:sp>
        <p:nvSpPr>
          <p:cNvPr id="28" name="27 - Στρογγυλεμένο ορθογώνιο"/>
          <p:cNvSpPr/>
          <p:nvPr/>
        </p:nvSpPr>
        <p:spPr>
          <a:xfrm>
            <a:off x="6469072" y="274618"/>
            <a:ext cx="3429024" cy="178595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Στρογγυλεμένο ορθογώνιο"/>
          <p:cNvSpPr/>
          <p:nvPr/>
        </p:nvSpPr>
        <p:spPr>
          <a:xfrm>
            <a:off x="6469072" y="4132270"/>
            <a:ext cx="3500462" cy="1785950"/>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31 - TextBox"/>
          <p:cNvSpPr txBox="1"/>
          <p:nvPr/>
        </p:nvSpPr>
        <p:spPr>
          <a:xfrm>
            <a:off x="6469072" y="4090075"/>
            <a:ext cx="3500462" cy="1785104"/>
          </a:xfrm>
          <a:prstGeom prst="rect">
            <a:avLst/>
          </a:prstGeom>
          <a:noFill/>
        </p:spPr>
        <p:txBody>
          <a:bodyPr wrap="square" rtlCol="0">
            <a:spAutoFit/>
          </a:bodyPr>
          <a:lstStyle/>
          <a:p>
            <a:pPr algn="ctr">
              <a:buFont typeface="Arial" pitchFamily="34" charset="0"/>
              <a:buChar char="•"/>
            </a:pPr>
            <a:r>
              <a:rPr lang="el-GR" sz="1400" dirty="0" smtClean="0">
                <a:latin typeface="Times New Roman" pitchFamily="18" charset="0"/>
                <a:cs typeface="Times New Roman" pitchFamily="18" charset="0"/>
              </a:rPr>
              <a:t> </a:t>
            </a:r>
            <a:r>
              <a:rPr lang="el-GR" sz="1200" dirty="0" smtClean="0">
                <a:latin typeface="Times New Roman" pitchFamily="18" charset="0"/>
                <a:cs typeface="Times New Roman" pitchFamily="18" charset="0"/>
              </a:rPr>
              <a:t>Αύξηση του συνολικού κόστους του έργου αν δεν υπάρξει διαχείριση, περιορισμός και εξισορρόπηση των ενεργειακών απαιτήσεων</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Ανεπαρκή αξιοποίηση των εγκαταστάσεων του μήνες εκτός της τουριστικής σεζόν</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Συγκέντρωση εσόδων σε μερικούς μήνες του χρόνου  </a:t>
            </a:r>
            <a:endParaRPr lang="el-GR" sz="1200" dirty="0">
              <a:latin typeface="Times New Roman" pitchFamily="18" charset="0"/>
              <a:cs typeface="Times New Roman" pitchFamily="18" charset="0"/>
            </a:endParaRPr>
          </a:p>
        </p:txBody>
      </p:sp>
      <p:cxnSp>
        <p:nvCxnSpPr>
          <p:cNvPr id="33" name="32 - Ευθύγραμμο βέλος σύνδεσης"/>
          <p:cNvCxnSpPr/>
          <p:nvPr/>
        </p:nvCxnSpPr>
        <p:spPr>
          <a:xfrm>
            <a:off x="5683254" y="5060964"/>
            <a:ext cx="78581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33 - Ορθογώνιο"/>
          <p:cNvSpPr/>
          <p:nvPr/>
        </p:nvSpPr>
        <p:spPr>
          <a:xfrm>
            <a:off x="2397106" y="774684"/>
            <a:ext cx="3286148" cy="738664"/>
          </a:xfrm>
          <a:prstGeom prst="rect">
            <a:avLst/>
          </a:prstGeom>
        </p:spPr>
        <p:txBody>
          <a:bodyPr wrap="square">
            <a:spAutoFit/>
          </a:bodyPr>
          <a:lstStyle/>
          <a:p>
            <a:pPr algn="ctr">
              <a:buFont typeface="Arial" pitchFamily="34" charset="0"/>
              <a:buChar char="•"/>
            </a:pPr>
            <a:r>
              <a:rPr lang="el-GR" sz="1400" dirty="0" smtClean="0">
                <a:latin typeface="Times New Roman" pitchFamily="18" charset="0"/>
                <a:cs typeface="Times New Roman" pitchFamily="18" charset="0"/>
              </a:rPr>
              <a:t> Αυξημένη τουριστική κίνηση</a:t>
            </a:r>
          </a:p>
          <a:p>
            <a:pPr algn="ctr">
              <a:buFont typeface="Arial" pitchFamily="34" charset="0"/>
              <a:buChar char="•"/>
            </a:pPr>
            <a:endParaRPr lang="el-GR" sz="1400" dirty="0" smtClean="0">
              <a:latin typeface="Times New Roman" pitchFamily="18" charset="0"/>
              <a:cs typeface="Times New Roman" pitchFamily="18" charset="0"/>
            </a:endParaRPr>
          </a:p>
          <a:p>
            <a:pPr algn="ctr">
              <a:buFont typeface="Arial" pitchFamily="34" charset="0"/>
              <a:buChar char="•"/>
            </a:pPr>
            <a:r>
              <a:rPr lang="el-GR" sz="1400" dirty="0" smtClean="0">
                <a:latin typeface="Times New Roman" pitchFamily="18" charset="0"/>
                <a:cs typeface="Times New Roman" pitchFamily="18" charset="0"/>
              </a:rPr>
              <a:t> Συνθήκη εποχικότητας </a:t>
            </a:r>
            <a:endParaRPr lang="el-GR" sz="1400" dirty="0">
              <a:latin typeface="Times New Roman" pitchFamily="18" charset="0"/>
              <a:cs typeface="Times New Roman" pitchFamily="18" charset="0"/>
            </a:endParaRPr>
          </a:p>
        </p:txBody>
      </p:sp>
      <p:sp>
        <p:nvSpPr>
          <p:cNvPr id="35" name="34 - Ορθογώνιο"/>
          <p:cNvSpPr/>
          <p:nvPr/>
        </p:nvSpPr>
        <p:spPr>
          <a:xfrm>
            <a:off x="6469072" y="417494"/>
            <a:ext cx="3429024" cy="1815882"/>
          </a:xfrm>
          <a:prstGeom prst="rect">
            <a:avLst/>
          </a:prstGeom>
        </p:spPr>
        <p:txBody>
          <a:bodyPr wrap="square">
            <a:spAutoFit/>
          </a:bodyPr>
          <a:lstStyle/>
          <a:p>
            <a:pPr algn="ctr">
              <a:buFont typeface="Arial" pitchFamily="34" charset="0"/>
              <a:buChar char="•"/>
            </a:pPr>
            <a:r>
              <a:rPr lang="el-GR" sz="1400" dirty="0" smtClean="0">
                <a:latin typeface="Times New Roman" pitchFamily="18" charset="0"/>
                <a:cs typeface="Times New Roman" pitchFamily="18" charset="0"/>
              </a:rPr>
              <a:t> </a:t>
            </a:r>
            <a:r>
              <a:rPr lang="el-GR" sz="1200" dirty="0" smtClean="0">
                <a:latin typeface="Times New Roman" pitchFamily="18" charset="0"/>
                <a:cs typeface="Times New Roman" pitchFamily="18" charset="0"/>
              </a:rPr>
              <a:t>Κυκλοφοριακά προβλήματα</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Επιβάρυνση των οδικών δικτύων</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Αυξημένη ηχορύπανση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Μειωμένη ποιότητα ζωής για τους μόνιμους κατοίκους</a:t>
            </a:r>
          </a:p>
          <a:p>
            <a:pPr algn="ctr">
              <a:buFont typeface="Arial" pitchFamily="34" charset="0"/>
              <a:buChar char="•"/>
            </a:pPr>
            <a:endParaRPr lang="el-GR" sz="1400" dirty="0">
              <a:latin typeface="Times New Roman" pitchFamily="18" charset="0"/>
              <a:cs typeface="Times New Roman" pitchFamily="18" charset="0"/>
            </a:endParaRPr>
          </a:p>
        </p:txBody>
      </p:sp>
      <p:cxnSp>
        <p:nvCxnSpPr>
          <p:cNvPr id="42" name="41 - Ευθύγραμμο βέλος σύνδεσης"/>
          <p:cNvCxnSpPr/>
          <p:nvPr/>
        </p:nvCxnSpPr>
        <p:spPr>
          <a:xfrm>
            <a:off x="5683254" y="1131874"/>
            <a:ext cx="78581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42 - Ορθογώνιο"/>
          <p:cNvSpPr/>
          <p:nvPr/>
        </p:nvSpPr>
        <p:spPr>
          <a:xfrm>
            <a:off x="2397106" y="4275146"/>
            <a:ext cx="3286148" cy="1446550"/>
          </a:xfrm>
          <a:prstGeom prst="rect">
            <a:avLst/>
          </a:prstGeom>
        </p:spPr>
        <p:txBody>
          <a:bodyPr wrap="square">
            <a:spAutoFit/>
          </a:bodyPr>
          <a:lstStyle/>
          <a:p>
            <a:pPr algn="ctr">
              <a:buFont typeface="Arial" pitchFamily="34" charset="0"/>
              <a:buChar char="•"/>
            </a:pPr>
            <a:r>
              <a:rPr lang="el-GR" dirty="0" smtClean="0"/>
              <a:t> </a:t>
            </a:r>
            <a:r>
              <a:rPr lang="el-GR" sz="1400" dirty="0" smtClean="0">
                <a:latin typeface="Times New Roman" pitchFamily="18" charset="0"/>
                <a:cs typeface="Times New Roman" pitchFamily="18" charset="0"/>
              </a:rPr>
              <a:t>Αυξημένες ενεργειακές απαιτήσεις για την ορθή λειτουργιά του οινοποιείου και του έργου στο σύνολο </a:t>
            </a:r>
          </a:p>
          <a:p>
            <a:pPr algn="ctr">
              <a:buFont typeface="Arial" pitchFamily="34" charset="0"/>
              <a:buChar char="•"/>
            </a:pPr>
            <a:endParaRPr lang="el-GR" sz="1400" dirty="0" smtClean="0">
              <a:latin typeface="Times New Roman" pitchFamily="18" charset="0"/>
              <a:cs typeface="Times New Roman" pitchFamily="18" charset="0"/>
            </a:endParaRPr>
          </a:p>
          <a:p>
            <a:pPr algn="ctr">
              <a:buFont typeface="Arial" pitchFamily="34" charset="0"/>
              <a:buChar char="•"/>
            </a:pPr>
            <a:r>
              <a:rPr lang="el-GR" sz="1400" dirty="0" smtClean="0">
                <a:latin typeface="Times New Roman" pitchFamily="18" charset="0"/>
                <a:cs typeface="Times New Roman" pitchFamily="18" charset="0"/>
              </a:rPr>
              <a:t> Αυξημένο κόστος υλικών κατασκευής και υλοποίησης του έργου </a:t>
            </a:r>
            <a:endParaRPr lang="el-GR"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5683254" y="417494"/>
            <a:ext cx="3571900" cy="6093976"/>
          </a:xfrm>
          <a:prstGeom prst="rect">
            <a:avLst/>
          </a:prstGeom>
        </p:spPr>
        <p:txBody>
          <a:bodyPr wrap="square">
            <a:spAutoFit/>
          </a:bodyPr>
          <a:lstStyle/>
          <a:p>
            <a:pPr algn="ctr"/>
            <a:r>
              <a:rPr lang="el-GR" sz="1400" dirty="0" smtClean="0">
                <a:latin typeface="Times New Roman" pitchFamily="18" charset="0"/>
                <a:cs typeface="Times New Roman" pitchFamily="18" charset="0"/>
              </a:rPr>
              <a:t>Πιθανές Λύσεις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Αξιοποίηση </a:t>
            </a:r>
            <a:r>
              <a:rPr lang="el-GR" sz="1200" dirty="0" err="1" smtClean="0">
                <a:latin typeface="Times New Roman" pitchFamily="18" charset="0"/>
                <a:cs typeface="Times New Roman" pitchFamily="18" charset="0"/>
              </a:rPr>
              <a:t>online</a:t>
            </a:r>
            <a:r>
              <a:rPr lang="el-GR" sz="1200" dirty="0" smtClean="0">
                <a:latin typeface="Times New Roman" pitchFamily="18" charset="0"/>
                <a:cs typeface="Times New Roman" pitchFamily="18" charset="0"/>
              </a:rPr>
              <a:t> κρατήσεων για την οργάνωση της ροής επισκεπτών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Συγκεκριμένα ωράρια επίσκεψης στις δραστηριότητες και γενικά στους χώρους του έργου</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Χρήση ομαδικών μεταφορικών μέσων μέσα στους χώρους της μονάδας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400" dirty="0" smtClean="0">
                <a:latin typeface="Times New Roman" pitchFamily="18" charset="0"/>
                <a:cs typeface="Times New Roman" pitchFamily="18" charset="0"/>
              </a:rPr>
              <a:t> </a:t>
            </a:r>
            <a:r>
              <a:rPr lang="el-GR" sz="1200" dirty="0" smtClean="0">
                <a:latin typeface="Times New Roman" pitchFamily="18" charset="0"/>
                <a:cs typeface="Times New Roman" pitchFamily="18" charset="0"/>
              </a:rPr>
              <a:t>Προγράμματα εκπαίδευσης, εξέλιξης και πιστοποίησης για τους μελλοντικούς εργαζόμενους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Κίνητρο, για την ολοχρονική απασχόληση των εργαζομένων, προσφέροντας παροχές στέγασης, μεταφοράς, και ποικίλα </a:t>
            </a:r>
            <a:r>
              <a:rPr lang="el-GR" sz="1200" dirty="0" err="1" smtClean="0">
                <a:latin typeface="Times New Roman" pitchFamily="18" charset="0"/>
                <a:cs typeface="Times New Roman" pitchFamily="18" charset="0"/>
              </a:rPr>
              <a:t>bonus</a:t>
            </a:r>
            <a:r>
              <a:rPr lang="el-GR" sz="1200" dirty="0" smtClean="0">
                <a:latin typeface="Times New Roman" pitchFamily="18" charset="0"/>
                <a:cs typeface="Times New Roman" pitchFamily="18" charset="0"/>
              </a:rPr>
              <a:t> </a:t>
            </a:r>
          </a:p>
          <a:p>
            <a:pPr algn="ctr"/>
            <a:endParaRPr lang="el-GR" sz="1200" dirty="0" smtClean="0"/>
          </a:p>
          <a:p>
            <a:pPr algn="ctr">
              <a:buFont typeface="Arial" pitchFamily="34" charset="0"/>
              <a:buChar char="•"/>
            </a:pPr>
            <a:r>
              <a:rPr lang="el-GR" sz="1200" dirty="0" smtClean="0"/>
              <a:t> Οργανώσεις, ποικίλων πολιτιστικών δράσεων, στο χώρο της μονάδας</a:t>
            </a:r>
          </a:p>
          <a:p>
            <a:pPr algn="ctr">
              <a:buFont typeface="Arial" pitchFamily="34" charset="0"/>
              <a:buChar char="•"/>
            </a:pPr>
            <a:endParaRPr lang="en-US" sz="1200" dirty="0" smtClean="0"/>
          </a:p>
          <a:p>
            <a:pPr algn="ctr">
              <a:buFont typeface="Arial" pitchFamily="34" charset="0"/>
              <a:buChar char="•"/>
            </a:pPr>
            <a:r>
              <a:rPr lang="el-GR" sz="1200" dirty="0" smtClean="0"/>
              <a:t>Αναζήτησης χορηγιών, πιστοποιήσεων και επιδοτήσεων</a:t>
            </a:r>
          </a:p>
          <a:p>
            <a:pPr algn="ctr">
              <a:buFont typeface="Arial" pitchFamily="34" charset="0"/>
              <a:buChar char="•"/>
            </a:pPr>
            <a:endParaRPr lang="el-GR" sz="1200" dirty="0" smtClean="0"/>
          </a:p>
          <a:p>
            <a:pPr algn="ctr">
              <a:buFont typeface="Arial" pitchFamily="34" charset="0"/>
              <a:buChar char="•"/>
            </a:pPr>
            <a:r>
              <a:rPr lang="el-GR" sz="1200" dirty="0" smtClean="0"/>
              <a:t> Συνεργασίες με τοπικούς παραγωγούς</a:t>
            </a:r>
          </a:p>
          <a:p>
            <a:pPr algn="ctr">
              <a:buFont typeface="Arial" pitchFamily="34" charset="0"/>
              <a:buChar char="•"/>
            </a:pPr>
            <a:endParaRPr lang="el-GR" sz="1200" dirty="0" smtClean="0"/>
          </a:p>
          <a:p>
            <a:pPr algn="ctr">
              <a:buFont typeface="Arial" pitchFamily="34" charset="0"/>
              <a:buChar char="•"/>
            </a:pPr>
            <a:r>
              <a:rPr lang="el-GR" sz="1200" dirty="0" smtClean="0">
                <a:latin typeface="Times New Roman" pitchFamily="18" charset="0"/>
                <a:cs typeface="Times New Roman" pitchFamily="18" charset="0"/>
              </a:rPr>
              <a:t>Φύτευση τοπικών ανθεκτικών ποικιλιών</a:t>
            </a:r>
            <a:endParaRPr lang="en-US" sz="1200" dirty="0" smtClean="0">
              <a:latin typeface="Times New Roman" pitchFamily="18" charset="0"/>
              <a:cs typeface="Times New Roman" pitchFamily="18" charset="0"/>
            </a:endParaRP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endParaRPr lang="en-US" sz="1200" dirty="0" smtClean="0"/>
          </a:p>
          <a:p>
            <a:pPr algn="ctr"/>
            <a:r>
              <a:rPr lang="el-GR" sz="1200" dirty="0" smtClean="0">
                <a:latin typeface="Times New Roman" pitchFamily="18" charset="0"/>
                <a:cs typeface="Times New Roman" pitchFamily="18" charset="0"/>
              </a:rPr>
              <a:t/>
            </a:r>
            <a:br>
              <a:rPr lang="el-GR" sz="1200" dirty="0" smtClean="0">
                <a:latin typeface="Times New Roman" pitchFamily="18" charset="0"/>
                <a:cs typeface="Times New Roman" pitchFamily="18" charset="0"/>
              </a:rPr>
            </a:br>
            <a:endParaRPr lang="el-GR" sz="1400" dirty="0">
              <a:latin typeface="Times New Roman" pitchFamily="18" charset="0"/>
              <a:cs typeface="Times New Roman" pitchFamily="18" charset="0"/>
            </a:endParaRPr>
          </a:p>
        </p:txBody>
      </p:sp>
      <p:sp>
        <p:nvSpPr>
          <p:cNvPr id="5" name="4 - Στρογγυλεμένο ορθογώνιο"/>
          <p:cNvSpPr/>
          <p:nvPr/>
        </p:nvSpPr>
        <p:spPr>
          <a:xfrm>
            <a:off x="5254626" y="274618"/>
            <a:ext cx="4500594" cy="5572164"/>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7 - Εικόνα" descr="pp19.jpg"/>
          <p:cNvPicPr>
            <a:picLocks noChangeAspect="1"/>
          </p:cNvPicPr>
          <p:nvPr/>
        </p:nvPicPr>
        <p:blipFill>
          <a:blip r:embed="rId2"/>
          <a:srcRect b="19209"/>
          <a:stretch>
            <a:fillRect/>
          </a:stretch>
        </p:blipFill>
        <p:spPr>
          <a:xfrm>
            <a:off x="182528" y="488932"/>
            <a:ext cx="4802873" cy="1489064"/>
          </a:xfrm>
          <a:prstGeom prst="rect">
            <a:avLst/>
          </a:prstGeom>
        </p:spPr>
      </p:pic>
      <p:sp>
        <p:nvSpPr>
          <p:cNvPr id="1026" name="AutoShape 2" descr="https://utopiazone.gr/wp-content/uploads/2024/09/tr-4-jpg-scaled.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https://utopiazone.gr/wp-content/uploads/2024/09/tr-4-jpg-scaled.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2" name="11 - Εικόνα" descr="pp21.jpg"/>
          <p:cNvPicPr>
            <a:picLocks noChangeAspect="1"/>
          </p:cNvPicPr>
          <p:nvPr/>
        </p:nvPicPr>
        <p:blipFill>
          <a:blip r:embed="rId3"/>
          <a:srcRect t="16887" b="2319"/>
          <a:stretch>
            <a:fillRect/>
          </a:stretch>
        </p:blipFill>
        <p:spPr>
          <a:xfrm>
            <a:off x="182528" y="2632072"/>
            <a:ext cx="4819618" cy="2917824"/>
          </a:xfrm>
          <a:prstGeom prst="rect">
            <a:avLst/>
          </a:prstGeom>
        </p:spPr>
      </p:pic>
      <p:sp>
        <p:nvSpPr>
          <p:cNvPr id="18" name="17 - TextBox"/>
          <p:cNvSpPr txBox="1"/>
          <p:nvPr/>
        </p:nvSpPr>
        <p:spPr>
          <a:xfrm>
            <a:off x="253966" y="2060568"/>
            <a:ext cx="4714908" cy="400110"/>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a:t>
            </a:r>
            <a:r>
              <a:rPr lang="en-US" sz="1000" dirty="0" smtClean="0">
                <a:solidFill>
                  <a:schemeClr val="accent1"/>
                </a:solidFill>
                <a:latin typeface="Times New Roman" pitchFamily="18" charset="0"/>
                <a:cs typeface="Times New Roman" pitchFamily="18" charset="0"/>
              </a:rPr>
              <a:t> </a:t>
            </a:r>
            <a:r>
              <a:rPr lang="el-GR" sz="1000" dirty="0" smtClean="0">
                <a:solidFill>
                  <a:schemeClr val="accent1"/>
                </a:solidFill>
                <a:latin typeface="Times New Roman" pitchFamily="18" charset="0"/>
                <a:cs typeface="Times New Roman" pitchFamily="18" charset="0"/>
              </a:rPr>
              <a:t>44  </a:t>
            </a:r>
            <a:r>
              <a:rPr lang="el-GR" sz="1000" dirty="0" smtClean="0">
                <a:latin typeface="Times New Roman" pitchFamily="18" charset="0"/>
                <a:cs typeface="Times New Roman" pitchFamily="18" charset="0"/>
              </a:rPr>
              <a:t>Μετακίνηση στους χώρους του καταλύματος με ηλεκτρικά μέσα μαζικής μεταφοράς </a:t>
            </a:r>
            <a:r>
              <a:rPr lang="en-US" sz="1000" dirty="0" smtClean="0">
                <a:latin typeface="Times New Roman" pitchFamily="18" charset="0"/>
                <a:cs typeface="Times New Roman" pitchFamily="18" charset="0"/>
              </a:rPr>
              <a:t> </a:t>
            </a:r>
            <a:endParaRPr lang="el-GR" sz="1000" dirty="0">
              <a:latin typeface="Times New Roman" pitchFamily="18" charset="0"/>
              <a:cs typeface="Times New Roman" pitchFamily="18" charset="0"/>
            </a:endParaRPr>
          </a:p>
        </p:txBody>
      </p:sp>
      <p:sp>
        <p:nvSpPr>
          <p:cNvPr id="19" name="18 - TextBox"/>
          <p:cNvSpPr txBox="1"/>
          <p:nvPr/>
        </p:nvSpPr>
        <p:spPr>
          <a:xfrm>
            <a:off x="182528" y="5561030"/>
            <a:ext cx="4786346"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a:t>
            </a:r>
            <a:r>
              <a:rPr lang="en-US" sz="1000" dirty="0" smtClean="0">
                <a:solidFill>
                  <a:schemeClr val="accent1"/>
                </a:solidFill>
                <a:latin typeface="Times New Roman" pitchFamily="18" charset="0"/>
                <a:cs typeface="Times New Roman" pitchFamily="18" charset="0"/>
              </a:rPr>
              <a:t> </a:t>
            </a:r>
            <a:r>
              <a:rPr lang="el-GR" sz="1000" dirty="0" smtClean="0">
                <a:solidFill>
                  <a:schemeClr val="accent1"/>
                </a:solidFill>
                <a:latin typeface="Times New Roman" pitchFamily="18" charset="0"/>
                <a:cs typeface="Times New Roman" pitchFamily="18" charset="0"/>
              </a:rPr>
              <a:t>45  </a:t>
            </a:r>
            <a:r>
              <a:rPr lang="el-GR" sz="1000" dirty="0" smtClean="0">
                <a:latin typeface="Times New Roman" pitchFamily="18" charset="0"/>
                <a:cs typeface="Times New Roman" pitchFamily="18" charset="0"/>
              </a:rPr>
              <a:t>Καλλιέργεια και φύτευση τοπικών και ανθεκτικών ποικιλιών  </a:t>
            </a:r>
            <a:endParaRPr lang="el-GR"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Ορθογώνιο"/>
          <p:cNvSpPr/>
          <p:nvPr/>
        </p:nvSpPr>
        <p:spPr>
          <a:xfrm>
            <a:off x="5540378" y="560370"/>
            <a:ext cx="4000528" cy="6555641"/>
          </a:xfrm>
          <a:prstGeom prst="rect">
            <a:avLst/>
          </a:prstGeom>
        </p:spPr>
        <p:txBody>
          <a:bodyPr wrap="square">
            <a:spAutoFit/>
          </a:bodyPr>
          <a:lstStyle/>
          <a:p>
            <a:pPr algn="ct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Χρήση φυσικών σκιάσεων</a:t>
            </a:r>
            <a:endParaRPr lang="en-US" sz="1200" dirty="0" smtClean="0">
              <a:latin typeface="Times New Roman" pitchFamily="18" charset="0"/>
              <a:cs typeface="Times New Roman" pitchFamily="18" charset="0"/>
            </a:endParaRP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Παρακολούθηση του μικροκλίματος της περιοχής, με ειδικούς αισθητήρες</a:t>
            </a:r>
            <a:endParaRPr lang="en-US" sz="1200" dirty="0" smtClean="0">
              <a:latin typeface="Times New Roman" pitchFamily="18" charset="0"/>
              <a:cs typeface="Times New Roman" pitchFamily="18" charset="0"/>
            </a:endParaRP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Αξιοποίηση μεθόδων συλλογής και ανακύκλωσης του βρόχινου και γκρι νερού</a:t>
            </a:r>
            <a:endParaRPr lang="en-US" sz="1200" dirty="0" smtClean="0">
              <a:latin typeface="Times New Roman" pitchFamily="18" charset="0"/>
              <a:cs typeface="Times New Roman" pitchFamily="18" charset="0"/>
            </a:endParaRP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Περιορισμός της κυκλοφορίας οχημάτων σε εδάφη παραγωγής και φυσικά τοπία</a:t>
            </a:r>
            <a:endParaRPr lang="en-US" sz="1200" dirty="0" smtClean="0">
              <a:latin typeface="Times New Roman" pitchFamily="18" charset="0"/>
              <a:cs typeface="Times New Roman" pitchFamily="18" charset="0"/>
            </a:endParaRP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Στήριξη των υπαρχόντων δομών για καλλιέργεια στις περιοχές</a:t>
            </a:r>
            <a:endParaRPr lang="en-US" sz="1200" dirty="0" smtClean="0">
              <a:latin typeface="Times New Roman" pitchFamily="18" charset="0"/>
              <a:cs typeface="Times New Roman" pitchFamily="18" charset="0"/>
            </a:endParaRPr>
          </a:p>
          <a:p>
            <a:pPr algn="ctr">
              <a:buFont typeface="Arial" pitchFamily="34" charset="0"/>
              <a:buChar char="•"/>
            </a:pPr>
            <a:endParaRPr lang="en-US"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Χ</a:t>
            </a:r>
            <a:r>
              <a:rPr lang="el-GR" sz="1200" dirty="0" smtClean="0"/>
              <a:t>ρήση φωτοβολταϊκών πάνελ και αντλιών θερμότητας</a:t>
            </a:r>
            <a:endParaRPr lang="en-US" sz="1200" dirty="0" smtClean="0"/>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Χρήση </a:t>
            </a:r>
            <a:r>
              <a:rPr lang="el-GR" sz="1200" dirty="0" smtClean="0"/>
              <a:t>LED φωτισμών</a:t>
            </a:r>
            <a:endParaRPr lang="en-US" sz="1200" dirty="0" smtClean="0"/>
          </a:p>
          <a:p>
            <a:pPr algn="ctr">
              <a:buFont typeface="Arial" pitchFamily="34" charset="0"/>
              <a:buChar char="•"/>
            </a:pPr>
            <a:endParaRPr lang="el-GR" sz="1200" dirty="0" smtClean="0"/>
          </a:p>
          <a:p>
            <a:pPr algn="ctr">
              <a:buFont typeface="Arial" pitchFamily="34" charset="0"/>
              <a:buChar char="•"/>
            </a:pPr>
            <a:r>
              <a:rPr lang="el-GR" sz="1200" dirty="0" smtClean="0"/>
              <a:t> Αξιοποίηση πρακτικών αυτοματισμού ενέργειας και νερού</a:t>
            </a:r>
            <a:endParaRPr lang="en-US" sz="1200" dirty="0" smtClean="0"/>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Εφαρμογή μακροχρόνιου πλάνου κατασκευής του έργου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Δημιουργία μικρού μουσείου για την ανάδειξη της τοπικής ιστορίας, κληρονομίας και παράδοσης </a:t>
            </a:r>
          </a:p>
          <a:p>
            <a:pPr algn="ctr">
              <a:buFont typeface="Arial" pitchFamily="34" charset="0"/>
              <a:buChar char="•"/>
            </a:pPr>
            <a:endParaRPr lang="en-US" sz="1200" dirty="0" smtClean="0">
              <a:latin typeface="Times New Roman" pitchFamily="18" charset="0"/>
              <a:cs typeface="Times New Roman" pitchFamily="18" charset="0"/>
            </a:endParaRPr>
          </a:p>
          <a:p>
            <a:pPr algn="ctr">
              <a:buFont typeface="Arial" pitchFamily="34" charset="0"/>
              <a:buChar char="•"/>
            </a:pPr>
            <a:endParaRPr lang="el-GR" sz="1200" dirty="0" smtClean="0">
              <a:latin typeface="Times New Roman" pitchFamily="18" charset="0"/>
              <a:cs typeface="Times New Roman" pitchFamily="18" charset="0"/>
            </a:endParaRPr>
          </a:p>
          <a:p>
            <a:pPr algn="ctr"/>
            <a:endParaRPr lang="el-GR" sz="1200" dirty="0" smtClean="0">
              <a:latin typeface="Times New Roman" pitchFamily="18" charset="0"/>
              <a:cs typeface="Times New Roman" pitchFamily="18" charset="0"/>
            </a:endParaRPr>
          </a:p>
          <a:p>
            <a:pPr algn="ctr">
              <a:buFont typeface="Arial" pitchFamily="34" charset="0"/>
              <a:buChar char="•"/>
            </a:pPr>
            <a:endParaRPr lang="en-US" sz="1200" dirty="0" smtClean="0">
              <a:latin typeface="Times New Roman" pitchFamily="18" charset="0"/>
              <a:cs typeface="Times New Roman" pitchFamily="18" charset="0"/>
            </a:endParaRPr>
          </a:p>
          <a:p>
            <a:pPr algn="ctr">
              <a:buFont typeface="Arial" pitchFamily="34" charset="0"/>
              <a:buChar char="•"/>
            </a:pPr>
            <a:endParaRPr lang="en-US" sz="1200" dirty="0" smtClean="0">
              <a:latin typeface="Times New Roman" pitchFamily="18" charset="0"/>
              <a:cs typeface="Times New Roman" pitchFamily="18" charset="0"/>
            </a:endParaRP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endParaRPr lang="en-US" sz="1200" dirty="0" smtClean="0">
              <a:latin typeface="Times New Roman" pitchFamily="18" charset="0"/>
              <a:cs typeface="Times New Roman" pitchFamily="18" charset="0"/>
            </a:endParaRP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endParaRPr lang="el-GR" sz="1200" dirty="0">
              <a:latin typeface="Times New Roman" pitchFamily="18" charset="0"/>
              <a:cs typeface="Times New Roman" pitchFamily="18" charset="0"/>
            </a:endParaRPr>
          </a:p>
        </p:txBody>
      </p:sp>
      <p:sp>
        <p:nvSpPr>
          <p:cNvPr id="8" name="7 - Στρογγυλεμένο ορθογώνιο"/>
          <p:cNvSpPr/>
          <p:nvPr/>
        </p:nvSpPr>
        <p:spPr>
          <a:xfrm>
            <a:off x="5254626" y="274618"/>
            <a:ext cx="4500594" cy="5572164"/>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8 - Εικόνα" descr="pp33.jpg"/>
          <p:cNvPicPr>
            <a:picLocks noChangeAspect="1"/>
          </p:cNvPicPr>
          <p:nvPr/>
        </p:nvPicPr>
        <p:blipFill>
          <a:blip r:embed="rId2" cstate="print"/>
          <a:stretch>
            <a:fillRect/>
          </a:stretch>
        </p:blipFill>
        <p:spPr>
          <a:xfrm>
            <a:off x="539718" y="131742"/>
            <a:ext cx="4286280" cy="2846805"/>
          </a:xfrm>
          <a:prstGeom prst="rect">
            <a:avLst/>
          </a:prstGeom>
        </p:spPr>
      </p:pic>
      <p:sp>
        <p:nvSpPr>
          <p:cNvPr id="10" name="9 - TextBox"/>
          <p:cNvSpPr txBox="1"/>
          <p:nvPr/>
        </p:nvSpPr>
        <p:spPr>
          <a:xfrm>
            <a:off x="539718" y="2989262"/>
            <a:ext cx="3429024"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ΕΙΚ.46 </a:t>
            </a:r>
            <a:r>
              <a:rPr lang="el-GR" sz="1000" dirty="0" smtClean="0">
                <a:latin typeface="Times New Roman" pitchFamily="18" charset="0"/>
                <a:cs typeface="Times New Roman" pitchFamily="18" charset="0"/>
              </a:rPr>
              <a:t> </a:t>
            </a:r>
            <a:r>
              <a:rPr lang="en-US" sz="1000" dirty="0" smtClean="0">
                <a:latin typeface="Times New Roman" pitchFamily="18" charset="0"/>
                <a:cs typeface="Times New Roman" pitchFamily="18" charset="0"/>
              </a:rPr>
              <a:t>Workshop</a:t>
            </a:r>
            <a:r>
              <a:rPr lang="el-GR" sz="1000" dirty="0" smtClean="0">
                <a:latin typeface="Times New Roman" pitchFamily="18" charset="0"/>
                <a:cs typeface="Times New Roman" pitchFamily="18" charset="0"/>
              </a:rPr>
              <a:t> και εκπαιδευτικά σεμινάρια </a:t>
            </a:r>
            <a:r>
              <a:rPr lang="en-US" sz="1000" dirty="0" smtClean="0">
                <a:latin typeface="Times New Roman" pitchFamily="18" charset="0"/>
                <a:cs typeface="Times New Roman" pitchFamily="18" charset="0"/>
              </a:rPr>
              <a:t> </a:t>
            </a:r>
            <a:endParaRPr lang="el-GR" sz="1000" dirty="0">
              <a:latin typeface="Times New Roman" pitchFamily="18" charset="0"/>
              <a:cs typeface="Times New Roman" pitchFamily="18" charset="0"/>
            </a:endParaRPr>
          </a:p>
        </p:txBody>
      </p:sp>
      <p:pic>
        <p:nvPicPr>
          <p:cNvPr id="11" name="10 - Εικόνα" descr="pp34.jpg"/>
          <p:cNvPicPr>
            <a:picLocks noChangeAspect="1"/>
          </p:cNvPicPr>
          <p:nvPr/>
        </p:nvPicPr>
        <p:blipFill>
          <a:blip r:embed="rId3"/>
          <a:stretch>
            <a:fillRect/>
          </a:stretch>
        </p:blipFill>
        <p:spPr>
          <a:xfrm>
            <a:off x="325404" y="3275014"/>
            <a:ext cx="4714908" cy="2357454"/>
          </a:xfrm>
          <a:prstGeom prst="rect">
            <a:avLst/>
          </a:prstGeom>
        </p:spPr>
      </p:pic>
      <p:sp>
        <p:nvSpPr>
          <p:cNvPr id="12" name="11 - TextBox"/>
          <p:cNvSpPr txBox="1"/>
          <p:nvPr/>
        </p:nvSpPr>
        <p:spPr>
          <a:xfrm>
            <a:off x="325404" y="5632468"/>
            <a:ext cx="7000924" cy="400110"/>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ΕΙΚ.47 </a:t>
            </a:r>
            <a:r>
              <a:rPr lang="en-US" sz="1000" dirty="0" smtClean="0">
                <a:solidFill>
                  <a:schemeClr val="accent1"/>
                </a:solidFill>
                <a:latin typeface="Times New Roman" pitchFamily="18" charset="0"/>
                <a:cs typeface="Times New Roman" pitchFamily="18" charset="0"/>
              </a:rPr>
              <a:t> </a:t>
            </a:r>
            <a:r>
              <a:rPr lang="el-GR" sz="1000" dirty="0" smtClean="0">
                <a:latin typeface="Times New Roman" pitchFamily="18" charset="0"/>
                <a:cs typeface="Times New Roman" pitchFamily="18" charset="0"/>
              </a:rPr>
              <a:t>Χώρος ανάδειξης προϊόντος καθώς και τοπικών υλικών και γενικής παράδοσης και  </a:t>
            </a:r>
          </a:p>
          <a:p>
            <a:r>
              <a:rPr lang="el-GR" sz="1000" dirty="0" smtClean="0">
                <a:latin typeface="Times New Roman" pitchFamily="18" charset="0"/>
                <a:cs typeface="Times New Roman" pitchFamily="18" charset="0"/>
              </a:rPr>
              <a:t>κληρονομιάς </a:t>
            </a:r>
            <a:endParaRPr lang="el-GR"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754032" y="2560634"/>
            <a:ext cx="5276614" cy="2800767"/>
          </a:xfrm>
          <a:prstGeom prst="rect">
            <a:avLst/>
          </a:prstGeom>
          <a:noFill/>
        </p:spPr>
        <p:txBody>
          <a:bodyPr wrap="square" rtlCol="0">
            <a:spAutoFit/>
          </a:bodyPr>
          <a:lstStyle/>
          <a:p>
            <a:r>
              <a:rPr lang="el-GR" sz="3200" spc="300" dirty="0" smtClean="0">
                <a:solidFill>
                  <a:schemeClr val="accent1"/>
                </a:solidFill>
                <a:latin typeface="Times New Roman" pitchFamily="18" charset="0"/>
                <a:cs typeface="Times New Roman" pitchFamily="18" charset="0"/>
              </a:rPr>
              <a:t>Κ</a:t>
            </a:r>
            <a:r>
              <a:rPr lang="el-GR" sz="1600" spc="300" dirty="0" smtClean="0">
                <a:solidFill>
                  <a:schemeClr val="accent1"/>
                </a:solidFill>
                <a:latin typeface="Times New Roman" pitchFamily="18" charset="0"/>
                <a:cs typeface="Times New Roman" pitchFamily="18" charset="0"/>
              </a:rPr>
              <a:t>ΕΦΑΛΑΙΟ</a:t>
            </a:r>
            <a:r>
              <a:rPr lang="el-GR" sz="1400" spc="300" dirty="0" smtClean="0">
                <a:solidFill>
                  <a:schemeClr val="accent1"/>
                </a:solidFill>
                <a:latin typeface="Times New Roman" pitchFamily="18" charset="0"/>
                <a:cs typeface="Times New Roman" pitchFamily="18" charset="0"/>
              </a:rPr>
              <a:t> </a:t>
            </a:r>
            <a:r>
              <a:rPr lang="el-GR" sz="2000" spc="300" dirty="0" smtClean="0">
                <a:solidFill>
                  <a:schemeClr val="accent1"/>
                </a:solidFill>
                <a:latin typeface="Times New Roman" pitchFamily="18" charset="0"/>
                <a:cs typeface="Times New Roman" pitchFamily="18" charset="0"/>
              </a:rPr>
              <a:t>6</a:t>
            </a:r>
            <a:endParaRPr lang="en-US"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endParaRPr lang="en-US" sz="1400" spc="300" dirty="0" smtClean="0">
              <a:solidFill>
                <a:schemeClr val="accent1"/>
              </a:solidFill>
              <a:latin typeface="Times New Roman" pitchFamily="18" charset="0"/>
              <a:cs typeface="Times New Roman" pitchFamily="18" charset="0"/>
            </a:endParaRPr>
          </a:p>
          <a:p>
            <a:r>
              <a:rPr lang="el-GR" sz="1400" spc="300" dirty="0" smtClean="0">
                <a:solidFill>
                  <a:schemeClr val="accent1"/>
                </a:solidFill>
                <a:latin typeface="Times New Roman" pitchFamily="18" charset="0"/>
                <a:cs typeface="Times New Roman" pitchFamily="18" charset="0"/>
              </a:rPr>
              <a:t> </a:t>
            </a:r>
            <a:endParaRPr lang="el-GR" sz="1400" spc="300" dirty="0">
              <a:solidFill>
                <a:schemeClr val="accent1"/>
              </a:solidFill>
              <a:latin typeface="Times New Roman" pitchFamily="18" charset="0"/>
              <a:cs typeface="Times New Roman" pitchFamily="18" charset="0"/>
            </a:endParaRPr>
          </a:p>
        </p:txBody>
      </p:sp>
      <p:sp>
        <p:nvSpPr>
          <p:cNvPr id="3" name="Rectangle 1"/>
          <p:cNvSpPr>
            <a:spLocks noChangeArrowheads="1"/>
          </p:cNvSpPr>
          <p:nvPr/>
        </p:nvSpPr>
        <p:spPr bwMode="auto">
          <a:xfrm>
            <a:off x="1325536" y="3489328"/>
            <a:ext cx="2181303"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l-GR" sz="1400" b="0" i="0" u="none" strike="noStrike" cap="none" spc="300" normalizeH="0" baseline="0" dirty="0" smtClean="0">
                <a:ln>
                  <a:noFill/>
                </a:ln>
                <a:effectLst/>
                <a:latin typeface="Times New Roman" pitchFamily="18" charset="0"/>
                <a:ea typeface="Times New Roman" pitchFamily="18" charset="0"/>
                <a:cs typeface="Times New Roman" pitchFamily="18" charset="0"/>
              </a:rPr>
              <a:t>ΣΥΜΠΕΡΑΣΜΑΤΑ</a:t>
            </a:r>
            <a:r>
              <a:rPr kumimoji="0" lang="el-GR" sz="1600" b="0" i="0" u="none" strike="noStrike" cap="none" spc="300" normalizeH="0" baseline="0" dirty="0" smtClean="0">
                <a:ln>
                  <a:noFill/>
                </a:ln>
                <a:effectLst/>
                <a:latin typeface="Times New Roman" pitchFamily="18" charset="0"/>
                <a:ea typeface="Times New Roman" pitchFamily="18" charset="0"/>
                <a:cs typeface="Times New Roman" pitchFamily="18" charset="0"/>
              </a:rPr>
              <a:t> </a:t>
            </a:r>
            <a:endParaRPr kumimoji="0" lang="el-GR" sz="1600" b="0" i="0" u="none" strike="noStrike" cap="none" spc="300" normalizeH="0" baseline="0" dirty="0" smtClean="0">
              <a:ln>
                <a:noFill/>
              </a:ln>
              <a:effectLst/>
              <a:latin typeface="Arial" pitchFamily="34" charset="0"/>
              <a:cs typeface="Arial" pitchFamily="34" charset="0"/>
            </a:endParaRPr>
          </a:p>
        </p:txBody>
      </p:sp>
      <p:sp>
        <p:nvSpPr>
          <p:cNvPr id="4" name="3 - Ορθογώνιο"/>
          <p:cNvSpPr/>
          <p:nvPr/>
        </p:nvSpPr>
        <p:spPr>
          <a:xfrm>
            <a:off x="9683782" y="0"/>
            <a:ext cx="214314" cy="3417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3966" y="774684"/>
            <a:ext cx="9572692" cy="4401205"/>
          </a:xfrm>
          <a:prstGeom prst="rect">
            <a:avLst/>
          </a:prstGeom>
          <a:noFill/>
        </p:spPr>
        <p:txBody>
          <a:bodyPr wrap="square" rtlCol="0">
            <a:spAutoFit/>
          </a:bodyPr>
          <a:lstStyle/>
          <a:p>
            <a:pPr algn="just"/>
            <a:r>
              <a:rPr lang="el-GR" sz="1400" dirty="0" smtClean="0">
                <a:latin typeface="Times New Roman" pitchFamily="18" charset="0"/>
                <a:cs typeface="Times New Roman" pitchFamily="18" charset="0"/>
              </a:rPr>
              <a:t>Η παρούσα εργασία δημιουργήθηκε, παρατηρώντας τις δυσκολίες τις οποίες αντιμετωπίζει η χωρά μας και κατά επέκταση οι άνθρωποι και οι εργαζόμενοι αυτής κατά τους τουριστικούς μήνες καθώς</a:t>
            </a:r>
            <a:r>
              <a:rPr lang="en-US" sz="1400" dirty="0" smtClean="0">
                <a:latin typeface="Times New Roman" pitchFamily="18" charset="0"/>
                <a:cs typeface="Times New Roman" pitchFamily="18" charset="0"/>
              </a:rPr>
              <a:t>,</a:t>
            </a:r>
            <a:r>
              <a:rPr lang="el-GR" sz="1400" dirty="0" smtClean="0">
                <a:latin typeface="Times New Roman" pitchFamily="18" charset="0"/>
                <a:cs typeface="Times New Roman" pitchFamily="18" charset="0"/>
              </a:rPr>
              <a:t> και πως η συνθήκη του υπερτουρισμού και της εποχικότητας, οδηγεί σταδιακά αλλά σταθερά, σε υποβάθμιση τόσο του περιβάλλοντος και των φυσικών πόρων και υλικών, όσο και της ποιότητας ζωής των μόνιμων κατοίκων της Ελλάδας και γενικά του τουριστικού χαρακτήρα της χώρας.   </a:t>
            </a:r>
          </a:p>
          <a:p>
            <a:pPr algn="just"/>
            <a:r>
              <a:rPr lang="el-GR" sz="1400" dirty="0" smtClean="0">
                <a:latin typeface="Times New Roman" pitchFamily="18" charset="0"/>
                <a:cs typeface="Times New Roman" pitchFamily="18" charset="0"/>
              </a:rPr>
              <a:t>Απαραίτητη λοιπόν, κρίνεται η ανάπτυξη και η εξέλιξη του τουρισμού της Ελλάδας, με γνώμονα τις αρχές και τις πρακτικές της βιωσιμότητας και της πράσινης αρχιτεκτονικής καθώς και τις λειτουργίες του εναλλακτικού τουρισμού. Χρήση και αξιοποίηση οικολογικών πρακτικών της αρχιτεκτονικής, θα περιορίσουν τις δυσμένειες όσον αφορά το περιβάλλον και θα εντείνουν την διατήρηση και προστασία του, σε βάθος χρόνου. Η ορθή και βιώσιμη εκμετάλλευση των ανανεώσιμων πηγών ενέργειας θα επιφέρει μια αποδοτική συνεργασία, μεταξύ έργου και περιβάλλοντος, αυξάνοντας όχι μόνο την οικονομική αξία του έργου, αλλά και την γενική ισορροπία, στην συνύπαρξη του φυσικού και του ανθρώπινου. Η προσθήκη στην παραπάνω βάση, των πρακτικών και λειτουργιών του εναλλακτικού τουρισμού θα δώσει έναν ιδιαίτερο χαρακτήρα στο έργο και κατά επέκταση στον τουρισμό της Ελλάδας και θα κατευθύνει το ενδιαφέρον, τόσο των επισκεπτών όσο και των μόνιμων κάτοικων σε αυθεντικές εμπειρίες. Οι εμπειρίες αυτές με την σειρά τους, θα είναι υπεύθυνες για την ανάδειξη του φυσικού περιβάλλοντος και των ιδιαιτεροτήτων του, καθώς και για την ανάδειξη της ιστορίας και των τοπικών παραδόσεων, τεχνών και παραγώγων. Συνεργασίες αντίστοιχα με τους ντόπιους παραγωγούς και επιχειρήσεις, θα μειώσουν τις οικονομικές ανάγκες του έργου και θα ενισχύσουν, τις σχέσεις του με την κοινωνία καθώς και την αποδοχή και την υποστήριξη του από αυτή.</a:t>
            </a:r>
            <a:r>
              <a:rPr lang="en-US" sz="1400" dirty="0" smtClean="0">
                <a:latin typeface="Times New Roman" pitchFamily="18" charset="0"/>
                <a:cs typeface="Times New Roman" pitchFamily="18" charset="0"/>
              </a:rPr>
              <a:t> </a:t>
            </a:r>
            <a:endParaRPr lang="el-GR" sz="1400" dirty="0" smtClean="0">
              <a:latin typeface="Times New Roman" pitchFamily="18" charset="0"/>
              <a:cs typeface="Times New Roman" pitchFamily="18" charset="0"/>
            </a:endParaRPr>
          </a:p>
          <a:p>
            <a:pPr algn="just"/>
            <a:r>
              <a:rPr lang="el-GR" sz="1400" dirty="0" smtClean="0">
                <a:latin typeface="Times New Roman" pitchFamily="18" charset="0"/>
                <a:cs typeface="Times New Roman" pitchFamily="18" charset="0"/>
              </a:rPr>
              <a:t>Συνοπτικά, καταλήγουμε αβίαστα ίσως, στο συμπέρασμα πως η ανάπτυξη και δημιουργία, ενός οικολογικού και πράσινου αρχιτεκτονικά και λειτουργικά οινοποιείου, θα οδηγήσει σε ποικίλα θετικά αποτελέσματα, για την κοινωνία η οποία θα το περιλαμβάνει και κατά επέκταση θα μπορούσε να αποτελέσει παράδειγμα για την ανάπτυξη αντίστοιχων έργων στο γενικότερο γεωγραφικό εύρος της Ελλάδας.  </a:t>
            </a:r>
            <a:endParaRPr lang="en-US" sz="14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0" y="0"/>
            <a:ext cx="10080624" cy="892552"/>
          </a:xfrm>
          <a:prstGeom prst="rect">
            <a:avLst/>
          </a:prstGeom>
          <a:noFill/>
        </p:spPr>
        <p:txBody>
          <a:bodyPr wrap="square" rtlCol="0">
            <a:spAutoFit/>
          </a:bodyPr>
          <a:lstStyle/>
          <a:p>
            <a:r>
              <a:rPr lang="el-GR" sz="2000" dirty="0" smtClean="0">
                <a:solidFill>
                  <a:schemeClr val="accent1"/>
                </a:solidFill>
                <a:latin typeface="Times New Roman" pitchFamily="18" charset="0"/>
                <a:cs typeface="Times New Roman" pitchFamily="18" charset="0"/>
              </a:rPr>
              <a:t>1.2 </a:t>
            </a:r>
            <a:endParaRPr lang="el-GR" dirty="0" smtClean="0"/>
          </a:p>
          <a:p>
            <a:pPr algn="ctr"/>
            <a:r>
              <a:rPr lang="el-GR" sz="1600" dirty="0" smtClean="0">
                <a:solidFill>
                  <a:schemeClr val="accent1"/>
                </a:solidFill>
                <a:latin typeface="Times New Roman" pitchFamily="18" charset="0"/>
                <a:cs typeface="Times New Roman" pitchFamily="18" charset="0"/>
              </a:rPr>
              <a:t>       ΠΑΡΑΔΕΙΓΜΑΤΑ</a:t>
            </a:r>
            <a:r>
              <a:rPr lang="en-US" sz="1600" dirty="0" smtClean="0">
                <a:solidFill>
                  <a:schemeClr val="accent1"/>
                </a:solidFill>
                <a:latin typeface="Times New Roman" pitchFamily="18" charset="0"/>
                <a:cs typeface="Times New Roman" pitchFamily="18" charset="0"/>
              </a:rPr>
              <a:t> </a:t>
            </a:r>
            <a:r>
              <a:rPr lang="el-GR" sz="1600" dirty="0" smtClean="0">
                <a:solidFill>
                  <a:schemeClr val="accent1"/>
                </a:solidFill>
                <a:latin typeface="Times New Roman" pitchFamily="18" charset="0"/>
                <a:cs typeface="Times New Roman" pitchFamily="18" charset="0"/>
              </a:rPr>
              <a:t>ΕΦΑΡΜΟΓΗΣ ΤΗΣ ΠΡΑΣΙΝΗΣ ΑΡΧΙΤΕΚΤΟΝΙΚΗΣ ΣΤΟΝ ΤΟΥΡΙΣΜΟ ΤΗΣ ΕΛΛΑΔΑΣ ΚΑΙ ΤΟΥ ΕΞΩΤΕΡΙΚΟΥ</a:t>
            </a:r>
            <a:endParaRPr lang="el-GR" sz="1600" dirty="0">
              <a:solidFill>
                <a:schemeClr val="accent1"/>
              </a:solidFill>
              <a:latin typeface="Times New Roman" pitchFamily="18" charset="0"/>
              <a:cs typeface="Times New Roman" pitchFamily="18" charset="0"/>
            </a:endParaRPr>
          </a:p>
        </p:txBody>
      </p:sp>
      <p:pic>
        <p:nvPicPr>
          <p:cNvPr id="8" name="7 - Εικόνα" descr="pp22.jpg"/>
          <p:cNvPicPr>
            <a:picLocks noChangeAspect="1"/>
          </p:cNvPicPr>
          <p:nvPr/>
        </p:nvPicPr>
        <p:blipFill>
          <a:blip r:embed="rId2"/>
          <a:stretch>
            <a:fillRect/>
          </a:stretch>
        </p:blipFill>
        <p:spPr>
          <a:xfrm>
            <a:off x="182528" y="1060436"/>
            <a:ext cx="6317160" cy="4733041"/>
          </a:xfrm>
          <a:prstGeom prst="rect">
            <a:avLst/>
          </a:prstGeom>
        </p:spPr>
      </p:pic>
      <p:sp>
        <p:nvSpPr>
          <p:cNvPr id="10" name="9 - TextBox"/>
          <p:cNvSpPr txBox="1"/>
          <p:nvPr/>
        </p:nvSpPr>
        <p:spPr>
          <a:xfrm>
            <a:off x="182528" y="5846782"/>
            <a:ext cx="6357982" cy="230832"/>
          </a:xfrm>
          <a:prstGeom prst="rect">
            <a:avLst/>
          </a:prstGeom>
          <a:noFill/>
        </p:spPr>
        <p:txBody>
          <a:bodyPr wrap="square" rtlCol="0">
            <a:spAutoFit/>
          </a:bodyPr>
          <a:lstStyle/>
          <a:p>
            <a:r>
              <a:rPr lang="el-GR" sz="900" dirty="0" smtClean="0">
                <a:solidFill>
                  <a:schemeClr val="accent1"/>
                </a:solidFill>
                <a:latin typeface="Times New Roman" pitchFamily="18" charset="0"/>
                <a:cs typeface="Times New Roman" pitchFamily="18" charset="0"/>
              </a:rPr>
              <a:t>ΕΙΚ.2</a:t>
            </a:r>
            <a:r>
              <a:rPr lang="el-GR" sz="800" dirty="0" smtClean="0">
                <a:latin typeface="Times New Roman" pitchFamily="18" charset="0"/>
                <a:cs typeface="Times New Roman" pitchFamily="18" charset="0"/>
              </a:rPr>
              <a:t> </a:t>
            </a:r>
            <a:r>
              <a:rPr lang="en-US" sz="900" dirty="0" err="1" smtClean="0">
                <a:latin typeface="Times New Roman" pitchFamily="18" charset="0"/>
                <a:cs typeface="Times New Roman" pitchFamily="18" charset="0"/>
              </a:rPr>
              <a:t>Aristi</a:t>
            </a:r>
            <a:r>
              <a:rPr lang="en-US" sz="900" dirty="0" smtClean="0">
                <a:latin typeface="Times New Roman" pitchFamily="18" charset="0"/>
                <a:cs typeface="Times New Roman" pitchFamily="18" charset="0"/>
              </a:rPr>
              <a:t> Mountain Resort</a:t>
            </a:r>
            <a:endParaRPr lang="el-GR" sz="800" dirty="0">
              <a:latin typeface="Times New Roman" pitchFamily="18" charset="0"/>
              <a:cs typeface="Times New Roman" pitchFamily="18" charset="0"/>
            </a:endParaRPr>
          </a:p>
        </p:txBody>
      </p:sp>
      <p:sp>
        <p:nvSpPr>
          <p:cNvPr id="12" name="11 - TextBox"/>
          <p:cNvSpPr txBox="1"/>
          <p:nvPr/>
        </p:nvSpPr>
        <p:spPr>
          <a:xfrm>
            <a:off x="6611948" y="846123"/>
            <a:ext cx="3286149" cy="4955203"/>
          </a:xfrm>
          <a:prstGeom prst="rect">
            <a:avLst/>
          </a:prstGeom>
          <a:noFill/>
        </p:spPr>
        <p:txBody>
          <a:bodyPr wrap="square" rtlCol="0">
            <a:spAutoFit/>
          </a:bodyPr>
          <a:lstStyle/>
          <a:p>
            <a:pPr algn="ctr"/>
            <a:endParaRPr lang="en-US" sz="1600" dirty="0" smtClean="0">
              <a:latin typeface="Times New Roman" pitchFamily="18" charset="0"/>
              <a:cs typeface="Times New Roman" pitchFamily="18" charset="0"/>
            </a:endParaRPr>
          </a:p>
          <a:p>
            <a:pPr algn="ctr"/>
            <a:r>
              <a:rPr lang="en-US" dirty="0" err="1" smtClean="0">
                <a:latin typeface="Times New Roman" pitchFamily="18" charset="0"/>
                <a:cs typeface="Times New Roman" pitchFamily="18" charset="0"/>
              </a:rPr>
              <a:t>Aristi</a:t>
            </a:r>
            <a:r>
              <a:rPr lang="en-US" dirty="0" smtClean="0">
                <a:latin typeface="Times New Roman" pitchFamily="18" charset="0"/>
                <a:cs typeface="Times New Roman" pitchFamily="18" charset="0"/>
              </a:rPr>
              <a:t> Mountain Resort </a:t>
            </a:r>
          </a:p>
          <a:p>
            <a:pPr algn="ctr"/>
            <a:r>
              <a:rPr lang="el-GR" sz="1400" dirty="0" smtClean="0">
                <a:latin typeface="Times New Roman" pitchFamily="18" charset="0"/>
                <a:cs typeface="Times New Roman" pitchFamily="18" charset="0"/>
              </a:rPr>
              <a:t>-Στην Ζαγοροχώρια της Ηπείρου-</a:t>
            </a:r>
            <a:endParaRPr lang="en-US" sz="1400" dirty="0" smtClean="0">
              <a:latin typeface="Times New Roman" pitchFamily="18" charset="0"/>
              <a:cs typeface="Times New Roman" pitchFamily="18" charset="0"/>
            </a:endParaRPr>
          </a:p>
          <a:p>
            <a:pPr algn="ctr"/>
            <a:endParaRPr lang="el-GR" sz="1200" dirty="0" smtClean="0">
              <a:latin typeface="Times New Roman" pitchFamily="18" charset="0"/>
              <a:cs typeface="Times New Roman" pitchFamily="18" charset="0"/>
            </a:endParaRPr>
          </a:p>
          <a:p>
            <a:pPr algn="ctr"/>
            <a:endParaRPr lang="en-US" sz="1200" dirty="0" smtClean="0">
              <a:latin typeface="Times New Roman" pitchFamily="18" charset="0"/>
              <a:cs typeface="Times New Roman" pitchFamily="18" charset="0"/>
            </a:endParaRPr>
          </a:p>
          <a:p>
            <a:pPr algn="ctr"/>
            <a:r>
              <a:rPr lang="el-GR" sz="1400" i="1" dirty="0" smtClean="0">
                <a:latin typeface="Times New Roman" pitchFamily="18" charset="0"/>
                <a:cs typeface="Times New Roman" pitchFamily="18" charset="0"/>
              </a:rPr>
              <a:t>Βασικές  Πρακτικές Πράσινης Αρχιτεκτονικής</a:t>
            </a:r>
            <a:endParaRPr lang="el-GR" sz="1200" i="1" dirty="0" smtClean="0">
              <a:latin typeface="Times New Roman" pitchFamily="18" charset="0"/>
              <a:cs typeface="Times New Roman" pitchFamily="18" charset="0"/>
            </a:endParaRPr>
          </a:p>
          <a:p>
            <a:pPr algn="ctr"/>
            <a:endParaRPr lang="el-GR" sz="1200" dirty="0" smtClean="0">
              <a:latin typeface="Times New Roman" pitchFamily="18" charset="0"/>
              <a:cs typeface="Times New Roman" pitchFamily="18" charset="0"/>
            </a:endParaRPr>
          </a:p>
          <a:p>
            <a:pPr algn="ct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Ένταξη του κτιρίου στο φυσικό περιβάλλον </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Χρήση τοπικών φυσικών υλικών</a:t>
            </a:r>
          </a:p>
          <a:p>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Χρήση ενεργειακά αποδοτικών τεχνολογιών </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Χρήση μεθόδων μείωσης του περιβαλλοντικού αποτυπώματος</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Χρήση πρακτικών εξοικονόμησης και ανακύκλωσης νερού (βρόχινου και μη)</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Συμμετοχή στην ανάπλαση του τοπίου και στην διατήρηση των φυσικών οικοσυστημάτων</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Στήριξη τοπικών κοινωνιών και παραγωγών</a:t>
            </a:r>
            <a:endParaRPr lang="el-GR" sz="1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ΠΠ4.jpg"/>
          <p:cNvPicPr>
            <a:picLocks noChangeAspect="1"/>
          </p:cNvPicPr>
          <p:nvPr/>
        </p:nvPicPr>
        <p:blipFill>
          <a:blip r:embed="rId2"/>
          <a:srcRect t="13006" b="2277"/>
          <a:stretch>
            <a:fillRect/>
          </a:stretch>
        </p:blipFill>
        <p:spPr>
          <a:xfrm>
            <a:off x="437968" y="203180"/>
            <a:ext cx="9204689" cy="5589493"/>
          </a:xfrm>
          <a:prstGeom prst="rect">
            <a:avLst/>
          </a:prstGeom>
        </p:spPr>
      </p:pic>
      <p:sp>
        <p:nvSpPr>
          <p:cNvPr id="4" name="3 - TextBox"/>
          <p:cNvSpPr txBox="1"/>
          <p:nvPr/>
        </p:nvSpPr>
        <p:spPr>
          <a:xfrm>
            <a:off x="682594" y="5775344"/>
            <a:ext cx="2500330"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a:t>
            </a:r>
            <a:r>
              <a:rPr lang="en-US" sz="1000" dirty="0" smtClean="0">
                <a:solidFill>
                  <a:schemeClr val="accent1"/>
                </a:solidFill>
                <a:latin typeface="Times New Roman" pitchFamily="18" charset="0"/>
                <a:cs typeface="Times New Roman" pitchFamily="18" charset="0"/>
              </a:rPr>
              <a:t> 3  </a:t>
            </a:r>
            <a:r>
              <a:rPr lang="el-GR" sz="1000" dirty="0" smtClean="0">
                <a:solidFill>
                  <a:schemeClr val="accent1"/>
                </a:solidFill>
                <a:latin typeface="Times New Roman" pitchFamily="18" charset="0"/>
                <a:cs typeface="Times New Roman" pitchFamily="18" charset="0"/>
              </a:rPr>
              <a:t> </a:t>
            </a:r>
            <a:r>
              <a:rPr lang="en-US" sz="1000" dirty="0" err="1" smtClean="0">
                <a:latin typeface="Times New Roman" pitchFamily="18" charset="0"/>
                <a:cs typeface="Times New Roman" pitchFamily="18" charset="0"/>
              </a:rPr>
              <a:t>Aristi</a:t>
            </a:r>
            <a:r>
              <a:rPr lang="en-US" sz="1000" dirty="0" smtClean="0">
                <a:latin typeface="Times New Roman" pitchFamily="18" charset="0"/>
                <a:cs typeface="Times New Roman" pitchFamily="18" charset="0"/>
              </a:rPr>
              <a:t> Mountain Resort, </a:t>
            </a:r>
            <a:endParaRPr lang="el-GR"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p3.jpg"/>
          <p:cNvPicPr>
            <a:picLocks noChangeAspect="1"/>
          </p:cNvPicPr>
          <p:nvPr/>
        </p:nvPicPr>
        <p:blipFill>
          <a:blip r:embed="rId2"/>
          <a:srcRect l="4231" r="3137"/>
          <a:stretch>
            <a:fillRect/>
          </a:stretch>
        </p:blipFill>
        <p:spPr>
          <a:xfrm>
            <a:off x="111090" y="1417626"/>
            <a:ext cx="6823292" cy="4143404"/>
          </a:xfrm>
          <a:prstGeom prst="rect">
            <a:avLst/>
          </a:prstGeom>
        </p:spPr>
      </p:pic>
      <p:sp>
        <p:nvSpPr>
          <p:cNvPr id="3" name="2 - TextBox"/>
          <p:cNvSpPr txBox="1"/>
          <p:nvPr/>
        </p:nvSpPr>
        <p:spPr>
          <a:xfrm>
            <a:off x="182528" y="5632468"/>
            <a:ext cx="6072230"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a:t>
            </a:r>
            <a:r>
              <a:rPr lang="en-US" sz="1000" dirty="0" smtClean="0">
                <a:solidFill>
                  <a:schemeClr val="accent1"/>
                </a:solidFill>
                <a:latin typeface="Times New Roman" pitchFamily="18" charset="0"/>
                <a:cs typeface="Times New Roman" pitchFamily="18" charset="0"/>
              </a:rPr>
              <a:t>4 </a:t>
            </a:r>
            <a:r>
              <a:rPr lang="en-US" sz="1000" dirty="0" smtClean="0">
                <a:latin typeface="Times New Roman" pitchFamily="18" charset="0"/>
                <a:cs typeface="Times New Roman" pitchFamily="18" charset="0"/>
              </a:rPr>
              <a:t>Mandarin oriental, Costa </a:t>
            </a:r>
            <a:r>
              <a:rPr lang="en-US" sz="1000" dirty="0" err="1" smtClean="0">
                <a:latin typeface="Times New Roman" pitchFamily="18" charset="0"/>
                <a:cs typeface="Times New Roman" pitchFamily="18" charset="0"/>
              </a:rPr>
              <a:t>Navarino</a:t>
            </a:r>
            <a:r>
              <a:rPr lang="en-US" sz="1000" dirty="0" smtClean="0">
                <a:latin typeface="Times New Roman" pitchFamily="18" charset="0"/>
                <a:cs typeface="Times New Roman" pitchFamily="18" charset="0"/>
              </a:rPr>
              <a:t> </a:t>
            </a:r>
            <a:r>
              <a:rPr lang="el-GR" sz="1000" dirty="0" smtClean="0">
                <a:latin typeface="Times New Roman" pitchFamily="18" charset="0"/>
                <a:cs typeface="Times New Roman" pitchFamily="18" charset="0"/>
              </a:rPr>
              <a:t> </a:t>
            </a:r>
            <a:endParaRPr lang="el-GR" sz="1000" dirty="0">
              <a:latin typeface="Times New Roman" pitchFamily="18" charset="0"/>
              <a:cs typeface="Times New Roman" pitchFamily="18" charset="0"/>
            </a:endParaRPr>
          </a:p>
        </p:txBody>
      </p:sp>
      <p:sp>
        <p:nvSpPr>
          <p:cNvPr id="4" name="3 - Ορθογώνιο"/>
          <p:cNvSpPr/>
          <p:nvPr/>
        </p:nvSpPr>
        <p:spPr>
          <a:xfrm>
            <a:off x="7040576" y="1060436"/>
            <a:ext cx="3040049" cy="4585871"/>
          </a:xfrm>
          <a:prstGeom prst="rect">
            <a:avLst/>
          </a:prstGeom>
        </p:spPr>
        <p:txBody>
          <a:bodyPr wrap="square">
            <a:spAutoFit/>
          </a:bodyPr>
          <a:lstStyle/>
          <a:p>
            <a:pPr algn="ctr"/>
            <a:endParaRPr lang="el-GR" sz="1400" i="1" dirty="0" smtClean="0">
              <a:latin typeface="Times New Roman" pitchFamily="18" charset="0"/>
              <a:cs typeface="Times New Roman" pitchFamily="18" charset="0"/>
            </a:endParaRPr>
          </a:p>
          <a:p>
            <a:pPr algn="ctr"/>
            <a:r>
              <a:rPr lang="el-GR" sz="1400" i="1" dirty="0" smtClean="0">
                <a:latin typeface="Times New Roman" pitchFamily="18" charset="0"/>
                <a:cs typeface="Times New Roman" pitchFamily="18" charset="0"/>
              </a:rPr>
              <a:t>Βασικές  Πρακτικές Πράσινης Αρχιτεκτονικής</a:t>
            </a:r>
            <a:endParaRPr lang="en-US" sz="1400" i="1" dirty="0" smtClean="0">
              <a:latin typeface="Times New Roman" pitchFamily="18" charset="0"/>
              <a:cs typeface="Times New Roman" pitchFamily="18" charset="0"/>
            </a:endParaRPr>
          </a:p>
          <a:p>
            <a:pPr algn="ctr"/>
            <a:endParaRPr lang="en-US" sz="1400" i="1" dirty="0" smtClean="0">
              <a:latin typeface="Times New Roman" pitchFamily="18" charset="0"/>
              <a:cs typeface="Times New Roman" pitchFamily="18" charset="0"/>
            </a:endParaRPr>
          </a:p>
          <a:p>
            <a:pPr algn="ctr"/>
            <a:endParaRPr lang="en-US" sz="1400" i="1" dirty="0" smtClean="0">
              <a:latin typeface="Times New Roman" pitchFamily="18" charset="0"/>
              <a:cs typeface="Times New Roman" pitchFamily="18" charset="0"/>
            </a:endParaRPr>
          </a:p>
          <a:p>
            <a:pPr>
              <a:buFont typeface="Arial" pitchFamily="34" charset="0"/>
              <a:buChar char="•"/>
            </a:pPr>
            <a:r>
              <a:rPr lang="el-GR" sz="1400" i="1" dirty="0" smtClean="0">
                <a:latin typeface="Times New Roman" pitchFamily="18" charset="0"/>
                <a:cs typeface="Times New Roman" pitchFamily="18" charset="0"/>
              </a:rPr>
              <a:t> </a:t>
            </a:r>
            <a:r>
              <a:rPr lang="el-GR" sz="1200" dirty="0" smtClean="0">
                <a:latin typeface="Times New Roman" pitchFamily="18" charset="0"/>
                <a:cs typeface="Times New Roman" pitchFamily="18" charset="0"/>
              </a:rPr>
              <a:t>Η κατασκευή του ακολουθεί τις αρχές του ορθού προσανατολισμού, και του φυσικού σκιασμού.  </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Διαθέτει </a:t>
            </a:r>
            <a:r>
              <a:rPr lang="el-GR" sz="1200" dirty="0" err="1" smtClean="0">
                <a:latin typeface="Times New Roman" pitchFamily="18" charset="0"/>
                <a:cs typeface="Times New Roman" pitchFamily="18" charset="0"/>
              </a:rPr>
              <a:t>υπόσκαφες</a:t>
            </a:r>
            <a:r>
              <a:rPr lang="el-GR" sz="1200" dirty="0" smtClean="0">
                <a:latin typeface="Times New Roman" pitchFamily="18" charset="0"/>
                <a:cs typeface="Times New Roman" pitchFamily="18" charset="0"/>
              </a:rPr>
              <a:t> κατασκευές ενσωματωμένες σχεδόν πλήρως στο φυσικό περιβάλλον (πράσινες στέγες) </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Χρήση τοπικών υλικών (χώμα, πέτρα) </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Δεσμεύεται ως προς την μηδενική χρήση πλαστικών μιας χρήσης</a:t>
            </a:r>
          </a:p>
          <a:p>
            <a:pPr>
              <a:buFont typeface="Arial" pitchFamily="34" charset="0"/>
              <a:buChar char="•"/>
            </a:pPr>
            <a:endParaRPr lang="el-GR" sz="1200" dirty="0" smtClean="0">
              <a:latin typeface="Times New Roman" pitchFamily="18" charset="0"/>
              <a:cs typeface="Times New Roman" pitchFamily="18" charset="0"/>
            </a:endParaRPr>
          </a:p>
          <a:p>
            <a:pPr>
              <a:buFont typeface="Arial" pitchFamily="34" charset="0"/>
              <a:buChar char="•"/>
            </a:pPr>
            <a:r>
              <a:rPr lang="el-GR" sz="1200" dirty="0" smtClean="0">
                <a:latin typeface="Times New Roman" pitchFamily="18" charset="0"/>
                <a:cs typeface="Times New Roman" pitchFamily="18" charset="0"/>
              </a:rPr>
              <a:t> Βασικός του στόχος είναι οι μηδενικές εκπομπές  </a:t>
            </a:r>
            <a:endParaRPr lang="en-US" sz="1200" dirty="0" smtClean="0">
              <a:latin typeface="Times New Roman" pitchFamily="18" charset="0"/>
              <a:cs typeface="Times New Roman" pitchFamily="18" charset="0"/>
            </a:endParaRPr>
          </a:p>
          <a:p>
            <a:pPr algn="ctr"/>
            <a:endParaRPr lang="en-US" sz="1400" dirty="0" smtClean="0">
              <a:latin typeface="Times New Roman" pitchFamily="18" charset="0"/>
              <a:cs typeface="Times New Roman" pitchFamily="18" charset="0"/>
            </a:endParaRPr>
          </a:p>
          <a:p>
            <a:pPr algn="ctr"/>
            <a:endParaRPr lang="el-GR" sz="1400" dirty="0" smtClean="0">
              <a:latin typeface="Times New Roman" pitchFamily="18" charset="0"/>
              <a:cs typeface="Times New Roman" pitchFamily="18" charset="0"/>
            </a:endParaRPr>
          </a:p>
          <a:p>
            <a:pPr algn="ctr"/>
            <a:endParaRPr lang="en-US" sz="1200" dirty="0" smtClean="0">
              <a:latin typeface="Times New Roman" pitchFamily="18" charset="0"/>
              <a:cs typeface="Times New Roman" pitchFamily="18" charset="0"/>
            </a:endParaRPr>
          </a:p>
        </p:txBody>
      </p:sp>
      <p:sp>
        <p:nvSpPr>
          <p:cNvPr id="6" name="5 - Ορθογώνιο"/>
          <p:cNvSpPr/>
          <p:nvPr/>
        </p:nvSpPr>
        <p:spPr>
          <a:xfrm>
            <a:off x="825470" y="417494"/>
            <a:ext cx="5038725" cy="584775"/>
          </a:xfrm>
          <a:prstGeom prst="rect">
            <a:avLst/>
          </a:prstGeom>
        </p:spPr>
        <p:txBody>
          <a:bodyPr>
            <a:spAutoFit/>
          </a:bodyPr>
          <a:lstStyle/>
          <a:p>
            <a:pPr algn="ctr"/>
            <a:r>
              <a:rPr lang="en-US" dirty="0" smtClean="0">
                <a:latin typeface="Times New Roman" pitchFamily="18" charset="0"/>
                <a:cs typeface="Times New Roman" pitchFamily="18" charset="0"/>
              </a:rPr>
              <a:t>Mandarin Oriental (Costa </a:t>
            </a:r>
            <a:r>
              <a:rPr lang="en-US" dirty="0" err="1" smtClean="0">
                <a:latin typeface="Times New Roman" pitchFamily="18" charset="0"/>
                <a:cs typeface="Times New Roman" pitchFamily="18" charset="0"/>
              </a:rPr>
              <a:t>Navarino</a:t>
            </a:r>
            <a:r>
              <a:rPr lang="en-US" dirty="0" smtClean="0">
                <a:latin typeface="Times New Roman" pitchFamily="18" charset="0"/>
                <a:cs typeface="Times New Roman" pitchFamily="18" charset="0"/>
              </a:rPr>
              <a:t>)</a:t>
            </a:r>
          </a:p>
          <a:p>
            <a:pPr algn="ctr"/>
            <a:r>
              <a:rPr lang="el-GR" sz="1400" dirty="0" smtClean="0">
                <a:latin typeface="Times New Roman" pitchFamily="18" charset="0"/>
                <a:cs typeface="Times New Roman" pitchFamily="18" charset="0"/>
              </a:rPr>
              <a:t> -Στην Μεσσηνία της Δυτικής Πελοποννήσου-</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333333.png"/>
          <p:cNvPicPr>
            <a:picLocks noChangeAspect="1"/>
          </p:cNvPicPr>
          <p:nvPr/>
        </p:nvPicPr>
        <p:blipFill>
          <a:blip r:embed="rId2"/>
          <a:stretch>
            <a:fillRect/>
          </a:stretch>
        </p:blipFill>
        <p:spPr>
          <a:xfrm>
            <a:off x="1254098" y="60304"/>
            <a:ext cx="7572428" cy="5671749"/>
          </a:xfrm>
          <a:prstGeom prst="rect">
            <a:avLst/>
          </a:prstGeom>
        </p:spPr>
      </p:pic>
      <p:sp>
        <p:nvSpPr>
          <p:cNvPr id="4" name="3 - TextBox"/>
          <p:cNvSpPr txBox="1"/>
          <p:nvPr/>
        </p:nvSpPr>
        <p:spPr>
          <a:xfrm>
            <a:off x="1182660" y="5752068"/>
            <a:ext cx="5286412" cy="246221"/>
          </a:xfrm>
          <a:prstGeom prst="rect">
            <a:avLst/>
          </a:prstGeom>
          <a:noFill/>
        </p:spPr>
        <p:txBody>
          <a:bodyPr wrap="square" rtlCol="0">
            <a:spAutoFit/>
          </a:bodyPr>
          <a:lstStyle/>
          <a:p>
            <a:r>
              <a:rPr lang="el-GR" sz="1000" dirty="0" smtClean="0">
                <a:solidFill>
                  <a:schemeClr val="accent1"/>
                </a:solidFill>
                <a:latin typeface="Times New Roman" pitchFamily="18" charset="0"/>
                <a:cs typeface="Times New Roman" pitchFamily="18" charset="0"/>
              </a:rPr>
              <a:t>ΕΙΚ. 5 </a:t>
            </a:r>
            <a:r>
              <a:rPr lang="en-US" sz="1000" dirty="0" smtClean="0">
                <a:latin typeface="Times New Roman" pitchFamily="18" charset="0"/>
                <a:cs typeface="Times New Roman" pitchFamily="18" charset="0"/>
              </a:rPr>
              <a:t>Mandarin Oriental, Costa </a:t>
            </a:r>
            <a:r>
              <a:rPr lang="en-US" sz="1000" dirty="0" err="1" smtClean="0">
                <a:latin typeface="Times New Roman" pitchFamily="18" charset="0"/>
                <a:cs typeface="Times New Roman" pitchFamily="18" charset="0"/>
              </a:rPr>
              <a:t>Navarino</a:t>
            </a:r>
            <a:r>
              <a:rPr lang="en-US" sz="1000" dirty="0" smtClean="0">
                <a:latin typeface="Times New Roman" pitchFamily="18" charset="0"/>
                <a:cs typeface="Times New Roman" pitchFamily="18" charset="0"/>
              </a:rPr>
              <a:t> </a:t>
            </a:r>
            <a:endParaRPr lang="el-GR"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0" y="274618"/>
            <a:ext cx="4254494" cy="5293757"/>
          </a:xfrm>
          <a:prstGeom prst="rect">
            <a:avLst/>
          </a:prstGeom>
          <a:noFill/>
        </p:spPr>
        <p:txBody>
          <a:bodyPr wrap="square" rtlCol="0">
            <a:spAutoFit/>
          </a:bodyPr>
          <a:lstStyle/>
          <a:p>
            <a:pPr algn="ctr"/>
            <a:r>
              <a:rPr lang="en-US" sz="1600" dirty="0" smtClean="0">
                <a:latin typeface="Times New Roman" pitchFamily="18" charset="0"/>
                <a:cs typeface="Times New Roman" pitchFamily="18" charset="0"/>
              </a:rPr>
              <a:t>Six Senses </a:t>
            </a:r>
            <a:r>
              <a:rPr lang="en-US" sz="1600" dirty="0" err="1" smtClean="0">
                <a:latin typeface="Times New Roman" pitchFamily="18" charset="0"/>
                <a:cs typeface="Times New Roman" pitchFamily="18" charset="0"/>
              </a:rPr>
              <a:t>Zighy</a:t>
            </a:r>
            <a:r>
              <a:rPr lang="en-US" sz="1600" dirty="0" smtClean="0">
                <a:latin typeface="Times New Roman" pitchFamily="18" charset="0"/>
                <a:cs typeface="Times New Roman" pitchFamily="18" charset="0"/>
              </a:rPr>
              <a:t> Bay</a:t>
            </a:r>
            <a:endParaRPr lang="el-GR" sz="1600" dirty="0" smtClean="0">
              <a:latin typeface="Times New Roman" pitchFamily="18" charset="0"/>
              <a:cs typeface="Times New Roman" pitchFamily="18" charset="0"/>
            </a:endParaRPr>
          </a:p>
          <a:p>
            <a:pPr algn="ctr"/>
            <a:r>
              <a:rPr lang="el-GR" sz="1200" dirty="0" smtClean="0">
                <a:latin typeface="Times New Roman" pitchFamily="18" charset="0"/>
                <a:cs typeface="Times New Roman" pitchFamily="18" charset="0"/>
              </a:rPr>
              <a:t>Στο Ομάν</a:t>
            </a:r>
          </a:p>
          <a:p>
            <a:pPr algn="ctr"/>
            <a:endParaRPr lang="el-GR" sz="1400" dirty="0" smtClean="0">
              <a:latin typeface="Times New Roman" pitchFamily="18" charset="0"/>
              <a:cs typeface="Times New Roman" pitchFamily="18" charset="0"/>
            </a:endParaRPr>
          </a:p>
          <a:p>
            <a:pPr algn="ctr"/>
            <a:endParaRPr lang="el-GR" sz="1400" dirty="0" smtClean="0">
              <a:latin typeface="Times New Roman" pitchFamily="18" charset="0"/>
              <a:cs typeface="Times New Roman" pitchFamily="18" charset="0"/>
            </a:endParaRPr>
          </a:p>
          <a:p>
            <a:pPr algn="ctr"/>
            <a:r>
              <a:rPr lang="el-GR" sz="1400" i="1" dirty="0" smtClean="0">
                <a:latin typeface="Times New Roman" pitchFamily="18" charset="0"/>
                <a:cs typeface="Times New Roman" pitchFamily="18" charset="0"/>
              </a:rPr>
              <a:t>Αντίστοιχα μέθοδοι και πρακτικές αποτελούν</a:t>
            </a:r>
          </a:p>
          <a:p>
            <a:pPr algn="ctr"/>
            <a:endParaRPr lang="el-GR" sz="1400" i="1" dirty="0" smtClean="0">
              <a:latin typeface="Times New Roman" pitchFamily="18" charset="0"/>
              <a:cs typeface="Times New Roman" pitchFamily="18" charset="0"/>
            </a:endParaRPr>
          </a:p>
          <a:p>
            <a:pPr algn="ctr"/>
            <a:endParaRPr lang="el-GR" sz="1400" i="1" dirty="0" smtClean="0">
              <a:latin typeface="Times New Roman" pitchFamily="18" charset="0"/>
              <a:cs typeface="Times New Roman" pitchFamily="18" charset="0"/>
            </a:endParaRPr>
          </a:p>
          <a:p>
            <a:pPr algn="ct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Η ενσωμάτωση στο περιβάλλον σε ήδη υπάρχουσες φυσικές δομές</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Χρήση παραδοσιακών στοιχείων στο φωτισμό και των αερισμό των  κτιρίων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Χρήση ηλιακών πάνελ και μεθόδων ενεργειακής διαχείρισης, με σκοπό την γενική ενεργειακή αποδοτικότητα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Τεχνικές αφαλάτωσης και ανακύκλωσης βρόχινου νερού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Δέσμευση ως προς την ανακύκλωση και την χρήση μη πλαστικών</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Χρήση λειτουργιών </a:t>
            </a:r>
            <a:r>
              <a:rPr lang="en-US" sz="1200" dirty="0" smtClean="0">
                <a:latin typeface="Times New Roman" pitchFamily="18" charset="0"/>
                <a:cs typeface="Times New Roman" pitchFamily="18" charset="0"/>
              </a:rPr>
              <a:t>farm-to-table</a:t>
            </a:r>
            <a:r>
              <a:rPr lang="el-GR" sz="1200" dirty="0" smtClean="0">
                <a:latin typeface="Times New Roman" pitchFamily="18" charset="0"/>
                <a:cs typeface="Times New Roman" pitchFamily="18" charset="0"/>
              </a:rPr>
              <a:t>, ώστε να επιτυγχάνεται κατά ένα μέρος τροφική αυτονομία</a:t>
            </a:r>
          </a:p>
          <a:p>
            <a:pPr algn="ct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Οργάνωση δράσεων περιβαλλοντικής προστασίας, καθαρισμού, ενημέρωσης κλπ.</a:t>
            </a:r>
          </a:p>
        </p:txBody>
      </p:sp>
      <p:pic>
        <p:nvPicPr>
          <p:cNvPr id="3" name="2 - Εικόνα" descr="pp5.jpg"/>
          <p:cNvPicPr>
            <a:picLocks noChangeAspect="1"/>
          </p:cNvPicPr>
          <p:nvPr/>
        </p:nvPicPr>
        <p:blipFill>
          <a:blip r:embed="rId2"/>
          <a:stretch>
            <a:fillRect/>
          </a:stretch>
        </p:blipFill>
        <p:spPr>
          <a:xfrm>
            <a:off x="4183056" y="274618"/>
            <a:ext cx="5786478" cy="3857652"/>
          </a:xfrm>
          <a:prstGeom prst="rect">
            <a:avLst/>
          </a:prstGeom>
        </p:spPr>
      </p:pic>
      <p:sp>
        <p:nvSpPr>
          <p:cNvPr id="4" name="3 - TextBox"/>
          <p:cNvSpPr txBox="1"/>
          <p:nvPr/>
        </p:nvSpPr>
        <p:spPr>
          <a:xfrm>
            <a:off x="4183056" y="4132270"/>
            <a:ext cx="571504" cy="415498"/>
          </a:xfrm>
          <a:prstGeom prst="rect">
            <a:avLst/>
          </a:prstGeom>
          <a:noFill/>
        </p:spPr>
        <p:txBody>
          <a:bodyPr wrap="square" rtlCol="0">
            <a:spAutoFit/>
          </a:bodyPr>
          <a:lstStyle/>
          <a:p>
            <a:r>
              <a:rPr lang="el-GR" sz="900" dirty="0" smtClean="0">
                <a:solidFill>
                  <a:schemeClr val="accent1"/>
                </a:solidFill>
                <a:latin typeface="Times New Roman" pitchFamily="18" charset="0"/>
                <a:cs typeface="Times New Roman" pitchFamily="18" charset="0"/>
              </a:rPr>
              <a:t>ΕΙΚ. </a:t>
            </a:r>
            <a:r>
              <a:rPr lang="en-US" sz="900" dirty="0" smtClean="0">
                <a:solidFill>
                  <a:schemeClr val="accent1"/>
                </a:solidFill>
                <a:latin typeface="Times New Roman" pitchFamily="18" charset="0"/>
                <a:cs typeface="Times New Roman" pitchFamily="18" charset="0"/>
              </a:rPr>
              <a:t>6</a:t>
            </a:r>
            <a:endParaRPr lang="el-GR" sz="900" dirty="0" smtClean="0">
              <a:latin typeface="Times New Roman" pitchFamily="18" charset="0"/>
              <a:cs typeface="Times New Roman" pitchFamily="18" charset="0"/>
            </a:endParaRPr>
          </a:p>
          <a:p>
            <a:pPr algn="ctr"/>
            <a:endParaRPr lang="el-GR" sz="1200" dirty="0" smtClean="0">
              <a:latin typeface="Times New Roman" pitchFamily="18" charset="0"/>
              <a:cs typeface="Times New Roman" pitchFamily="18" charset="0"/>
            </a:endParaRPr>
          </a:p>
        </p:txBody>
      </p:sp>
      <p:sp>
        <p:nvSpPr>
          <p:cNvPr id="5" name="4 - TextBox"/>
          <p:cNvSpPr txBox="1"/>
          <p:nvPr/>
        </p:nvSpPr>
        <p:spPr>
          <a:xfrm>
            <a:off x="5254626" y="4489460"/>
            <a:ext cx="4071966" cy="1200329"/>
          </a:xfrm>
          <a:prstGeom prst="rect">
            <a:avLst/>
          </a:prstGeom>
          <a:noFill/>
        </p:spPr>
        <p:txBody>
          <a:bodyPr wrap="square" rtlCol="0">
            <a:spAutoFit/>
          </a:bodyPr>
          <a:lstStyle/>
          <a:p>
            <a:pPr algn="ctr">
              <a:buFont typeface="Arial" pitchFamily="34" charset="0"/>
              <a:buChar char="•"/>
            </a:pPr>
            <a:r>
              <a:rPr lang="el-GR" sz="1200" dirty="0" smtClean="0">
                <a:latin typeface="Times New Roman" pitchFamily="18" charset="0"/>
                <a:cs typeface="Times New Roman" pitchFamily="18" charset="0"/>
              </a:rPr>
              <a:t>Δέσμευση ως προς την ενημέρωση τόσο των επισκεπτών όσο και των εργαζόμενων </a:t>
            </a:r>
          </a:p>
          <a:p>
            <a:pPr algn="ctr">
              <a:buFont typeface="Arial" pitchFamily="34" charset="0"/>
              <a:buChar char="•"/>
            </a:pPr>
            <a:endParaRPr lang="el-GR" sz="1200" dirty="0" smtClean="0">
              <a:latin typeface="Times New Roman" pitchFamily="18" charset="0"/>
              <a:cs typeface="Times New Roman" pitchFamily="18" charset="0"/>
            </a:endParaRPr>
          </a:p>
          <a:p>
            <a:pPr algn="ctr">
              <a:buFont typeface="Arial" pitchFamily="34" charset="0"/>
              <a:buChar char="•"/>
            </a:pPr>
            <a:r>
              <a:rPr lang="el-GR" sz="1200" dirty="0" smtClean="0">
                <a:latin typeface="Times New Roman" pitchFamily="18" charset="0"/>
                <a:cs typeface="Times New Roman" pitchFamily="18" charset="0"/>
              </a:rPr>
              <a:t> Δέσμευση ως προς την ανάδειξη, την διατήρηση και την υποστήριξη της τοπικής κοινωνίας, φυσικού περιβάλλοντος, ιστορίας και  παράδοσης</a:t>
            </a:r>
            <a:endParaRPr lang="el-GR" sz="1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4445</TotalTime>
  <Words>3770</Words>
  <PresentationFormat>Προσαρμογή</PresentationFormat>
  <Paragraphs>738</Paragraphs>
  <Slides>44</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44</vt:i4>
      </vt:variant>
    </vt:vector>
  </HeadingPairs>
  <TitlesOfParts>
    <vt:vector size="45" baseType="lpstr">
      <vt:lpstr>Θέμα του Office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cp:lastModifiedBy>User</cp:lastModifiedBy>
  <cp:revision>290</cp:revision>
  <dcterms:modified xsi:type="dcterms:W3CDTF">2026-02-09T21:37:04Z</dcterms:modified>
</cp:coreProperties>
</file>