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42" r:id="rId1"/>
  </p:sldMasterIdLst>
  <p:notesMasterIdLst>
    <p:notesMasterId r:id="rId24"/>
  </p:notesMasterIdLst>
  <p:handoutMasterIdLst>
    <p:handoutMasterId r:id="rId25"/>
  </p:handoutMasterIdLst>
  <p:sldIdLst>
    <p:sldId id="267" r:id="rId2"/>
    <p:sldId id="282" r:id="rId3"/>
    <p:sldId id="269" r:id="rId4"/>
    <p:sldId id="274" r:id="rId5"/>
    <p:sldId id="280" r:id="rId6"/>
    <p:sldId id="257" r:id="rId7"/>
    <p:sldId id="258" r:id="rId8"/>
    <p:sldId id="259" r:id="rId9"/>
    <p:sldId id="260" r:id="rId10"/>
    <p:sldId id="272" r:id="rId11"/>
    <p:sldId id="271" r:id="rId12"/>
    <p:sldId id="256" r:id="rId13"/>
    <p:sldId id="273" r:id="rId14"/>
    <p:sldId id="275" r:id="rId15"/>
    <p:sldId id="262" r:id="rId16"/>
    <p:sldId id="263" r:id="rId17"/>
    <p:sldId id="264" r:id="rId18"/>
    <p:sldId id="265" r:id="rId19"/>
    <p:sldId id="266" r:id="rId20"/>
    <p:sldId id="276" r:id="rId21"/>
    <p:sldId id="278" r:id="rId22"/>
    <p:sldId id="283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3" autoAdjust="0"/>
  </p:normalViewPr>
  <p:slideViewPr>
    <p:cSldViewPr snapToGrid="0" snapToObjects="1">
      <p:cViewPr varScale="1">
        <p:scale>
          <a:sx n="105" d="100"/>
          <a:sy n="105" d="100"/>
        </p:scale>
        <p:origin x="179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667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A16637-F639-42D2-8EC2-4C02B26E12F0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F4F67173-B7D2-413A-80B2-0CABDC24943E}">
      <dgm:prSet phldrT="[Κείμενο]" custT="1"/>
      <dgm:spPr/>
      <dgm:t>
        <a:bodyPr/>
        <a:lstStyle/>
        <a:p>
          <a:endParaRPr lang="el-GR" sz="2000" b="1" dirty="0">
            <a:latin typeface="Arial" pitchFamily="34" charset="0"/>
            <a:cs typeface="Arial" pitchFamily="34" charset="0"/>
          </a:endParaRPr>
        </a:p>
        <a:p>
          <a:r>
            <a:rPr lang="el-G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ΔΗΜΙΟΥΡΓΙΑ</a:t>
          </a:r>
        </a:p>
      </dgm:t>
    </dgm:pt>
    <dgm:pt modelId="{56BC8357-A23A-49CE-BA03-106391BD8AD4}" type="parTrans" cxnId="{EBA36E9F-8AF6-4270-82E7-917472A714B6}">
      <dgm:prSet/>
      <dgm:spPr/>
      <dgm:t>
        <a:bodyPr/>
        <a:lstStyle/>
        <a:p>
          <a:endParaRPr lang="el-GR"/>
        </a:p>
      </dgm:t>
    </dgm:pt>
    <dgm:pt modelId="{D8598AAE-DD5E-439C-A121-C71962D72626}" type="sibTrans" cxnId="{EBA36E9F-8AF6-4270-82E7-917472A714B6}">
      <dgm:prSet/>
      <dgm:spPr/>
      <dgm:t>
        <a:bodyPr/>
        <a:lstStyle/>
        <a:p>
          <a:endParaRPr lang="el-GR"/>
        </a:p>
      </dgm:t>
    </dgm:pt>
    <dgm:pt modelId="{0DE5B2AE-0B83-4D01-928A-181AE01EC7C5}">
      <dgm:prSet phldrT="[Κείμενο]" custT="1"/>
      <dgm:spPr/>
      <dgm:t>
        <a:bodyPr/>
        <a:lstStyle/>
        <a:p>
          <a:endParaRPr lang="el-GR" sz="2500" b="1" dirty="0"/>
        </a:p>
        <a:p>
          <a:r>
            <a:rPr lang="el-G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ΣΚΟΠΟΣ</a:t>
          </a:r>
        </a:p>
      </dgm:t>
    </dgm:pt>
    <dgm:pt modelId="{A1108CFE-B6CF-46C9-A556-2C726F17F0DE}" type="parTrans" cxnId="{E123CBD7-58FE-4F9E-8630-49B363AB1652}">
      <dgm:prSet/>
      <dgm:spPr/>
      <dgm:t>
        <a:bodyPr/>
        <a:lstStyle/>
        <a:p>
          <a:endParaRPr lang="el-GR"/>
        </a:p>
      </dgm:t>
    </dgm:pt>
    <dgm:pt modelId="{A3A0A1DB-963C-4187-B229-D11951C9FF83}" type="sibTrans" cxnId="{E123CBD7-58FE-4F9E-8630-49B363AB1652}">
      <dgm:prSet/>
      <dgm:spPr/>
      <dgm:t>
        <a:bodyPr/>
        <a:lstStyle/>
        <a:p>
          <a:endParaRPr lang="el-GR"/>
        </a:p>
      </dgm:t>
    </dgm:pt>
    <dgm:pt modelId="{43DA72D1-53CB-4C2E-83B2-3D46EBA16684}">
      <dgm:prSet phldrT="[Κείμενο]" custT="1"/>
      <dgm:spPr/>
      <dgm:t>
        <a:bodyPr/>
        <a:lstStyle/>
        <a:p>
          <a:endParaRPr lang="el-GR" sz="3000" b="1" dirty="0"/>
        </a:p>
        <a:p>
          <a:r>
            <a:rPr lang="el-G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ΣΗΜΕΡΑ</a:t>
          </a:r>
        </a:p>
      </dgm:t>
    </dgm:pt>
    <dgm:pt modelId="{C459EB1D-039B-4D2E-BF40-A77976EE3D66}" type="parTrans" cxnId="{7FA3461F-9675-41E9-941E-B45CA6FFA0DC}">
      <dgm:prSet/>
      <dgm:spPr/>
      <dgm:t>
        <a:bodyPr/>
        <a:lstStyle/>
        <a:p>
          <a:endParaRPr lang="el-GR"/>
        </a:p>
      </dgm:t>
    </dgm:pt>
    <dgm:pt modelId="{2CAABA0B-81B1-42DD-8BD0-DDD9547D1AC0}" type="sibTrans" cxnId="{7FA3461F-9675-41E9-941E-B45CA6FFA0DC}">
      <dgm:prSet/>
      <dgm:spPr/>
      <dgm:t>
        <a:bodyPr/>
        <a:lstStyle/>
        <a:p>
          <a:endParaRPr lang="el-GR"/>
        </a:p>
      </dgm:t>
    </dgm:pt>
    <dgm:pt modelId="{1B6FF1A1-8F28-41DB-A19B-D06475687679}">
      <dgm:prSet phldrT="[Κείμενο]" custT="1"/>
      <dgm:spPr>
        <a:ln w="38100">
          <a:solidFill>
            <a:schemeClr val="bg2">
              <a:lumMod val="50000"/>
            </a:schemeClr>
          </a:solidFill>
        </a:ln>
      </dgm:spPr>
      <dgm:t>
        <a:bodyPr/>
        <a:lstStyle/>
        <a:p>
          <a:pPr algn="just"/>
          <a:r>
            <a:rPr lang="el-GR" sz="2000" dirty="0">
              <a:latin typeface="Arial" pitchFamily="34" charset="0"/>
              <a:cs typeface="Arial" pitchFamily="34" charset="0"/>
            </a:rPr>
            <a:t>Δέκα έτη λειτουργίας.</a:t>
          </a:r>
          <a:endParaRPr lang="el-GR" sz="2000" dirty="0"/>
        </a:p>
      </dgm:t>
    </dgm:pt>
    <dgm:pt modelId="{C20D85E2-5E74-4687-BFEF-4F58EBEFAF1F}" type="parTrans" cxnId="{1ECB2D08-F544-43AF-A237-84E045BD2146}">
      <dgm:prSet/>
      <dgm:spPr/>
      <dgm:t>
        <a:bodyPr/>
        <a:lstStyle/>
        <a:p>
          <a:endParaRPr lang="el-GR"/>
        </a:p>
      </dgm:t>
    </dgm:pt>
    <dgm:pt modelId="{76A8A3D3-ACCF-43CE-874B-3D3A87527579}" type="sibTrans" cxnId="{1ECB2D08-F544-43AF-A237-84E045BD2146}">
      <dgm:prSet/>
      <dgm:spPr/>
      <dgm:t>
        <a:bodyPr/>
        <a:lstStyle/>
        <a:p>
          <a:endParaRPr lang="el-GR"/>
        </a:p>
      </dgm:t>
    </dgm:pt>
    <dgm:pt modelId="{313A2D79-2ACA-4491-AD10-6A63D7770D8A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algn="just"/>
          <a:r>
            <a:rPr lang="el-GR" sz="2000" dirty="0">
              <a:latin typeface="Arial" pitchFamily="34" charset="0"/>
              <a:cs typeface="Arial" pitchFamily="34" charset="0"/>
            </a:rPr>
            <a:t>Συλλογή, οργάνωση, διαχείριση και διατήρηση της πνευματικής παραγωγής του ιδρύματος, αλλά και της διατήρησης και διάχυσης πολιτιστικού και ιστορικού περιεχομένου.</a:t>
          </a:r>
          <a:endParaRPr lang="el-GR" sz="2000" dirty="0"/>
        </a:p>
      </dgm:t>
    </dgm:pt>
    <dgm:pt modelId="{8F3C2BC1-2C60-4FBE-8513-28EA085153EB}" type="parTrans" cxnId="{F28E2979-4804-4645-A7EE-D09D2D38A100}">
      <dgm:prSet/>
      <dgm:spPr/>
      <dgm:t>
        <a:bodyPr/>
        <a:lstStyle/>
        <a:p>
          <a:endParaRPr lang="el-GR"/>
        </a:p>
      </dgm:t>
    </dgm:pt>
    <dgm:pt modelId="{AE30E9DE-6CF0-4C4E-9B3D-D8197F812735}" type="sibTrans" cxnId="{F28E2979-4804-4645-A7EE-D09D2D38A100}">
      <dgm:prSet/>
      <dgm:spPr/>
      <dgm:t>
        <a:bodyPr/>
        <a:lstStyle/>
        <a:p>
          <a:endParaRPr lang="el-GR"/>
        </a:p>
      </dgm:t>
    </dgm:pt>
    <dgm:pt modelId="{32516E14-D0A5-4404-9722-D87C333CF75D}">
      <dgm:prSet phldrT="[Κείμενο]" custT="1"/>
      <dgm:spPr>
        <a:ln w="38100">
          <a:solidFill>
            <a:schemeClr val="bg2">
              <a:lumMod val="50000"/>
            </a:schemeClr>
          </a:solidFill>
        </a:ln>
      </dgm:spPr>
      <dgm:t>
        <a:bodyPr/>
        <a:lstStyle/>
        <a:p>
          <a:pPr algn="just"/>
          <a:r>
            <a:rPr lang="el-GR" sz="2000" dirty="0">
              <a:latin typeface="Arial" pitchFamily="34" charset="0"/>
              <a:cs typeface="Arial" pitchFamily="34" charset="0"/>
            </a:rPr>
            <a:t>Ανάπτυξη για τις ανάγκες της επιστημονικής επικοινωνίας και της Ανοικτής Πρόσβασης</a:t>
          </a:r>
          <a:r>
            <a:rPr lang="el-GR" sz="2400" dirty="0">
              <a:latin typeface="Arial" pitchFamily="34" charset="0"/>
              <a:cs typeface="Arial" pitchFamily="34" charset="0"/>
            </a:rPr>
            <a:t>. </a:t>
          </a:r>
          <a:endParaRPr lang="el-GR" sz="2400" dirty="0"/>
        </a:p>
      </dgm:t>
    </dgm:pt>
    <dgm:pt modelId="{C8365840-E82F-4290-BE27-4D69ACF3FB70}" type="parTrans" cxnId="{A34A2EFC-AC40-415B-BE04-6B0A5E6D59CF}">
      <dgm:prSet/>
      <dgm:spPr/>
      <dgm:t>
        <a:bodyPr/>
        <a:lstStyle/>
        <a:p>
          <a:endParaRPr lang="el-GR"/>
        </a:p>
      </dgm:t>
    </dgm:pt>
    <dgm:pt modelId="{8DBB2167-4F81-4F9C-A43A-2A5AC6AF667F}" type="sibTrans" cxnId="{A34A2EFC-AC40-415B-BE04-6B0A5E6D59CF}">
      <dgm:prSet/>
      <dgm:spPr/>
      <dgm:t>
        <a:bodyPr/>
        <a:lstStyle/>
        <a:p>
          <a:endParaRPr lang="el-GR"/>
        </a:p>
      </dgm:t>
    </dgm:pt>
    <dgm:pt modelId="{7E0DB079-0046-425F-AB71-540992F8D953}">
      <dgm:prSet phldrT="[Κείμενο]" custT="1"/>
      <dgm:spPr>
        <a:ln w="38100">
          <a:solidFill>
            <a:schemeClr val="bg2">
              <a:lumMod val="50000"/>
            </a:schemeClr>
          </a:solidFill>
        </a:ln>
      </dgm:spPr>
      <dgm:t>
        <a:bodyPr/>
        <a:lstStyle/>
        <a:p>
          <a:pPr algn="l"/>
          <a:r>
            <a:rPr lang="el-GR" sz="2000" dirty="0">
              <a:latin typeface="Arial" pitchFamily="34" charset="0"/>
              <a:cs typeface="Arial" pitchFamily="34" charset="0"/>
            </a:rPr>
            <a:t>«Ψηφιακή Σύγκλιση» - Πράξη «Εκσυγχρονισμός Υπηρεσιών Πληροφόρησης Βιβλιοθήκης </a:t>
          </a:r>
          <a:r>
            <a:rPr lang="el-GR" sz="2000" dirty="0" err="1">
              <a:latin typeface="Arial" pitchFamily="34" charset="0"/>
              <a:cs typeface="Arial" pitchFamily="34" charset="0"/>
            </a:rPr>
            <a:t>Δημοκριτείου</a:t>
          </a:r>
          <a:r>
            <a:rPr lang="el-GR" sz="2000" dirty="0">
              <a:latin typeface="Arial" pitchFamily="34" charset="0"/>
              <a:cs typeface="Arial" pitchFamily="34" charset="0"/>
            </a:rPr>
            <a:t> Πανεπιστημίου Θράκης». </a:t>
          </a:r>
          <a:endParaRPr lang="el-GR" sz="2000" dirty="0"/>
        </a:p>
      </dgm:t>
    </dgm:pt>
    <dgm:pt modelId="{07E10F41-90E7-4844-A7C5-D98FBE416158}" type="parTrans" cxnId="{85C67C4F-FE19-4F00-8B1A-8C4109FDF3B6}">
      <dgm:prSet/>
      <dgm:spPr/>
      <dgm:t>
        <a:bodyPr/>
        <a:lstStyle/>
        <a:p>
          <a:endParaRPr lang="el-GR"/>
        </a:p>
      </dgm:t>
    </dgm:pt>
    <dgm:pt modelId="{753FDA8D-F092-4D05-8524-E336FFD31D57}" type="sibTrans" cxnId="{85C67C4F-FE19-4F00-8B1A-8C4109FDF3B6}">
      <dgm:prSet/>
      <dgm:spPr/>
      <dgm:t>
        <a:bodyPr/>
        <a:lstStyle/>
        <a:p>
          <a:endParaRPr lang="el-GR"/>
        </a:p>
      </dgm:t>
    </dgm:pt>
    <dgm:pt modelId="{F53887DA-74FE-4D05-85F3-01A9159F59BD}">
      <dgm:prSet phldrT="[Κείμενο]" custT="1"/>
      <dgm:spPr>
        <a:ln w="38100">
          <a:solidFill>
            <a:schemeClr val="bg2">
              <a:lumMod val="50000"/>
            </a:schemeClr>
          </a:solidFill>
        </a:ln>
      </dgm:spPr>
      <dgm:t>
        <a:bodyPr/>
        <a:lstStyle/>
        <a:p>
          <a:pPr algn="just"/>
          <a:r>
            <a:rPr lang="el-GR" sz="2000" dirty="0">
              <a:latin typeface="Arial" pitchFamily="34" charset="0"/>
              <a:cs typeface="Arial" pitchFamily="34" charset="0"/>
            </a:rPr>
            <a:t>2015: Επιχειρησιακό Πρόγραμμα</a:t>
          </a:r>
          <a:endParaRPr lang="el-GR" sz="2000" dirty="0"/>
        </a:p>
      </dgm:t>
    </dgm:pt>
    <dgm:pt modelId="{8755E738-58DC-4BA8-8FB7-A8668EC8A643}" type="parTrans" cxnId="{EB1B1C20-7F40-4F53-8CE1-C245D1269E1C}">
      <dgm:prSet/>
      <dgm:spPr/>
      <dgm:t>
        <a:bodyPr/>
        <a:lstStyle/>
        <a:p>
          <a:endParaRPr lang="el-GR"/>
        </a:p>
      </dgm:t>
    </dgm:pt>
    <dgm:pt modelId="{19F87BDB-13B9-43DA-A9BD-4A604167E9BB}" type="sibTrans" cxnId="{EB1B1C20-7F40-4F53-8CE1-C245D1269E1C}">
      <dgm:prSet/>
      <dgm:spPr/>
      <dgm:t>
        <a:bodyPr/>
        <a:lstStyle/>
        <a:p>
          <a:endParaRPr lang="el-GR"/>
        </a:p>
      </dgm:t>
    </dgm:pt>
    <dgm:pt modelId="{F7CE3FB3-6DAF-4A62-944E-E42336C4F3FF}" type="pres">
      <dgm:prSet presAssocID="{DBA16637-F639-42D2-8EC2-4C02B26E12F0}" presName="linearFlow" presStyleCnt="0">
        <dgm:presLayoutVars>
          <dgm:dir/>
          <dgm:animLvl val="lvl"/>
          <dgm:resizeHandles val="exact"/>
        </dgm:presLayoutVars>
      </dgm:prSet>
      <dgm:spPr/>
    </dgm:pt>
    <dgm:pt modelId="{EA91476A-AA94-4D6B-BC0A-C1C18186945A}" type="pres">
      <dgm:prSet presAssocID="{F4F67173-B7D2-413A-80B2-0CABDC24943E}" presName="composite" presStyleCnt="0"/>
      <dgm:spPr/>
    </dgm:pt>
    <dgm:pt modelId="{3D437BB1-F691-4F0F-B798-D0FD08DC3CFE}" type="pres">
      <dgm:prSet presAssocID="{F4F67173-B7D2-413A-80B2-0CABDC24943E}" presName="parentText" presStyleLbl="alignNode1" presStyleIdx="0" presStyleCnt="3" custScaleX="156602">
        <dgm:presLayoutVars>
          <dgm:chMax val="1"/>
          <dgm:bulletEnabled val="1"/>
        </dgm:presLayoutVars>
      </dgm:prSet>
      <dgm:spPr/>
    </dgm:pt>
    <dgm:pt modelId="{30F73FEA-6860-4DD5-B2D1-10E66A47138D}" type="pres">
      <dgm:prSet presAssocID="{F4F67173-B7D2-413A-80B2-0CABDC24943E}" presName="descendantText" presStyleLbl="alignAcc1" presStyleIdx="0" presStyleCnt="3" custScaleX="89422" custScaleY="134820" custLinFactNeighborX="2652" custLinFactNeighborY="16158">
        <dgm:presLayoutVars>
          <dgm:bulletEnabled val="1"/>
        </dgm:presLayoutVars>
      </dgm:prSet>
      <dgm:spPr/>
    </dgm:pt>
    <dgm:pt modelId="{E2B840D1-0F39-4131-A15D-C2DC159B361D}" type="pres">
      <dgm:prSet presAssocID="{D8598AAE-DD5E-439C-A121-C71962D72626}" presName="sp" presStyleCnt="0"/>
      <dgm:spPr/>
    </dgm:pt>
    <dgm:pt modelId="{63DF7147-A0EA-47CB-B4C3-D163ACD53373}" type="pres">
      <dgm:prSet presAssocID="{0DE5B2AE-0B83-4D01-928A-181AE01EC7C5}" presName="composite" presStyleCnt="0"/>
      <dgm:spPr/>
    </dgm:pt>
    <dgm:pt modelId="{62891A6E-0971-4575-9A3D-F4B92B0666CA}" type="pres">
      <dgm:prSet presAssocID="{0DE5B2AE-0B83-4D01-928A-181AE01EC7C5}" presName="parentText" presStyleLbl="alignNode1" presStyleIdx="1" presStyleCnt="3" custScaleX="166750">
        <dgm:presLayoutVars>
          <dgm:chMax val="1"/>
          <dgm:bulletEnabled val="1"/>
        </dgm:presLayoutVars>
      </dgm:prSet>
      <dgm:spPr/>
    </dgm:pt>
    <dgm:pt modelId="{DDE04AAC-FD1A-47C6-ABDF-A2A64561504F}" type="pres">
      <dgm:prSet presAssocID="{0DE5B2AE-0B83-4D01-928A-181AE01EC7C5}" presName="descendantText" presStyleLbl="alignAcc1" presStyleIdx="1" presStyleCnt="3" custScaleX="88064" custScaleY="135752" custLinFactNeighborX="1443" custLinFactNeighborY="15517">
        <dgm:presLayoutVars>
          <dgm:bulletEnabled val="1"/>
        </dgm:presLayoutVars>
      </dgm:prSet>
      <dgm:spPr/>
    </dgm:pt>
    <dgm:pt modelId="{F68A3974-3B49-414A-8A3B-834FEAD196FC}" type="pres">
      <dgm:prSet presAssocID="{A3A0A1DB-963C-4187-B229-D11951C9FF83}" presName="sp" presStyleCnt="0"/>
      <dgm:spPr/>
    </dgm:pt>
    <dgm:pt modelId="{7217C51A-689C-4EF7-84FB-E40B520D241A}" type="pres">
      <dgm:prSet presAssocID="{43DA72D1-53CB-4C2E-83B2-3D46EBA16684}" presName="composite" presStyleCnt="0"/>
      <dgm:spPr/>
    </dgm:pt>
    <dgm:pt modelId="{ACDDF95C-57AF-43C3-BBF9-FE12E0B6CA71}" type="pres">
      <dgm:prSet presAssocID="{43DA72D1-53CB-4C2E-83B2-3D46EBA16684}" presName="parentText" presStyleLbl="alignNode1" presStyleIdx="2" presStyleCnt="3" custScaleX="161721">
        <dgm:presLayoutVars>
          <dgm:chMax val="1"/>
          <dgm:bulletEnabled val="1"/>
        </dgm:presLayoutVars>
      </dgm:prSet>
      <dgm:spPr/>
    </dgm:pt>
    <dgm:pt modelId="{BE6FC499-29A4-4C38-9C59-CE9F81DBFEE0}" type="pres">
      <dgm:prSet presAssocID="{43DA72D1-53CB-4C2E-83B2-3D46EBA16684}" presName="descendantText" presStyleLbl="alignAcc1" presStyleIdx="2" presStyleCnt="3" custScaleX="88777" custLinFactNeighborX="919" custLinFactNeighborY="11092">
        <dgm:presLayoutVars>
          <dgm:bulletEnabled val="1"/>
        </dgm:presLayoutVars>
      </dgm:prSet>
      <dgm:spPr/>
    </dgm:pt>
  </dgm:ptLst>
  <dgm:cxnLst>
    <dgm:cxn modelId="{1ECB2D08-F544-43AF-A237-84E045BD2146}" srcId="{43DA72D1-53CB-4C2E-83B2-3D46EBA16684}" destId="{1B6FF1A1-8F28-41DB-A19B-D06475687679}" srcOrd="0" destOrd="0" parTransId="{C20D85E2-5E74-4687-BFEF-4F58EBEFAF1F}" sibTransId="{76A8A3D3-ACCF-43CE-874B-3D3A87527579}"/>
    <dgm:cxn modelId="{9885770E-A84A-42BB-9E92-AC250EE4CA35}" type="presOf" srcId="{F53887DA-74FE-4D05-85F3-01A9159F59BD}" destId="{30F73FEA-6860-4DD5-B2D1-10E66A47138D}" srcOrd="0" destOrd="0" presId="urn:microsoft.com/office/officeart/2005/8/layout/chevron2"/>
    <dgm:cxn modelId="{13103C0F-EA36-4B5C-BC22-88942FA36C83}" type="presOf" srcId="{32516E14-D0A5-4404-9722-D87C333CF75D}" destId="{BE6FC499-29A4-4C38-9C59-CE9F81DBFEE0}" srcOrd="0" destOrd="1" presId="urn:microsoft.com/office/officeart/2005/8/layout/chevron2"/>
    <dgm:cxn modelId="{7FA3461F-9675-41E9-941E-B45CA6FFA0DC}" srcId="{DBA16637-F639-42D2-8EC2-4C02B26E12F0}" destId="{43DA72D1-53CB-4C2E-83B2-3D46EBA16684}" srcOrd="2" destOrd="0" parTransId="{C459EB1D-039B-4D2E-BF40-A77976EE3D66}" sibTransId="{2CAABA0B-81B1-42DD-8BD0-DDD9547D1AC0}"/>
    <dgm:cxn modelId="{EB1B1C20-7F40-4F53-8CE1-C245D1269E1C}" srcId="{F4F67173-B7D2-413A-80B2-0CABDC24943E}" destId="{F53887DA-74FE-4D05-85F3-01A9159F59BD}" srcOrd="0" destOrd="0" parTransId="{8755E738-58DC-4BA8-8FB7-A8668EC8A643}" sibTransId="{19F87BDB-13B9-43DA-A9BD-4A604167E9BB}"/>
    <dgm:cxn modelId="{960EA026-D031-42C0-929A-A3208774EDFC}" type="presOf" srcId="{F4F67173-B7D2-413A-80B2-0CABDC24943E}" destId="{3D437BB1-F691-4F0F-B798-D0FD08DC3CFE}" srcOrd="0" destOrd="0" presId="urn:microsoft.com/office/officeart/2005/8/layout/chevron2"/>
    <dgm:cxn modelId="{646F9737-52EE-422B-9AC4-F97BDB20BF22}" type="presOf" srcId="{0DE5B2AE-0B83-4D01-928A-181AE01EC7C5}" destId="{62891A6E-0971-4575-9A3D-F4B92B0666CA}" srcOrd="0" destOrd="0" presId="urn:microsoft.com/office/officeart/2005/8/layout/chevron2"/>
    <dgm:cxn modelId="{85C67C4F-FE19-4F00-8B1A-8C4109FDF3B6}" srcId="{F4F67173-B7D2-413A-80B2-0CABDC24943E}" destId="{7E0DB079-0046-425F-AB71-540992F8D953}" srcOrd="1" destOrd="0" parTransId="{07E10F41-90E7-4844-A7C5-D98FBE416158}" sibTransId="{753FDA8D-F092-4D05-8524-E336FFD31D57}"/>
    <dgm:cxn modelId="{1FA93670-86B6-4748-870D-C37C555C2215}" type="presOf" srcId="{1B6FF1A1-8F28-41DB-A19B-D06475687679}" destId="{BE6FC499-29A4-4C38-9C59-CE9F81DBFEE0}" srcOrd="0" destOrd="0" presId="urn:microsoft.com/office/officeart/2005/8/layout/chevron2"/>
    <dgm:cxn modelId="{CE729150-5C2D-4013-82DA-A0930330D454}" type="presOf" srcId="{DBA16637-F639-42D2-8EC2-4C02B26E12F0}" destId="{F7CE3FB3-6DAF-4A62-944E-E42336C4F3FF}" srcOrd="0" destOrd="0" presId="urn:microsoft.com/office/officeart/2005/8/layout/chevron2"/>
    <dgm:cxn modelId="{F28E2979-4804-4645-A7EE-D09D2D38A100}" srcId="{0DE5B2AE-0B83-4D01-928A-181AE01EC7C5}" destId="{313A2D79-2ACA-4491-AD10-6A63D7770D8A}" srcOrd="0" destOrd="0" parTransId="{8F3C2BC1-2C60-4FBE-8513-28EA085153EB}" sibTransId="{AE30E9DE-6CF0-4C4E-9B3D-D8197F812735}"/>
    <dgm:cxn modelId="{1E34BC8D-FB95-4DFC-8178-C4EB6FA4D77E}" type="presOf" srcId="{7E0DB079-0046-425F-AB71-540992F8D953}" destId="{30F73FEA-6860-4DD5-B2D1-10E66A47138D}" srcOrd="0" destOrd="1" presId="urn:microsoft.com/office/officeart/2005/8/layout/chevron2"/>
    <dgm:cxn modelId="{EBA36E9F-8AF6-4270-82E7-917472A714B6}" srcId="{DBA16637-F639-42D2-8EC2-4C02B26E12F0}" destId="{F4F67173-B7D2-413A-80B2-0CABDC24943E}" srcOrd="0" destOrd="0" parTransId="{56BC8357-A23A-49CE-BA03-106391BD8AD4}" sibTransId="{D8598AAE-DD5E-439C-A121-C71962D72626}"/>
    <dgm:cxn modelId="{D32164B3-2840-4292-96CC-1052EAA340AE}" type="presOf" srcId="{313A2D79-2ACA-4491-AD10-6A63D7770D8A}" destId="{DDE04AAC-FD1A-47C6-ABDF-A2A64561504F}" srcOrd="0" destOrd="0" presId="urn:microsoft.com/office/officeart/2005/8/layout/chevron2"/>
    <dgm:cxn modelId="{FE97D5CF-DC00-4996-8F61-398228648660}" type="presOf" srcId="{43DA72D1-53CB-4C2E-83B2-3D46EBA16684}" destId="{ACDDF95C-57AF-43C3-BBF9-FE12E0B6CA71}" srcOrd="0" destOrd="0" presId="urn:microsoft.com/office/officeart/2005/8/layout/chevron2"/>
    <dgm:cxn modelId="{E123CBD7-58FE-4F9E-8630-49B363AB1652}" srcId="{DBA16637-F639-42D2-8EC2-4C02B26E12F0}" destId="{0DE5B2AE-0B83-4D01-928A-181AE01EC7C5}" srcOrd="1" destOrd="0" parTransId="{A1108CFE-B6CF-46C9-A556-2C726F17F0DE}" sibTransId="{A3A0A1DB-963C-4187-B229-D11951C9FF83}"/>
    <dgm:cxn modelId="{A34A2EFC-AC40-415B-BE04-6B0A5E6D59CF}" srcId="{43DA72D1-53CB-4C2E-83B2-3D46EBA16684}" destId="{32516E14-D0A5-4404-9722-D87C333CF75D}" srcOrd="1" destOrd="0" parTransId="{C8365840-E82F-4290-BE27-4D69ACF3FB70}" sibTransId="{8DBB2167-4F81-4F9C-A43A-2A5AC6AF667F}"/>
    <dgm:cxn modelId="{D0727518-8F83-4C0A-9C69-B4D4C5599ACC}" type="presParOf" srcId="{F7CE3FB3-6DAF-4A62-944E-E42336C4F3FF}" destId="{EA91476A-AA94-4D6B-BC0A-C1C18186945A}" srcOrd="0" destOrd="0" presId="urn:microsoft.com/office/officeart/2005/8/layout/chevron2"/>
    <dgm:cxn modelId="{A4508A2E-61D8-4AF3-ADA5-6D685813FCAC}" type="presParOf" srcId="{EA91476A-AA94-4D6B-BC0A-C1C18186945A}" destId="{3D437BB1-F691-4F0F-B798-D0FD08DC3CFE}" srcOrd="0" destOrd="0" presId="urn:microsoft.com/office/officeart/2005/8/layout/chevron2"/>
    <dgm:cxn modelId="{4CAC4398-6B9D-4CA2-B02F-B0AA6041C2D5}" type="presParOf" srcId="{EA91476A-AA94-4D6B-BC0A-C1C18186945A}" destId="{30F73FEA-6860-4DD5-B2D1-10E66A47138D}" srcOrd="1" destOrd="0" presId="urn:microsoft.com/office/officeart/2005/8/layout/chevron2"/>
    <dgm:cxn modelId="{15F304AF-FB15-460E-97AF-149638A09D70}" type="presParOf" srcId="{F7CE3FB3-6DAF-4A62-944E-E42336C4F3FF}" destId="{E2B840D1-0F39-4131-A15D-C2DC159B361D}" srcOrd="1" destOrd="0" presId="urn:microsoft.com/office/officeart/2005/8/layout/chevron2"/>
    <dgm:cxn modelId="{B5BBF3EC-C59A-4339-A2D6-D23D626F96A1}" type="presParOf" srcId="{F7CE3FB3-6DAF-4A62-944E-E42336C4F3FF}" destId="{63DF7147-A0EA-47CB-B4C3-D163ACD53373}" srcOrd="2" destOrd="0" presId="urn:microsoft.com/office/officeart/2005/8/layout/chevron2"/>
    <dgm:cxn modelId="{3E6612E0-D17E-4EBC-831E-217AF8449753}" type="presParOf" srcId="{63DF7147-A0EA-47CB-B4C3-D163ACD53373}" destId="{62891A6E-0971-4575-9A3D-F4B92B0666CA}" srcOrd="0" destOrd="0" presId="urn:microsoft.com/office/officeart/2005/8/layout/chevron2"/>
    <dgm:cxn modelId="{7C0FEBD7-E7F7-4F8C-BF0E-3C995ACC386E}" type="presParOf" srcId="{63DF7147-A0EA-47CB-B4C3-D163ACD53373}" destId="{DDE04AAC-FD1A-47C6-ABDF-A2A64561504F}" srcOrd="1" destOrd="0" presId="urn:microsoft.com/office/officeart/2005/8/layout/chevron2"/>
    <dgm:cxn modelId="{019ED9E5-13FB-44F3-8F73-969846412FBF}" type="presParOf" srcId="{F7CE3FB3-6DAF-4A62-944E-E42336C4F3FF}" destId="{F68A3974-3B49-414A-8A3B-834FEAD196FC}" srcOrd="3" destOrd="0" presId="urn:microsoft.com/office/officeart/2005/8/layout/chevron2"/>
    <dgm:cxn modelId="{38487398-63DD-4E17-97EB-D6D7E39BE8A4}" type="presParOf" srcId="{F7CE3FB3-6DAF-4A62-944E-E42336C4F3FF}" destId="{7217C51A-689C-4EF7-84FB-E40B520D241A}" srcOrd="4" destOrd="0" presId="urn:microsoft.com/office/officeart/2005/8/layout/chevron2"/>
    <dgm:cxn modelId="{C86667F6-9F7C-4EF7-93ED-A8795D02B269}" type="presParOf" srcId="{7217C51A-689C-4EF7-84FB-E40B520D241A}" destId="{ACDDF95C-57AF-43C3-BBF9-FE12E0B6CA71}" srcOrd="0" destOrd="0" presId="urn:microsoft.com/office/officeart/2005/8/layout/chevron2"/>
    <dgm:cxn modelId="{F2EE65ED-5D5E-4175-A21E-AC11358849A1}" type="presParOf" srcId="{7217C51A-689C-4EF7-84FB-E40B520D241A}" destId="{BE6FC499-29A4-4C38-9C59-CE9F81DBFEE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437BB1-F691-4F0F-B798-D0FD08DC3CFE}">
      <dsp:nvSpPr>
        <dsp:cNvPr id="0" name=""/>
        <dsp:cNvSpPr/>
      </dsp:nvSpPr>
      <dsp:spPr>
        <a:xfrm rot="5400000">
          <a:off x="107486" y="103170"/>
          <a:ext cx="1541238" cy="16895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b="1" kern="1200" dirty="0">
            <a:latin typeface="Arial" pitchFamily="34" charset="0"/>
            <a:cs typeface="Arial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ΔΗΜΙΟΥΡΓΙΑ</a:t>
          </a:r>
        </a:p>
      </dsp:txBody>
      <dsp:txXfrm rot="-5400000">
        <a:off x="33342" y="177314"/>
        <a:ext cx="1689526" cy="1541238"/>
      </dsp:txXfrm>
    </dsp:sp>
    <dsp:sp modelId="{30F73FEA-6860-4DD5-B2D1-10E66A47138D}">
      <dsp:nvSpPr>
        <dsp:cNvPr id="0" name=""/>
        <dsp:cNvSpPr/>
      </dsp:nvSpPr>
      <dsp:spPr>
        <a:xfrm rot="5400000">
          <a:off x="4356763" y="-2356727"/>
          <a:ext cx="1351343" cy="63943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latin typeface="Arial" pitchFamily="34" charset="0"/>
              <a:cs typeface="Arial" pitchFamily="34" charset="0"/>
            </a:rPr>
            <a:t>2015: Επιχειρησιακό Πρόγραμμα</a:t>
          </a: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latin typeface="Arial" pitchFamily="34" charset="0"/>
              <a:cs typeface="Arial" pitchFamily="34" charset="0"/>
            </a:rPr>
            <a:t>«Ψηφιακή Σύγκλιση» - Πράξη «Εκσυγχρονισμός Υπηρεσιών Πληροφόρησης Βιβλιοθήκης </a:t>
          </a:r>
          <a:r>
            <a:rPr lang="el-GR" sz="2000" kern="1200" dirty="0" err="1">
              <a:latin typeface="Arial" pitchFamily="34" charset="0"/>
              <a:cs typeface="Arial" pitchFamily="34" charset="0"/>
            </a:rPr>
            <a:t>Δημοκριτείου</a:t>
          </a:r>
          <a:r>
            <a:rPr lang="el-GR" sz="2000" kern="1200" dirty="0">
              <a:latin typeface="Arial" pitchFamily="34" charset="0"/>
              <a:cs typeface="Arial" pitchFamily="34" charset="0"/>
            </a:rPr>
            <a:t> Πανεπιστημίου Θράκης». </a:t>
          </a:r>
          <a:endParaRPr lang="el-GR" sz="2000" kern="1200" dirty="0"/>
        </a:p>
      </dsp:txBody>
      <dsp:txXfrm rot="-5400000">
        <a:off x="1835271" y="230732"/>
        <a:ext cx="6328361" cy="1219409"/>
      </dsp:txXfrm>
    </dsp:sp>
    <dsp:sp modelId="{62891A6E-0971-4575-9A3D-F4B92B0666CA}">
      <dsp:nvSpPr>
        <dsp:cNvPr id="0" name=""/>
        <dsp:cNvSpPr/>
      </dsp:nvSpPr>
      <dsp:spPr>
        <a:xfrm rot="5400000">
          <a:off x="162228" y="1590276"/>
          <a:ext cx="1541238" cy="17990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500" b="1" kern="1200" dirty="0"/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ΣΚΟΠΟΣ</a:t>
          </a:r>
        </a:p>
      </dsp:txBody>
      <dsp:txXfrm rot="-5400000">
        <a:off x="33342" y="1719162"/>
        <a:ext cx="1799010" cy="1541238"/>
      </dsp:txXfrm>
    </dsp:sp>
    <dsp:sp modelId="{DDE04AAC-FD1A-47C6-ABDF-A2A64561504F}">
      <dsp:nvSpPr>
        <dsp:cNvPr id="0" name=""/>
        <dsp:cNvSpPr/>
      </dsp:nvSpPr>
      <dsp:spPr>
        <a:xfrm rot="5400000">
          <a:off x="4401004" y="-773095"/>
          <a:ext cx="1359969" cy="6297221"/>
        </a:xfrm>
        <a:prstGeom prst="round2Same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latin typeface="Arial" pitchFamily="34" charset="0"/>
              <a:cs typeface="Arial" pitchFamily="34" charset="0"/>
            </a:rPr>
            <a:t>Συλλογή, οργάνωση, διαχείριση και διατήρηση της πνευματικής παραγωγής του ιδρύματος, αλλά και της διατήρησης και διάχυσης πολιτιστικού και ιστορικού περιεχομένου.</a:t>
          </a:r>
          <a:endParaRPr lang="el-GR" sz="2000" kern="1200" dirty="0"/>
        </a:p>
      </dsp:txBody>
      <dsp:txXfrm rot="-5400000">
        <a:off x="1932378" y="1761919"/>
        <a:ext cx="6230833" cy="1227193"/>
      </dsp:txXfrm>
    </dsp:sp>
    <dsp:sp modelId="{ACDDF95C-57AF-43C3-BBF9-FE12E0B6CA71}">
      <dsp:nvSpPr>
        <dsp:cNvPr id="0" name=""/>
        <dsp:cNvSpPr/>
      </dsp:nvSpPr>
      <dsp:spPr>
        <a:xfrm rot="5400000">
          <a:off x="135099" y="2980170"/>
          <a:ext cx="1541238" cy="17447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000" b="1" kern="1200" dirty="0"/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ΣΗΜΕΡΑ</a:t>
          </a:r>
        </a:p>
      </dsp:txBody>
      <dsp:txXfrm rot="-5400000">
        <a:off x="33342" y="3081927"/>
        <a:ext cx="1744753" cy="1541238"/>
      </dsp:txXfrm>
    </dsp:sp>
    <dsp:sp modelId="{BE6FC499-29A4-4C38-9C59-CE9F81DBFEE0}">
      <dsp:nvSpPr>
        <dsp:cNvPr id="0" name=""/>
        <dsp:cNvSpPr/>
      </dsp:nvSpPr>
      <dsp:spPr>
        <a:xfrm rot="5400000">
          <a:off x="4554594" y="519847"/>
          <a:ext cx="1001804" cy="63482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latin typeface="Arial" pitchFamily="34" charset="0"/>
              <a:cs typeface="Arial" pitchFamily="34" charset="0"/>
            </a:rPr>
            <a:t>Δέκα έτη λειτουργίας.</a:t>
          </a:r>
          <a:endParaRPr lang="el-G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latin typeface="Arial" pitchFamily="34" charset="0"/>
              <a:cs typeface="Arial" pitchFamily="34" charset="0"/>
            </a:rPr>
            <a:t>Ανάπτυξη για τις ανάγκες της επιστημονικής επικοινωνίας και της Ανοικτής Πρόσβασης</a:t>
          </a:r>
          <a:r>
            <a:rPr lang="el-GR" sz="2400" kern="1200" dirty="0">
              <a:latin typeface="Arial" pitchFamily="34" charset="0"/>
              <a:cs typeface="Arial" pitchFamily="34" charset="0"/>
            </a:rPr>
            <a:t>. </a:t>
          </a:r>
          <a:endParaRPr lang="el-GR" sz="2400" kern="1200" dirty="0"/>
        </a:p>
      </dsp:txBody>
      <dsp:txXfrm rot="-5400000">
        <a:off x="1881393" y="3241952"/>
        <a:ext cx="6299302" cy="903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l-GR"/>
              <a:t>Βιβλιοθήκη &amp; Κέντρο Πληροφόρησης Δ.Π.Θ.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AF8057-AA7C-41E8-A2B6-426C03FBFE10}" type="datetimeFigureOut">
              <a:rPr lang="el-GR" smtClean="0"/>
              <a:pPr/>
              <a:t>1/9/2026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2F092-FB0A-4ED2-A875-A5D303C6116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l-GR"/>
              <a:t>Βιβλιοθήκη &amp; Κέντρο Πληροφόρησης Δ.Π.Θ.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6E86E9-38D2-44F5-9F77-6FC5849E2C75}" type="datetimeFigureOut">
              <a:rPr lang="el-GR" smtClean="0"/>
              <a:pPr/>
              <a:t>1/9/2026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F6D00-CD17-4ED5-84A6-8F0C37672D7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F6D00-CD17-4ED5-84A6-8F0C37672D77}" type="slidenum">
              <a:rPr lang="el-GR" smtClean="0"/>
              <a:pPr/>
              <a:t>10</a:t>
            </a:fld>
            <a:endParaRPr lang="el-GR"/>
          </a:p>
        </p:txBody>
      </p:sp>
      <p:sp>
        <p:nvSpPr>
          <p:cNvPr id="5" name="4 - Θέση κεφαλίδας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l-GR"/>
              <a:t>Βιβλιοθήκη &amp; Κέντρο Πληροφόρησης Δ.Π.Θ.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11 - Ορθογώνιο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CAD085-E8A6-8845-BD4E-CB4CCA059FC4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Ορθογώνιο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universis.gr/" TargetMode="External"/><Relationship Id="rId2" Type="http://schemas.openxmlformats.org/officeDocument/2006/relationships/hyperlink" Target="https://dspace.org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-141822"/>
            <a:ext cx="9144000" cy="1540854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br>
              <a:rPr lang="en-US" sz="2800" b="1" dirty="0">
                <a:latin typeface="Arial" pitchFamily="34" charset="0"/>
                <a:cs typeface="Arial" pitchFamily="34" charset="0"/>
              </a:rPr>
            </a:br>
            <a:br>
              <a:rPr lang="en-US" sz="2800" b="1" dirty="0">
                <a:latin typeface="Arial" pitchFamily="34" charset="0"/>
                <a:cs typeface="Arial" pitchFamily="34" charset="0"/>
              </a:rPr>
            </a:br>
            <a:br>
              <a:rPr lang="en-US" sz="2800" b="1" dirty="0">
                <a:latin typeface="Arial" pitchFamily="34" charset="0"/>
                <a:cs typeface="Arial" pitchFamily="34" charset="0"/>
              </a:rPr>
            </a:br>
            <a:endParaRPr lang="el-G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9184" y="1543005"/>
            <a:ext cx="8503919" cy="531499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l-GR" sz="2800" b="1" dirty="0">
                <a:latin typeface="Arial" pitchFamily="34" charset="0"/>
                <a:cs typeface="Arial" pitchFamily="34" charset="0"/>
              </a:rPr>
              <a:t>	</a:t>
            </a:r>
          </a:p>
          <a:p>
            <a:pPr algn="ctr">
              <a:buNone/>
            </a:pPr>
            <a:r>
              <a:rPr lang="el-GR" sz="2800" b="1" dirty="0">
                <a:latin typeface="Arial" pitchFamily="34" charset="0"/>
                <a:cs typeface="Arial" pitchFamily="34" charset="0"/>
              </a:rPr>
              <a:t>Το Ιδρυματικό Αποθετήριο του Δημοκριτείου Πανεπιστήμιου Θράκης και η διασύνδεσή του με το Πληροφοριακό Σύστημα  </a:t>
            </a:r>
            <a:r>
              <a:rPr lang="el-GR" sz="2800" b="1" dirty="0" err="1">
                <a:latin typeface="Arial" pitchFamily="34" charset="0"/>
                <a:cs typeface="Arial" pitchFamily="34" charset="0"/>
              </a:rPr>
              <a:t>Φοιτητολογίου</a:t>
            </a:r>
            <a:r>
              <a:rPr lang="el-GR" sz="2800" b="1" dirty="0">
                <a:latin typeface="Arial" pitchFamily="34" charset="0"/>
                <a:cs typeface="Arial" pitchFamily="34" charset="0"/>
              </a:rPr>
              <a:t>: οφέλη και προοπτικές.</a:t>
            </a:r>
          </a:p>
          <a:p>
            <a:pPr>
              <a:buNone/>
            </a:pPr>
            <a:endParaRPr lang="el-GR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l-GR" sz="2200" dirty="0">
                <a:latin typeface="Arial" pitchFamily="34" charset="0"/>
                <a:cs typeface="Arial" pitchFamily="34" charset="0"/>
              </a:rPr>
              <a:t>Μαρία-Στέλλα Βασιλειάδου</a:t>
            </a:r>
          </a:p>
          <a:p>
            <a:pPr algn="ctr">
              <a:buNone/>
            </a:pPr>
            <a:r>
              <a:rPr lang="el-GR" sz="2200" dirty="0">
                <a:latin typeface="Arial" pitchFamily="34" charset="0"/>
                <a:cs typeface="Arial" pitchFamily="34" charset="0"/>
              </a:rPr>
              <a:t>Βιβλιοθήκη και Κέντρο Πληροφόρησης, Δημοκρίτειο Πανεπιστήμιο Θράκης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</a:t>
            </a:r>
            <a:endParaRPr lang="el-GR" sz="2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l-GR" sz="2200" dirty="0">
                <a:latin typeface="Arial" pitchFamily="34" charset="0"/>
                <a:cs typeface="Arial" pitchFamily="34" charset="0"/>
              </a:rPr>
              <a:t>Νικόλαος Κασαπίδης </a:t>
            </a:r>
          </a:p>
          <a:p>
            <a:pPr algn="ctr">
              <a:buNone/>
            </a:pPr>
            <a:r>
              <a:rPr lang="el-GR" sz="2200" dirty="0">
                <a:latin typeface="Arial" pitchFamily="34" charset="0"/>
                <a:cs typeface="Arial" pitchFamily="34" charset="0"/>
              </a:rPr>
              <a:t>Μονάδα Ψηφιακής Διακυβέρνησης, Δημοκρίτειο Πανεπιστήμιο Θράκης και </a:t>
            </a:r>
          </a:p>
          <a:p>
            <a:pPr algn="ctr">
              <a:buNone/>
            </a:pPr>
            <a:r>
              <a:rPr lang="el-GR" sz="2200" dirty="0">
                <a:latin typeface="Arial" pitchFamily="34" charset="0"/>
                <a:cs typeface="Arial" pitchFamily="34" charset="0"/>
              </a:rPr>
              <a:t>Γιάννης Παπαστεργίου,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DataScouting</a:t>
            </a:r>
            <a:endParaRPr lang="el-GR" sz="2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l-GR" sz="28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l-GR" sz="2200" b="1" dirty="0">
                <a:latin typeface="Arial" pitchFamily="34" charset="0"/>
                <a:cs typeface="Arial" pitchFamily="34" charset="0"/>
              </a:rPr>
              <a:t>Ιωάννινα, 23 Οκτωβρίου 2025</a:t>
            </a:r>
          </a:p>
          <a:p>
            <a:pPr algn="ctr">
              <a:buNone/>
            </a:pPr>
            <a:endParaRPr lang="el-GR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EF98676-7579-4A2B-BC3A-0B4155473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008" y="281133"/>
            <a:ext cx="1390008" cy="86186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DFC522D2-149E-4C59-B1C7-9BD2A287B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786" y="374187"/>
            <a:ext cx="963251" cy="7688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l-GR" sz="3200" dirty="0">
                <a:latin typeface="Arial" pitchFamily="34" charset="0"/>
                <a:cs typeface="Arial" pitchFamily="34" charset="0"/>
              </a:rPr>
              <a:t>ΔΙΑΣΥΝΔΕΣΗ</a:t>
            </a:r>
            <a:br>
              <a:rPr lang="el-GR" sz="3200" dirty="0">
                <a:latin typeface="Arial" pitchFamily="34" charset="0"/>
                <a:cs typeface="Arial" pitchFamily="34" charset="0"/>
              </a:rPr>
            </a:br>
            <a:r>
              <a:rPr lang="el-GR" sz="2800" dirty="0">
                <a:latin typeface="Arial" pitchFamily="34" charset="0"/>
                <a:cs typeface="Arial" pitchFamily="34" charset="0"/>
              </a:rPr>
              <a:t>ΣΥΓΧΡΟΝΗ ΚΑΙ ΑΣΥΓΧΡΟΝΗ ΕΠΙΚΟΙΝΩΝΙΑ</a:t>
            </a:r>
          </a:p>
        </p:txBody>
      </p:sp>
      <p:pic>
        <p:nvPicPr>
          <p:cNvPr id="5" name="4 - Εικόνα" descr="Adobe Express - fi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1408176"/>
            <a:ext cx="7690104" cy="56163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Διάγραμμα ροής: Εναλλακτική διεργασία"/>
          <p:cNvSpPr/>
          <p:nvPr/>
        </p:nvSpPr>
        <p:spPr>
          <a:xfrm>
            <a:off x="713232" y="1728969"/>
            <a:ext cx="2670048" cy="987552"/>
          </a:xfrm>
          <a:prstGeom prst="flowChartAlternateProcess">
            <a:avLst/>
          </a:prstGeom>
          <a:solidFill>
            <a:srgbClr val="3399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latin typeface="Arial" pitchFamily="34" charset="0"/>
                <a:cs typeface="Arial" pitchFamily="34" charset="0"/>
              </a:rPr>
              <a:t>Ο φοιτητής πληροί τις προϋποθέσεις για υποβολή εργασίας</a:t>
            </a:r>
          </a:p>
        </p:txBody>
      </p:sp>
      <p:sp>
        <p:nvSpPr>
          <p:cNvPr id="5" name="4 - Διάγραμμα ροής: Εναλλακτική διεργασία"/>
          <p:cNvSpPr/>
          <p:nvPr/>
        </p:nvSpPr>
        <p:spPr>
          <a:xfrm>
            <a:off x="5413248" y="1728969"/>
            <a:ext cx="2761488" cy="987552"/>
          </a:xfrm>
          <a:prstGeom prst="flowChartAlternateProcess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latin typeface="Arial" pitchFamily="34" charset="0"/>
                <a:cs typeface="Arial" pitchFamily="34" charset="0"/>
              </a:rPr>
              <a:t>Ενημερώνεται αυτόματα από το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Universis</a:t>
            </a:r>
            <a:endParaRPr lang="el-G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Δεξιό βέλος"/>
          <p:cNvSpPr/>
          <p:nvPr/>
        </p:nvSpPr>
        <p:spPr>
          <a:xfrm>
            <a:off x="3383280" y="2099301"/>
            <a:ext cx="2029968" cy="210312"/>
          </a:xfrm>
          <a:prstGeom prst="rightArrow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Διάγραμμα ροής: Εναλλακτική διεργασία"/>
          <p:cNvSpPr/>
          <p:nvPr/>
        </p:nvSpPr>
        <p:spPr>
          <a:xfrm>
            <a:off x="5504688" y="3210298"/>
            <a:ext cx="2670048" cy="1691640"/>
          </a:xfrm>
          <a:prstGeom prst="flowChartAlternateProcess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latin typeface="Arial" pitchFamily="34" charset="0"/>
                <a:cs typeface="Arial" pitchFamily="34" charset="0"/>
              </a:rPr>
              <a:t>Υποβάλλει την εργασία του στο Dspace χωρίς χειροκίνητη συμπλήρωση στοιχείων</a:t>
            </a:r>
          </a:p>
        </p:txBody>
      </p:sp>
      <p:sp>
        <p:nvSpPr>
          <p:cNvPr id="10" name="9 - Δεξιό βέλος"/>
          <p:cNvSpPr/>
          <p:nvPr/>
        </p:nvSpPr>
        <p:spPr>
          <a:xfrm rot="5400000">
            <a:off x="6533388" y="2858254"/>
            <a:ext cx="493775" cy="210312"/>
          </a:xfrm>
          <a:prstGeom prst="rightArrow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Διάγραμμα ροής: Εναλλακτική διεργασία"/>
          <p:cNvSpPr/>
          <p:nvPr/>
        </p:nvSpPr>
        <p:spPr>
          <a:xfrm>
            <a:off x="713232" y="3210298"/>
            <a:ext cx="3349752" cy="1691640"/>
          </a:xfrm>
          <a:prstGeom prst="flowChartAlternateProcess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latin typeface="Arial" pitchFamily="34" charset="0"/>
                <a:cs typeface="Arial" pitchFamily="34" charset="0"/>
              </a:rPr>
              <a:t>Το Dspace ενημερώνει το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Universis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για την κατάσταση της υποβολής (π.χ. σε έγκριση, ολοκληρωμένη)</a:t>
            </a:r>
          </a:p>
          <a:p>
            <a:pPr algn="ctr"/>
            <a:endParaRPr lang="el-GR" dirty="0"/>
          </a:p>
        </p:txBody>
      </p:sp>
      <p:sp>
        <p:nvSpPr>
          <p:cNvPr id="12" name="11 - Δεξιό βέλος"/>
          <p:cNvSpPr/>
          <p:nvPr/>
        </p:nvSpPr>
        <p:spPr>
          <a:xfrm rot="10800000">
            <a:off x="4062984" y="3896096"/>
            <a:ext cx="1441704" cy="210312"/>
          </a:xfrm>
          <a:prstGeom prst="rightArrow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Διάγραμμα ροής: Εναλλακτική διεργασία"/>
          <p:cNvSpPr/>
          <p:nvPr/>
        </p:nvSpPr>
        <p:spPr>
          <a:xfrm>
            <a:off x="713232" y="5470399"/>
            <a:ext cx="2670048" cy="1156716"/>
          </a:xfrm>
          <a:prstGeom prst="flowChartAlternateProcess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latin typeface="Arial" pitchFamily="34" charset="0"/>
                <a:cs typeface="Arial" pitchFamily="34" charset="0"/>
              </a:rPr>
              <a:t>Η γραμματεία και η βιβλιοθήκη έχουν άμεση πρόσβαση στα σωστά δεδομένα</a:t>
            </a:r>
          </a:p>
        </p:txBody>
      </p:sp>
      <p:sp>
        <p:nvSpPr>
          <p:cNvPr id="15" name="14 - Διάγραμμα ροής: Εναλλακτική διεργασία"/>
          <p:cNvSpPr/>
          <p:nvPr/>
        </p:nvSpPr>
        <p:spPr>
          <a:xfrm>
            <a:off x="5413248" y="5221224"/>
            <a:ext cx="2761488" cy="1405891"/>
          </a:xfrm>
          <a:prstGeom prst="flowChartAlternateProcess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latin typeface="Arial" pitchFamily="34" charset="0"/>
                <a:cs typeface="Arial" pitchFamily="34" charset="0"/>
              </a:rPr>
              <a:t>Οι αλλαγές σε οποιοδήποτε σύστημα συγχρονίζονται αυτόματα με το άλλο</a:t>
            </a:r>
          </a:p>
        </p:txBody>
      </p:sp>
      <p:sp>
        <p:nvSpPr>
          <p:cNvPr id="16" name="15 - Δεξιό βέλος"/>
          <p:cNvSpPr/>
          <p:nvPr/>
        </p:nvSpPr>
        <p:spPr>
          <a:xfrm>
            <a:off x="3383280" y="5923027"/>
            <a:ext cx="2029968" cy="210312"/>
          </a:xfrm>
          <a:prstGeom prst="rightArrow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Δεξιό βέλος"/>
          <p:cNvSpPr/>
          <p:nvPr/>
        </p:nvSpPr>
        <p:spPr>
          <a:xfrm rot="5400000">
            <a:off x="1989196" y="5052440"/>
            <a:ext cx="511312" cy="210312"/>
          </a:xfrm>
          <a:prstGeom prst="rightArrow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 rot="21600000">
            <a:off x="-40457" y="-1"/>
            <a:ext cx="9184457" cy="1524001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el-GR" sz="4000" dirty="0">
                <a:latin typeface="Arial" pitchFamily="34" charset="0"/>
                <a:cs typeface="Arial" pitchFamily="34" charset="0"/>
              </a:rPr>
              <a:t>ΡΟΗ ΕΡΓΑΣΙΩΝ  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18488"/>
          </a:xfrm>
        </p:spPr>
        <p:txBody>
          <a:bodyPr>
            <a:noAutofit/>
          </a:bodyPr>
          <a:lstStyle/>
          <a:p>
            <a:pPr algn="ctr"/>
            <a:r>
              <a:rPr lang="el-GR" sz="3200" dirty="0">
                <a:latin typeface="Arial" pitchFamily="34" charset="0"/>
                <a:cs typeface="Arial" pitchFamily="34" charset="0"/>
              </a:rPr>
              <a:t>ΑΝΑΓΚΕΣ ΠΟΥ ΚΑΛΥΠΤΕΙ ΤΟ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UNIVERSIS 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ΠΕΡΑ ΑΠΟ ΤΙΣ ΔΥΝΑΤΟΤΗΤΕΣ ΤΟΥ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DSPACE</a:t>
            </a:r>
            <a:endParaRPr lang="el-G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8528"/>
            <a:ext cx="8229600" cy="446227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l-GR" b="1" dirty="0"/>
              <a:t>		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Πιστοποίηση &amp; Εξουσιοδότηση (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Authentication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&amp;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Authorization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</a:pPr>
            <a:endParaRPr lang="el-GR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l-GR" b="1" dirty="0">
                <a:latin typeface="Arial" pitchFamily="34" charset="0"/>
                <a:cs typeface="Arial" pitchFamily="34" charset="0"/>
              </a:rPr>
              <a:t>Διαχείριση Ταυτότητας Χρηστών (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Identity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Management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):</a:t>
            </a:r>
            <a:r>
              <a:rPr lang="el-GR" dirty="0">
                <a:latin typeface="Arial" pitchFamily="34" charset="0"/>
                <a:cs typeface="Arial" pitchFamily="34" charset="0"/>
              </a:rPr>
              <a:t> Κεντρική ταυτοποίηση δικαιωμάτων περιεχομένου υποβολής φοιτητών, μελών ΔΕΠ και διοικητικών χρηστών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br>
              <a:rPr lang="el-GR" dirty="0">
                <a:latin typeface="Arial" pitchFamily="34" charset="0"/>
                <a:cs typeface="Arial" pitchFamily="34" charset="0"/>
              </a:rPr>
            </a:br>
            <a:endParaRPr lang="el-GR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l-GR" b="1" dirty="0">
                <a:latin typeface="Arial" pitchFamily="34" charset="0"/>
                <a:cs typeface="Arial" pitchFamily="34" charset="0"/>
              </a:rPr>
              <a:t>Διαχείριση Αποφοίτησης (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Graduation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Handling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):</a:t>
            </a:r>
            <a:r>
              <a:rPr lang="el-GR" dirty="0">
                <a:latin typeface="Arial" pitchFamily="34" charset="0"/>
                <a:cs typeface="Arial" pitchFamily="34" charset="0"/>
              </a:rPr>
              <a:t> Ενσωμάτωση στοιχείων αποφοίτησης, ώστε να ελέγχεται η ιδιότητα και το δικαίωμα υποβολής εργασίας.</a:t>
            </a:r>
            <a:br>
              <a:rPr lang="el-GR" dirty="0">
                <a:latin typeface="Arial" pitchFamily="34" charset="0"/>
                <a:cs typeface="Arial" pitchFamily="34" charset="0"/>
              </a:rPr>
            </a:br>
            <a:endParaRPr lang="el-GR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l-GR" b="1" dirty="0" err="1">
                <a:latin typeface="Arial" pitchFamily="34" charset="0"/>
                <a:cs typeface="Arial" pitchFamily="34" charset="0"/>
              </a:rPr>
              <a:t>Διατμηματικές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Λειτουργίες (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Cross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-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department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Operations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):</a:t>
            </a:r>
            <a:r>
              <a:rPr lang="el-GR" dirty="0">
                <a:latin typeface="Arial" pitchFamily="34" charset="0"/>
                <a:cs typeface="Arial" pitchFamily="34" charset="0"/>
              </a:rPr>
              <a:t> Υποστήριξη χρηστών που ανήκουν ή συνεργάζονται με περισσότερα από ένα τμήματα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l-GR" dirty="0">
                <a:latin typeface="Arial" pitchFamily="34" charset="0"/>
                <a:cs typeface="Arial" pitchFamily="34" charset="0"/>
              </a:rPr>
              <a:t>του ιδρύματος.</a:t>
            </a:r>
            <a:br>
              <a:rPr lang="el-GR" dirty="0">
                <a:latin typeface="Arial" pitchFamily="34" charset="0"/>
                <a:cs typeface="Arial" pitchFamily="34" charset="0"/>
              </a:rPr>
            </a:br>
            <a:endParaRPr lang="el-GR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l-GR" b="1" dirty="0">
                <a:latin typeface="Arial" pitchFamily="34" charset="0"/>
                <a:cs typeface="Arial" pitchFamily="34" charset="0"/>
              </a:rPr>
              <a:t>Έλεγχος Δικαιώματος Υποβολής (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Submission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Eligibility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):</a:t>
            </a:r>
            <a:r>
              <a:rPr lang="el-GR" dirty="0">
                <a:latin typeface="Arial" pitchFamily="34" charset="0"/>
                <a:cs typeface="Arial" pitchFamily="34" charset="0"/>
              </a:rPr>
              <a:t> Αυτόματος έλεγχος αν ένας φοιτητής πληροί τις προϋποθέσεις για υποβολή πτυχιακής/διπλωματικής εργασίας και διδακτορικής διατριβής.</a:t>
            </a:r>
            <a:br>
              <a:rPr lang="el-GR" dirty="0">
                <a:latin typeface="Arial" pitchFamily="34" charset="0"/>
                <a:cs typeface="Arial" pitchFamily="34" charset="0"/>
              </a:rPr>
            </a:br>
            <a:endParaRPr lang="el-GR" dirty="0">
              <a:latin typeface="Arial" pitchFamily="34" charset="0"/>
              <a:cs typeface="Arial" pitchFamily="34" charset="0"/>
            </a:endParaRPr>
          </a:p>
          <a:p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1161288"/>
          </a:xfrm>
        </p:spPr>
        <p:txBody>
          <a:bodyPr>
            <a:noAutofit/>
          </a:bodyPr>
          <a:lstStyle/>
          <a:p>
            <a:pPr algn="ctr"/>
            <a:br>
              <a:rPr lang="en-US" sz="4400" dirty="0"/>
            </a:br>
            <a:br>
              <a:rPr lang="en-US" sz="4400" dirty="0"/>
            </a:br>
            <a:r>
              <a:rPr lang="el-GR" sz="4000" dirty="0">
                <a:latin typeface="Arial" pitchFamily="34" charset="0"/>
                <a:cs typeface="Arial" pitchFamily="34" charset="0"/>
              </a:rPr>
              <a:t>ΥΠΟΒΟΛΗ ΕΡΓΑΣΙΩΝ </a:t>
            </a:r>
            <a:br>
              <a:rPr lang="en-US" sz="4400" dirty="0">
                <a:latin typeface="Arial" pitchFamily="34" charset="0"/>
                <a:cs typeface="Arial" pitchFamily="34" charset="0"/>
              </a:rPr>
            </a:br>
            <a:br>
              <a:rPr lang="el-GR" sz="4400" dirty="0"/>
            </a:b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el-GR" b="1" dirty="0">
                <a:latin typeface="Arial" pitchFamily="34" charset="0"/>
                <a:cs typeface="Arial" pitchFamily="34" charset="0"/>
              </a:rPr>
              <a:t>Εγκυρότητα Πληροφοριών Χρήστη (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User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Information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Validity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):</a:t>
            </a:r>
            <a:r>
              <a:rPr lang="el-GR" dirty="0">
                <a:latin typeface="Arial" pitchFamily="34" charset="0"/>
                <a:cs typeface="Arial" pitchFamily="34" charset="0"/>
              </a:rPr>
              <a:t> Διασταύρωση στοιχείων φοιτητών και επιβλεπόντων με τα επίσημα μητρώα του Δ.Π.Θ.</a:t>
            </a:r>
            <a:br>
              <a:rPr lang="el-GR" dirty="0">
                <a:latin typeface="Arial" pitchFamily="34" charset="0"/>
                <a:cs typeface="Arial" pitchFamily="34" charset="0"/>
              </a:rPr>
            </a:br>
            <a:endParaRPr lang="el-GR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l-GR" b="1" dirty="0">
                <a:latin typeface="Arial" pitchFamily="34" charset="0"/>
                <a:cs typeface="Arial" pitchFamily="34" charset="0"/>
              </a:rPr>
              <a:t>Έλεγχος Εγκυρότητας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Μεταδεδομένων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(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Thesis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Metadata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Validation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):</a:t>
            </a:r>
            <a:r>
              <a:rPr lang="el-GR" dirty="0">
                <a:latin typeface="Arial" pitchFamily="34" charset="0"/>
                <a:cs typeface="Arial" pitchFamily="34" charset="0"/>
              </a:rPr>
              <a:t> Επιβεβαίωση ότι τα πεδία της εργασίας (τίτλος, τμήμα, επιβλέπων κ.λπ.) είναι σωστά συμπληρωμένα και σύμφωνα με τα πρότυπα του ιδρύματος.</a:t>
            </a:r>
            <a:br>
              <a:rPr lang="el-GR" dirty="0">
                <a:latin typeface="Arial" pitchFamily="34" charset="0"/>
                <a:cs typeface="Arial" pitchFamily="34" charset="0"/>
              </a:rPr>
            </a:br>
            <a:endParaRPr lang="el-G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l-GR" b="1" dirty="0">
                <a:latin typeface="Arial" pitchFamily="34" charset="0"/>
                <a:cs typeface="Arial" pitchFamily="34" charset="0"/>
              </a:rPr>
              <a:t>Ενιαίο Λεξιλόγιο Συντελεστών (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Universal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Contributor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Vocabulary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):</a:t>
            </a:r>
            <a:r>
              <a:rPr lang="el-GR" dirty="0">
                <a:latin typeface="Arial" pitchFamily="34" charset="0"/>
                <a:cs typeface="Arial" pitchFamily="34" charset="0"/>
              </a:rPr>
              <a:t> Χρήση κοινής λίστας συντελεστών (π.χ. επιβλέποντες, συγγραφείς, εξεταστές) για ομοιομορφία και αποφυγή </a:t>
            </a:r>
            <a:r>
              <a:rPr lang="el-GR" dirty="0" err="1">
                <a:latin typeface="Arial" pitchFamily="34" charset="0"/>
                <a:cs typeface="Arial" pitchFamily="34" charset="0"/>
              </a:rPr>
              <a:t>διπλοεγγραφών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l-GR" sz="4000" dirty="0">
                <a:latin typeface="Arial" pitchFamily="34" charset="0"/>
                <a:cs typeface="Arial" pitchFamily="34" charset="0"/>
              </a:rPr>
              <a:t>ΑΞΙΟΛΟΓΗΣΗ &amp; ΑΝΑΘΕΩΡΗΣΗ ΕΡΓΑΣΙΩΝ 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el-GR" b="1" dirty="0">
                <a:latin typeface="Arial" pitchFamily="34" charset="0"/>
                <a:cs typeface="Arial" pitchFamily="34" charset="0"/>
              </a:rPr>
              <a:t>Έλεγχος Εγκυρότητας Αναθεώρησης (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Validation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of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Review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):</a:t>
            </a:r>
            <a:r>
              <a:rPr lang="el-GR" dirty="0">
                <a:latin typeface="Arial" pitchFamily="34" charset="0"/>
                <a:cs typeface="Arial" pitchFamily="34" charset="0"/>
              </a:rPr>
              <a:t> Διασφάλιση ότι η διαδικασία αξιολόγησης πραγματοποιείται από εξουσιοδοτημένα άτομα και ότι οι αξιολογήσεις είναι πλήρεις.</a:t>
            </a:r>
          </a:p>
          <a:p>
            <a:pPr lvl="0" algn="just">
              <a:buNone/>
            </a:pPr>
            <a:endParaRPr lang="el-GR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l-GR" b="1" dirty="0">
                <a:latin typeface="Arial" pitchFamily="34" charset="0"/>
                <a:cs typeface="Arial" pitchFamily="34" charset="0"/>
              </a:rPr>
              <a:t>Ειδοποιήσεις Αναθεώρησης (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Review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Alerting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):</a:t>
            </a:r>
            <a:r>
              <a:rPr lang="el-GR" dirty="0">
                <a:latin typeface="Arial" pitchFamily="34" charset="0"/>
                <a:cs typeface="Arial" pitchFamily="34" charset="0"/>
              </a:rPr>
              <a:t> Αυτόματη ενημέρωση επιβλεπόντων και φοιτητών για νέα σχόλια, αξιολογήσεις ή απαιτούμενες ενέργειες.</a:t>
            </a:r>
          </a:p>
          <a:p>
            <a:pPr lvl="0" algn="just">
              <a:buNone/>
            </a:pPr>
            <a:endParaRPr lang="el-GR" dirty="0">
              <a:latin typeface="Arial" pitchFamily="34" charset="0"/>
              <a:cs typeface="Arial" pitchFamily="34" charset="0"/>
            </a:endParaRPr>
          </a:p>
          <a:p>
            <a:pPr lvl="4" algn="just">
              <a:buNone/>
            </a:pPr>
            <a:r>
              <a:rPr lang="el-GR" sz="3400" b="1" dirty="0">
                <a:latin typeface="Arial" pitchFamily="34" charset="0"/>
                <a:cs typeface="Arial" pitchFamily="34" charset="0"/>
              </a:rPr>
              <a:t>    Άλλα Θέματα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:</a:t>
            </a:r>
            <a:endParaRPr lang="el-GR" sz="3400" b="1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l-GR" b="1" dirty="0">
                <a:latin typeface="Arial" pitchFamily="34" charset="0"/>
                <a:cs typeface="Arial" pitchFamily="34" charset="0"/>
              </a:rPr>
              <a:t>Προσαρμοσμένα Ελεγχόμενα Λεξιλόγια (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Custom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Controlled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dirty="0" err="1">
                <a:latin typeface="Arial" pitchFamily="34" charset="0"/>
                <a:cs typeface="Arial" pitchFamily="34" charset="0"/>
              </a:rPr>
              <a:t>Vocabularies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):</a:t>
            </a:r>
            <a:r>
              <a:rPr lang="el-GR" dirty="0">
                <a:latin typeface="Arial" pitchFamily="34" charset="0"/>
                <a:cs typeface="Arial" pitchFamily="34" charset="0"/>
              </a:rPr>
              <a:t> Δυνατότητα ορισμού και διαχείρισης προσαρμοσμένων λιστών τιμών (π.χ. τύποι εργασιών, θεματικές περιοχές) που δεν υποστηρίζονται εγγενώς από το </a:t>
            </a:r>
            <a:r>
              <a:rPr lang="el-GR" dirty="0" err="1">
                <a:latin typeface="Arial" pitchFamily="34" charset="0"/>
                <a:cs typeface="Arial" pitchFamily="34" charset="0"/>
              </a:rPr>
              <a:t>DSpace</a:t>
            </a:r>
            <a:r>
              <a:rPr lang="el-GR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l-GR" dirty="0"/>
          </a:p>
        </p:txBody>
      </p:sp>
      <p:sp>
        <p:nvSpPr>
          <p:cNvPr id="4" name="3 - Αριστερό-δεξιό βέλος"/>
          <p:cNvSpPr/>
          <p:nvPr/>
        </p:nvSpPr>
        <p:spPr>
          <a:xfrm>
            <a:off x="3675888" y="4123945"/>
            <a:ext cx="832104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>
                <a:latin typeface="Arial" pitchFamily="34" charset="0"/>
                <a:cs typeface="Arial" pitchFamily="34" charset="0"/>
              </a:rPr>
              <a:t>ΟΦΕΛΗ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Εξασφάλιση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εγκυρότητας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μεταδεδομένων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στοιχείων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φοιτητών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Αυτόμ</a:t>
            </a:r>
            <a:r>
              <a:rPr sz="2400" dirty="0">
                <a:latin typeface="Arial" pitchFamily="34" charset="0"/>
                <a:cs typeface="Arial" pitchFamily="34" charset="0"/>
              </a:rPr>
              <a:t>ατη δημιουργία και ενημέρωση καταχωρ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ί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σεων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εργ</a:t>
            </a:r>
            <a:r>
              <a:rPr sz="2400" dirty="0">
                <a:latin typeface="Arial" pitchFamily="34" charset="0"/>
                <a:cs typeface="Arial" pitchFamily="34" charset="0"/>
              </a:rPr>
              <a:t>ασιών.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Αποφυγή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λαθών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διπλών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υποβολών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Πιο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εύκολη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διαχείριση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παρακολούθηση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ροών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έγκρισης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Ενιαία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εικόνα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για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το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σύνολο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των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πτυχιακών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διπλωματικών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εργασιών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και των διδακτορικών διατριβών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του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ιδρύματος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txBody>
          <a:bodyPr>
            <a:normAutofit/>
          </a:bodyPr>
          <a:lstStyle/>
          <a:p>
            <a:pPr algn="ctr"/>
            <a:r>
              <a:rPr lang="el-GR" sz="4000" dirty="0">
                <a:latin typeface="Arial" pitchFamily="34" charset="0"/>
                <a:cs typeface="Arial" pitchFamily="34" charset="0"/>
              </a:rPr>
              <a:t>ΟΦΕΛΗ ΓΙΑ ΤΟΥΣ ΦΟΙΤΗΤΕΣ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Απλοποιημένη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ταχύτερη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διαδικασία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υποβολής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Δεν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απαιτείται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επανακαταχ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ώριση</a:t>
            </a:r>
          </a:p>
          <a:p>
            <a:pPr algn="just">
              <a:buNone/>
            </a:pPr>
            <a:r>
              <a:rPr lang="el-GR" sz="2400" dirty="0">
                <a:latin typeface="Arial" pitchFamily="34" charset="0"/>
                <a:cs typeface="Arial" pitchFamily="34" charset="0"/>
              </a:rPr>
              <a:t>	προσωπικών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στοιχείων</a:t>
            </a:r>
            <a:r>
              <a:rPr sz="2400" dirty="0">
                <a:latin typeface="Arial" pitchFamily="34" charset="0"/>
                <a:cs typeface="Arial" pitchFamily="34" charset="0"/>
              </a:rPr>
              <a:t> ή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στοιχείων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εργασίας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Αυτόματες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ειδοποιήσεις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για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κάθε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αλλαγή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στην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κατάσταση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της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υποβολής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Απόλυτη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διαφάνεια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στη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διαδικασία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έγκρισης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αξιολόγησης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Εξοικονόμηση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χρόνου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αποφυγή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γραφειοκρατίας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l-GR" sz="2400" dirty="0">
                <a:latin typeface="Arial" pitchFamily="34" charset="0"/>
                <a:cs typeface="Arial" pitchFamily="34" charset="0"/>
              </a:rPr>
              <a:t>Βελτιστοποίηση εμπειρίας χρήσης.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txBody>
          <a:bodyPr>
            <a:normAutofit/>
          </a:bodyPr>
          <a:lstStyle/>
          <a:p>
            <a:pPr algn="ctr"/>
            <a:r>
              <a:rPr lang="el-GR" sz="4000" dirty="0">
                <a:latin typeface="Arial" pitchFamily="34" charset="0"/>
                <a:cs typeface="Arial" pitchFamily="34" charset="0"/>
              </a:rPr>
              <a:t>ΟΦΕΛΗ ΓΙΑ ΓΡΑΜΜΑΤΕΙΑ ΚΑΙ ΒΙΒΛΙΟΘΗΚΗ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Άμεση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πρόσβαση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σε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ενημερωμένα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δεδομένα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φοιτητών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εργασιών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Εξάλειψη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χειροκίνητης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επεξεργασίας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διασταύρωσης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δεδομένων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Μείωση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φόρτου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εργασίας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λαθών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Αυτοματοποιημένες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εγκρίσεις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ενημερώσεις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κατάστασης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Καλύτερος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συντονισμός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μεταξύ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τμημάτων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βιβλιοθήκης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txBody>
          <a:bodyPr>
            <a:normAutofit/>
          </a:bodyPr>
          <a:lstStyle/>
          <a:p>
            <a:pPr algn="ctr"/>
            <a:r>
              <a:rPr lang="el-GR" dirty="0">
                <a:latin typeface="Arial" pitchFamily="34" charset="0"/>
                <a:cs typeface="Arial" pitchFamily="34" charset="0"/>
              </a:rPr>
              <a:t>ΣΥΝΟΛΙΚΗ ΕΙΚΟΝΑ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sz="2400" dirty="0">
                <a:latin typeface="Arial" pitchFamily="34" charset="0"/>
                <a:cs typeface="Arial" pitchFamily="34" charset="0"/>
              </a:rPr>
              <a:t>Η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διασύνδεση</a:t>
            </a:r>
            <a:r>
              <a:rPr sz="2400" dirty="0">
                <a:latin typeface="Arial" pitchFamily="34" charset="0"/>
                <a:cs typeface="Arial" pitchFamily="34" charset="0"/>
              </a:rPr>
              <a:t> Dspace–</a:t>
            </a:r>
            <a:r>
              <a:rPr sz="2400" dirty="0" err="1">
                <a:latin typeface="Arial" pitchFamily="34" charset="0"/>
                <a:cs typeface="Arial" pitchFamily="34" charset="0"/>
              </a:rPr>
              <a:t>Universis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δημιουργεί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ένα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πλήρως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ενοποιημένο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περιβάλλον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εργασίας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που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ενισχύει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συνεργασία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μεταξύ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φοιτητών</a:t>
            </a:r>
            <a:r>
              <a:rPr sz="2400" dirty="0">
                <a:latin typeface="Arial" pitchFamily="34" charset="0"/>
                <a:cs typeface="Arial" pitchFamily="34" charset="0"/>
              </a:rPr>
              <a:t>,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προσωπικού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διοίκησης</a:t>
            </a:r>
            <a:r>
              <a:rPr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>
              <a:buNone/>
            </a:pPr>
            <a:r>
              <a:rPr sz="2400" b="1" dirty="0" err="1">
                <a:latin typeface="Arial" pitchFamily="34" charset="0"/>
                <a:cs typeface="Arial" pitchFamily="34" charset="0"/>
              </a:rPr>
              <a:t>Προσφέρει</a:t>
            </a:r>
            <a:r>
              <a:rPr sz="24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Ενοποιημένη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βάση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δεδομένων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για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όλες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τις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ακαδημαϊκές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εργασίες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Εξοικονόμηση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χρόνου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κόστους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Βελτίωση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ποιότητας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δεδομένων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διαφάνειας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Θεμέλιο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για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περαιτέρω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ψηφιοποίηση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των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διοικητικών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διαδικασιών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320"/>
          </a:xfrm>
        </p:spPr>
        <p:txBody>
          <a:bodyPr/>
          <a:lstStyle/>
          <a:p>
            <a:pPr algn="ctr"/>
            <a:r>
              <a:rPr lang="el-GR" dirty="0"/>
              <a:t>ΣΥΜΠΕΡΑΣΜΑΤΑ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400" dirty="0" err="1"/>
              <a:t>📌</a:t>
            </a:r>
            <a:r>
              <a:rPr lang="el-GR" sz="2400" dirty="0"/>
              <a:t> </a:t>
            </a:r>
            <a:r>
              <a:rPr sz="2400" dirty="0">
                <a:latin typeface="Arial" pitchFamily="34" charset="0"/>
                <a:cs typeface="Arial" pitchFamily="34" charset="0"/>
              </a:rPr>
              <a:t>Η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διασύνδεση</a:t>
            </a:r>
            <a:r>
              <a:rPr sz="2400" dirty="0">
                <a:latin typeface="Arial" pitchFamily="34" charset="0"/>
                <a:cs typeface="Arial" pitchFamily="34" charset="0"/>
              </a:rPr>
              <a:t> Dspace και Universis επιλύει χρόνιες δυσλειτουργίες στη διαχείριση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των ακαδημαϊκών εργασιών,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συνδυάζοντας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την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 err="1">
                <a:latin typeface="Arial" pitchFamily="34" charset="0"/>
                <a:cs typeface="Arial" pitchFamily="34" charset="0"/>
              </a:rPr>
              <a:t>ευελιξία</a:t>
            </a:r>
            <a:r>
              <a:rPr sz="2400" b="1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του</a:t>
            </a:r>
            <a:r>
              <a:rPr sz="2400" dirty="0">
                <a:latin typeface="Arial" pitchFamily="34" charset="0"/>
                <a:cs typeface="Arial" pitchFamily="34" charset="0"/>
              </a:rPr>
              <a:t> Dspace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με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την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 err="1">
                <a:latin typeface="Arial" pitchFamily="34" charset="0"/>
                <a:cs typeface="Arial" pitchFamily="34" charset="0"/>
              </a:rPr>
              <a:t>ακρίβεια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του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Unive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SIS</a:t>
            </a:r>
            <a:r>
              <a:rPr sz="2400" dirty="0">
                <a:latin typeface="Arial" pitchFamily="34" charset="0"/>
                <a:cs typeface="Arial" pitchFamily="34" charset="0"/>
              </a:rPr>
              <a:t>. 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l-GR" sz="2400" dirty="0" err="1"/>
              <a:t>📌</a:t>
            </a:r>
            <a:r>
              <a:rPr lang="el-GR" sz="2400" dirty="0"/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Αποτελεί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ένα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πρότυπο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τεχνολογικής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ολοκλήρωσης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που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ενισχύει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την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αποτελεσματικότητα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διαφάνεια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των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ακαδημαϊκών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ιδρυμάτων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el-GR" sz="24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l-GR" sz="2400" dirty="0"/>
              <a:t> </a:t>
            </a:r>
            <a:endParaRPr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>
                <a:latin typeface="Arial" pitchFamily="34" charset="0"/>
                <a:cs typeface="Arial" pitchFamily="34" charset="0"/>
              </a:rPr>
              <a:t>ΙΔΡΥΜΑΤΙΚΟ ΑΠΟΘΕΤΗΡΙΟ Δ.Π.Θ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  <a:r>
              <a:rPr lang="el-GR" sz="3600" dirty="0">
                <a:latin typeface="Arial" pitchFamily="34" charset="0"/>
                <a:cs typeface="Arial" pitchFamily="34" charset="0"/>
              </a:rPr>
              <a:t> </a:t>
            </a:r>
            <a:br>
              <a:rPr lang="el-GR" sz="3600" dirty="0">
                <a:latin typeface="Arial" pitchFamily="34" charset="0"/>
                <a:cs typeface="Arial" pitchFamily="34" charset="0"/>
              </a:rPr>
            </a:br>
            <a:r>
              <a:rPr lang="el-GR" sz="3600" dirty="0">
                <a:latin typeface="Arial" pitchFamily="34" charset="0"/>
                <a:cs typeface="Arial" pitchFamily="34" charset="0"/>
              </a:rPr>
              <a:t>ΙΑ ΔΠΘ </a:t>
            </a:r>
            <a:endParaRPr lang="el-GR" sz="3600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>
                <a:latin typeface="Arial" pitchFamily="34" charset="0"/>
                <a:cs typeface="Arial" pitchFamily="34" charset="0"/>
              </a:rPr>
              <a:t>ΜΕΛΛΟΝΤΙΚΗ ΑΝΑΠΤΥΞΗ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600" dirty="0">
                <a:latin typeface="Arial" pitchFamily="34" charset="0"/>
                <a:cs typeface="Arial" pitchFamily="34" charset="0"/>
              </a:rPr>
              <a:t>Open source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plugin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l-GR" sz="2600" dirty="0">
                <a:latin typeface="Arial" pitchFamily="34" charset="0"/>
                <a:cs typeface="Arial" pitchFamily="34" charset="0"/>
              </a:rPr>
              <a:t>Περισσότερη αυτοματοποίηση στην υποβολή και αξιολόγηση.</a:t>
            </a:r>
          </a:p>
          <a:p>
            <a:pPr algn="just"/>
            <a:r>
              <a:rPr lang="el-GR" sz="2600" dirty="0">
                <a:latin typeface="Arial" pitchFamily="34" charset="0"/>
                <a:cs typeface="Arial" pitchFamily="34" charset="0"/>
              </a:rPr>
              <a:t>Πολιτική μακροχρόνιας διατήρησης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.</a:t>
            </a:r>
            <a:endParaRPr lang="el-GR" sz="2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l-GR" sz="2600" dirty="0">
                <a:latin typeface="Arial" pitchFamily="34" charset="0"/>
                <a:cs typeface="Arial" pitchFamily="34" charset="0"/>
              </a:rPr>
              <a:t>Ποιότητα </a:t>
            </a:r>
            <a:r>
              <a:rPr lang="el-GR" sz="2600" dirty="0" err="1">
                <a:latin typeface="Arial" pitchFamily="34" charset="0"/>
                <a:cs typeface="Arial" pitchFamily="34" charset="0"/>
              </a:rPr>
              <a:t>μεταδεδομένων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. </a:t>
            </a:r>
            <a:endParaRPr lang="el-GR" sz="2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l-GR" sz="2600" dirty="0">
                <a:latin typeface="Arial" pitchFamily="34" charset="0"/>
                <a:cs typeface="Arial" pitchFamily="34" charset="0"/>
              </a:rPr>
              <a:t>Ιδρυματική πολιτική Ανοικτής Πρόσβασης – Ανοικτής Επιστήμης.</a:t>
            </a:r>
          </a:p>
          <a:p>
            <a:pPr algn="just"/>
            <a:r>
              <a:rPr lang="el-GR" sz="2600" dirty="0" err="1">
                <a:latin typeface="Arial" pitchFamily="34" charset="0"/>
                <a:cs typeface="Arial" pitchFamily="34" charset="0"/>
              </a:rPr>
              <a:t>Power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 BI (</a:t>
            </a:r>
            <a:r>
              <a:rPr lang="el-GR" sz="2600" dirty="0" err="1">
                <a:latin typeface="Arial" pitchFamily="34" charset="0"/>
                <a:cs typeface="Arial" pitchFamily="34" charset="0"/>
              </a:rPr>
              <a:t>Business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600" dirty="0" err="1">
                <a:latin typeface="Arial" pitchFamily="34" charset="0"/>
                <a:cs typeface="Arial" pitchFamily="34" charset="0"/>
              </a:rPr>
              <a:t>Intelligence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: 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 υπηρεσία επιχειρηματικής ανάλυσης (</a:t>
            </a:r>
            <a:r>
              <a:rPr lang="el-GR" sz="2600" dirty="0" err="1">
                <a:latin typeface="Arial" pitchFamily="34" charset="0"/>
                <a:cs typeface="Arial" pitchFamily="34" charset="0"/>
              </a:rPr>
              <a:t>business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600" dirty="0" err="1">
                <a:latin typeface="Arial" pitchFamily="34" charset="0"/>
                <a:cs typeface="Arial" pitchFamily="34" charset="0"/>
              </a:rPr>
              <a:t>analytics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) - ανάλυση και παρουσίαση σύνθετων ιδρυματικών δεδομένων. </a:t>
            </a:r>
          </a:p>
          <a:p>
            <a:pPr algn="just">
              <a:buNone/>
            </a:pPr>
            <a:r>
              <a:rPr lang="el-GR" sz="2600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018F08-1752-401A-9A10-8A3C457DE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>
                <a:latin typeface="Arial" pitchFamily="34" charset="0"/>
                <a:cs typeface="Arial" pitchFamily="34" charset="0"/>
              </a:rPr>
              <a:t>ΒΙΒΛΙΟΓΡΑΦΙΑ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A6A7B07-55C0-4C64-B25B-E2C6F6ACD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https://dspace.org/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  <a:hlinkClick r:id="rId3"/>
              </a:rPr>
              <a:t>https://universis.gr/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Rasuli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B.,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Boock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M.,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Schöpfel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J.,  &amp;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Wyk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B. (2025). The link between dissertation metadata completeness and user engagement in an institutional repository.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Scientometrics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130(5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), 2875-2899. https://doi.org/10.1007/s11192-025-05331-0 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824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/>
          <p:cNvSpPr txBox="1"/>
          <p:nvPr/>
        </p:nvSpPr>
        <p:spPr>
          <a:xfrm>
            <a:off x="822960" y="2560320"/>
            <a:ext cx="6675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>
                <a:latin typeface="Arial" pitchFamily="34" charset="0"/>
                <a:cs typeface="Arial" pitchFamily="34" charset="0"/>
              </a:rPr>
              <a:t>Ευχαριστούμε για την προσοχή σας!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F2096DCC-7A5F-4D15-83A4-CEEF3746F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4000" dirty="0">
                <a:latin typeface="Arial" pitchFamily="34" charset="0"/>
                <a:cs typeface="Arial" pitchFamily="34" charset="0"/>
              </a:rPr>
              <a:t>ΑΝΟΙΚΤΗ ΠΡΟΣΒΑΣΗ</a:t>
            </a:r>
            <a:br>
              <a:rPr lang="el-GR" sz="4000" dirty="0">
                <a:latin typeface="Arial" pitchFamily="34" charset="0"/>
                <a:cs typeface="Arial" pitchFamily="34" charset="0"/>
              </a:rPr>
            </a:br>
            <a:r>
              <a:rPr lang="el-GR" sz="4000" dirty="0">
                <a:latin typeface="Arial" pitchFamily="34" charset="0"/>
                <a:cs typeface="Arial" pitchFamily="34" charset="0"/>
              </a:rPr>
              <a:t>ΔΙΑΛΕΙΤΟΥΡΓΙΚΟΤΗΤΑ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- </a:t>
            </a:r>
            <a:r>
              <a:rPr lang="el-GR" sz="4000" dirty="0">
                <a:latin typeface="Arial" pitchFamily="34" charset="0"/>
                <a:cs typeface="Arial" pitchFamily="34" charset="0"/>
              </a:rPr>
              <a:t>ΠΡΟΤΥΠΑ</a:t>
            </a:r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F708807F-AA28-4D4C-BD3A-FF2D67C74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FAIR Principles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Findability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Α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ccessibility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Interoperability, and Reusability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OAI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PMH, DOI, Handle,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OpenAIRE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IIIF, ORCID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Dublin Core,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healMeta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Βασικά </a:t>
            </a:r>
            <a:r>
              <a:rPr lang="el-GR" sz="2400" dirty="0" err="1">
                <a:latin typeface="Arial" pitchFamily="34" charset="0"/>
                <a:cs typeface="Arial" pitchFamily="34" charset="0"/>
              </a:rPr>
              <a:t>μεταδεδομένα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σε ελληνικά και αγγλικά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Library of Congress Subject Headings</a:t>
            </a: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Άδειες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Creative Commons 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Ποιότητα </a:t>
            </a:r>
            <a:r>
              <a:rPr lang="el-GR" sz="2400" dirty="0" err="1">
                <a:latin typeface="Arial" pitchFamily="34" charset="0"/>
                <a:cs typeface="Arial" pitchFamily="34" charset="0"/>
              </a:rPr>
              <a:t>μεταδεδομένων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: πληρότητα, ακρίβεια και σαφήνεια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Ποιότητα </a:t>
            </a:r>
            <a:r>
              <a:rPr lang="el-GR" sz="2400" dirty="0" err="1">
                <a:latin typeface="Arial" pitchFamily="34" charset="0"/>
                <a:cs typeface="Arial" pitchFamily="34" charset="0"/>
              </a:rPr>
              <a:t>μεταδεδομένων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– αυξημένη εύρεση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–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αύξηση προβολών (</a:t>
            </a:r>
            <a:r>
              <a:rPr lang="en-US" sz="2400" dirty="0" err="1">
                <a:latin typeface="Arial" panose="020B0604020202020204" pitchFamily="34" charset="0"/>
                <a:cs typeface="Arial" pitchFamily="34" charset="0"/>
              </a:rPr>
              <a:t>Rasuli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Boock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Schöpfel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&amp;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Wyk</a:t>
            </a:r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, 2025).</a:t>
            </a:r>
            <a:endParaRPr lang="el-GR" sz="2400" dirty="0">
              <a:latin typeface="Arial" panose="020B0604020202020204" pitchFamily="34" charset="0"/>
              <a:cs typeface="Arial" pitchFamily="34" charset="0"/>
            </a:endParaRPr>
          </a:p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304" y="4087995"/>
            <a:ext cx="713232" cy="40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956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>
                <a:latin typeface="Arial" pitchFamily="34" charset="0"/>
                <a:cs typeface="Arial" pitchFamily="34" charset="0"/>
              </a:rPr>
              <a:t>ΑΝΟΙΚΤΗ ΠΡΟΣΒΑΣΗ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ΒΙΒΛΙΑ: 474</a:t>
            </a: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ΓΚΡΙΖΑ ΒΙΒΛΙΟΓΡΑΦΙΑ: 19.067 </a:t>
            </a: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ΔΗΜΟΣΙΕΥΣΕΙΣ: 8</a:t>
            </a: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ΔΙΑΛΕΞΕΙΣ: 159</a:t>
            </a: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ΠΕΡΙΟΔΙΚΑ: 39 </a:t>
            </a: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l-GR" dirty="0" err="1"/>
              <a:t>🌐</a:t>
            </a:r>
            <a:r>
              <a:rPr lang="el-GR" dirty="0"/>
              <a:t>  </a:t>
            </a:r>
            <a:r>
              <a:rPr lang="el-GR" dirty="0">
                <a:latin typeface="Arial" pitchFamily="34" charset="0"/>
                <a:cs typeface="Arial" pitchFamily="34" charset="0"/>
              </a:rPr>
              <a:t>56,6 % </a:t>
            </a:r>
            <a:r>
              <a:rPr lang="el-GR" sz="3600" dirty="0">
                <a:latin typeface="Arial" pitchFamily="34" charset="0"/>
                <a:cs typeface="Arial" pitchFamily="34" charset="0"/>
              </a:rPr>
              <a:t>σε Ανοικτή Πρόσβαση </a:t>
            </a:r>
            <a:r>
              <a:rPr lang="el-GR" dirty="0"/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32688"/>
          </a:xfrm>
        </p:spPr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ΙΑ Δ.Π.Θ.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45336"/>
            <a:ext cx="8229600" cy="499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664" y="2039113"/>
            <a:ext cx="8382000" cy="436168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sz="2000" dirty="0" err="1">
                <a:latin typeface="Arial" pitchFamily="34" charset="0"/>
                <a:cs typeface="Arial" pitchFamily="34" charset="0"/>
              </a:rPr>
              <a:t>Το</a:t>
            </a:r>
            <a:r>
              <a:rPr sz="2000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dirty="0" err="1">
                <a:latin typeface="Arial" pitchFamily="34" charset="0"/>
                <a:cs typeface="Arial" pitchFamily="34" charset="0"/>
              </a:rPr>
              <a:t>Dspace</a:t>
            </a:r>
            <a:r>
              <a:rPr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είναι ένα ανοιχτού κώδικα λογισμικό, ευρέως διαδεδομένο για την ανάπτυξη Ιδρυματικών Αποθετηρίων, όπως το Ιδρυματικό Αποθετήριο του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Δημοκριτείου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Πανεπιστημίου Θράκης. Υποστηρίζεται από μία μεγάλη κοινότητα διεθνώς και βελτιώνεται συνεχώς, για να ανταποκριθεί στις σύγχρονες προκλήσεις της επιστημονικής επικοινωνίας και της Ανοικτής Πρόσβασης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https://dspace.org/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). 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l-GR" sz="2000" dirty="0">
                <a:latin typeface="Arial" pitchFamily="34" charset="0"/>
                <a:cs typeface="Arial" pitchFamily="34" charset="0"/>
              </a:rPr>
              <a:t>Τ</a:t>
            </a:r>
            <a:r>
              <a:rPr sz="2000" dirty="0">
                <a:latin typeface="Arial" pitchFamily="34" charset="0"/>
                <a:cs typeface="Arial" pitchFamily="34" charset="0"/>
              </a:rPr>
              <a:t>ο </a:t>
            </a:r>
            <a:r>
              <a:rPr sz="2000" b="1" dirty="0" err="1">
                <a:latin typeface="Arial" pitchFamily="34" charset="0"/>
                <a:cs typeface="Arial" pitchFamily="34" charset="0"/>
              </a:rPr>
              <a:t>Univer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SIS</a:t>
            </a:r>
            <a:r>
              <a:rPr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είναι ένα εξωστρεφές, ανοιχτού κώδικα πληροφοριακό σύστημα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φοιτητολογίου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SIS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Student Information System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) το οποίο αναπτύσσεται από κοινού από το Αριστοτέλειο Πανεπιστήμιο Θεσσαλονίκης και το Δημοκρίτειο Πανεπιστήμιο Θράκης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(https://universis.gr/)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.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sz="2000" dirty="0">
                <a:latin typeface="Arial" pitchFamily="34" charset="0"/>
                <a:cs typeface="Arial" pitchFamily="34" charset="0"/>
              </a:rPr>
              <a:t>Η </a:t>
            </a:r>
            <a:r>
              <a:rPr sz="2000" dirty="0" err="1">
                <a:latin typeface="Arial" pitchFamily="34" charset="0"/>
                <a:cs typeface="Arial" pitchFamily="34" charset="0"/>
              </a:rPr>
              <a:t>διασύνδεσ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η</a:t>
            </a:r>
            <a:r>
              <a:rPr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υλοποιήθηκε από την </a:t>
            </a:r>
            <a:r>
              <a:rPr lang="el-GR" sz="2000" b="1" dirty="0">
                <a:latin typeface="Arial" pitchFamily="34" charset="0"/>
                <a:cs typeface="Arial" pitchFamily="34" charset="0"/>
              </a:rPr>
              <a:t>ομάδα του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Universis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l-GR" sz="2000" b="1" dirty="0">
                <a:latin typeface="Arial" pitchFamily="34" charset="0"/>
                <a:cs typeface="Arial" pitchFamily="34" charset="0"/>
              </a:rPr>
              <a:t>τη Μονάδα Ψηφιακής Διακυβέρνησης του Δ.Π.Θ. και την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DataScouting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BE17306-7250-4399-9C17-6B586EA67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98" y="532496"/>
            <a:ext cx="1865017" cy="766482"/>
          </a:xfrm>
          <a:prstGeom prst="rect">
            <a:avLst/>
          </a:prstGeom>
        </p:spPr>
      </p:pic>
      <p:pic>
        <p:nvPicPr>
          <p:cNvPr id="6" name="5 - Εικόνα" descr="images-removebg-previe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162" y="532496"/>
            <a:ext cx="2628843" cy="76648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463039"/>
          </a:xfrm>
        </p:spPr>
        <p:txBody>
          <a:bodyPr>
            <a:normAutofit/>
          </a:bodyPr>
          <a:lstStyle/>
          <a:p>
            <a:pPr algn="ctr"/>
            <a:r>
              <a:rPr lang="el-GR" sz="4000" dirty="0">
                <a:latin typeface="Arial" pitchFamily="34" charset="0"/>
                <a:cs typeface="Arial" pitchFamily="34" charset="0"/>
              </a:rPr>
              <a:t>ΑΝΑΓΚΗ ΓΙΑ</a:t>
            </a:r>
            <a:r>
              <a:rPr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4000" dirty="0">
                <a:latin typeface="Arial" pitchFamily="34" charset="0"/>
                <a:cs typeface="Arial" pitchFamily="34" charset="0"/>
              </a:rPr>
              <a:t>ΔΙΑΣΥΝΔΕΣΗ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37764"/>
            <a:ext cx="7687056" cy="434358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dirty="0"/>
          </a:p>
          <a:p>
            <a:pPr marL="0" indent="0">
              <a:buNone/>
            </a:pPr>
            <a:endParaRPr dirty="0"/>
          </a:p>
          <a:p>
            <a:pPr algn="just"/>
            <a:r>
              <a:rPr sz="4400" dirty="0" err="1">
                <a:latin typeface="Arial" pitchFamily="34" charset="0"/>
                <a:cs typeface="Arial" pitchFamily="34" charset="0"/>
              </a:rPr>
              <a:t>Διπλή</a:t>
            </a:r>
            <a:r>
              <a:rPr sz="4400" dirty="0">
                <a:latin typeface="Arial" pitchFamily="34" charset="0"/>
                <a:cs typeface="Arial" pitchFamily="34" charset="0"/>
              </a:rPr>
              <a:t> ή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πολλαπλή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καταχώρ</a:t>
            </a:r>
            <a:r>
              <a:rPr lang="el-GR" sz="4400" dirty="0">
                <a:latin typeface="Arial" pitchFamily="34" charset="0"/>
                <a:cs typeface="Arial" pitchFamily="34" charset="0"/>
              </a:rPr>
              <a:t>ι</a:t>
            </a:r>
            <a:r>
              <a:rPr sz="4400" dirty="0" err="1">
                <a:latin typeface="Arial" pitchFamily="34" charset="0"/>
                <a:cs typeface="Arial" pitchFamily="34" charset="0"/>
              </a:rPr>
              <a:t>ση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δεδ</a:t>
            </a:r>
            <a:r>
              <a:rPr lang="el-GR" sz="4400" dirty="0">
                <a:latin typeface="Arial" pitchFamily="34" charset="0"/>
                <a:cs typeface="Arial" pitchFamily="34" charset="0"/>
              </a:rPr>
              <a:t>ο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μένων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απ</a:t>
            </a:r>
            <a:r>
              <a:rPr lang="el-GR" sz="4400" dirty="0">
                <a:latin typeface="Arial" pitchFamily="34" charset="0"/>
                <a:cs typeface="Arial" pitchFamily="34" charset="0"/>
              </a:rPr>
              <a:t>ό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φοιτητές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προσωπικό</a:t>
            </a:r>
            <a:r>
              <a:rPr sz="4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l-GR" sz="4400" dirty="0" err="1">
                <a:latin typeface="Arial" pitchFamily="34" charset="0"/>
                <a:cs typeface="Arial" pitchFamily="34" charset="0"/>
              </a:rPr>
              <a:t>Αυ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ξημένος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κίνδυνος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>
                <a:latin typeface="Arial" pitchFamily="34" charset="0"/>
                <a:cs typeface="Arial" pitchFamily="34" charset="0"/>
              </a:rPr>
              <a:t>λα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θών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στ</a:t>
            </a:r>
            <a:r>
              <a:rPr sz="4400" dirty="0">
                <a:latin typeface="Arial" pitchFamily="34" charset="0"/>
                <a:cs typeface="Arial" pitchFamily="34" charset="0"/>
              </a:rPr>
              <a:t>α μεταδεδομένα (τίτλοι, στοιχεία φοιτητών, επιβλέποντες</a:t>
            </a:r>
            <a:r>
              <a:rPr lang="el-GR" sz="44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4400" dirty="0">
                <a:latin typeface="Arial" pitchFamily="34" charset="0"/>
                <a:cs typeface="Arial" pitchFamily="34" charset="0"/>
              </a:rPr>
              <a:t>μέλη εξεταστικής επιτροπής κ.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λπ</a:t>
            </a:r>
            <a:r>
              <a:rPr lang="el-GR" sz="4400" dirty="0">
                <a:latin typeface="Arial" pitchFamily="34" charset="0"/>
                <a:cs typeface="Arial" pitchFamily="34" charset="0"/>
              </a:rPr>
              <a:t>.</a:t>
            </a:r>
            <a:r>
              <a:rPr sz="4400" dirty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el-GR" sz="4400" dirty="0">
                <a:latin typeface="Arial" pitchFamily="34" charset="0"/>
                <a:cs typeface="Arial" pitchFamily="34" charset="0"/>
              </a:rPr>
              <a:t>Κ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αθυστέρηση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στις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εγκρίσεις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λόγω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μη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αυτόματης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ενημέρωσης</a:t>
            </a:r>
            <a:r>
              <a:rPr sz="4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4400" dirty="0" err="1">
                <a:latin typeface="Arial" pitchFamily="34" charset="0"/>
                <a:cs typeface="Arial" pitchFamily="34" charset="0"/>
              </a:rPr>
              <a:t>Αυξημένος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φόρτος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για</a:t>
            </a:r>
            <a:r>
              <a:rPr sz="4400" dirty="0">
                <a:latin typeface="Arial" pitchFamily="34" charset="0"/>
                <a:cs typeface="Arial" pitchFamily="34" charset="0"/>
              </a:rPr>
              <a:t> τ</a:t>
            </a:r>
            <a:r>
              <a:rPr lang="el-GR" sz="4400" dirty="0" err="1">
                <a:latin typeface="Arial" pitchFamily="34" charset="0"/>
                <a:cs typeface="Arial" pitchFamily="34" charset="0"/>
              </a:rPr>
              <a:t>ις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γραμματεί</a:t>
            </a:r>
            <a:r>
              <a:rPr lang="el-GR" sz="4400" dirty="0">
                <a:latin typeface="Arial" pitchFamily="34" charset="0"/>
                <a:cs typeface="Arial" pitchFamily="34" charset="0"/>
              </a:rPr>
              <a:t>ες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4400" dirty="0">
                <a:latin typeface="Arial" pitchFamily="34" charset="0"/>
                <a:cs typeface="Arial" pitchFamily="34" charset="0"/>
              </a:rPr>
              <a:t> τ</a:t>
            </a:r>
            <a:r>
              <a:rPr lang="el-GR" sz="4400" dirty="0" err="1">
                <a:latin typeface="Arial" pitchFamily="34" charset="0"/>
                <a:cs typeface="Arial" pitchFamily="34" charset="0"/>
              </a:rPr>
              <a:t>ις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βιβλιοθήκ</a:t>
            </a:r>
            <a:r>
              <a:rPr lang="el-GR" sz="4400" dirty="0">
                <a:latin typeface="Arial" pitchFamily="34" charset="0"/>
                <a:cs typeface="Arial" pitchFamily="34" charset="0"/>
              </a:rPr>
              <a:t>ες του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4400" dirty="0">
                <a:latin typeface="Arial" pitchFamily="34" charset="0"/>
                <a:cs typeface="Arial" pitchFamily="34" charset="0"/>
              </a:rPr>
              <a:t> Δ.Π.Θ</a:t>
            </a:r>
            <a:r>
              <a:rPr sz="4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4400" dirty="0" err="1">
                <a:latin typeface="Arial" pitchFamily="34" charset="0"/>
                <a:cs typeface="Arial" pitchFamily="34" charset="0"/>
              </a:rPr>
              <a:t>Έλλειψη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ενιαίας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εικόνας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για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την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πορεία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των</a:t>
            </a:r>
            <a:r>
              <a:rPr sz="4400" dirty="0">
                <a:latin typeface="Arial" pitchFamily="34" charset="0"/>
                <a:cs typeface="Arial" pitchFamily="34" charset="0"/>
              </a:rPr>
              <a:t> </a:t>
            </a:r>
            <a:r>
              <a:rPr sz="4400" dirty="0" err="1">
                <a:latin typeface="Arial" pitchFamily="34" charset="0"/>
                <a:cs typeface="Arial" pitchFamily="34" charset="0"/>
              </a:rPr>
              <a:t>υποβολών</a:t>
            </a:r>
            <a:r>
              <a:rPr sz="4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sz="44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sz="4400" b="1" dirty="0">
                <a:latin typeface="Arial" pitchFamily="34" charset="0"/>
                <a:cs typeface="Arial" pitchFamily="34" charset="0"/>
              </a:rPr>
              <a:t>Η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ανάγκη</a:t>
            </a:r>
            <a:r>
              <a:rPr sz="4400" b="1" dirty="0">
                <a:latin typeface="Arial" pitchFamily="34" charset="0"/>
                <a:cs typeface="Arial" pitchFamily="34" charset="0"/>
              </a:rPr>
              <a:t>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για</a:t>
            </a:r>
            <a:r>
              <a:rPr sz="4400" b="1" dirty="0">
                <a:latin typeface="Arial" pitchFamily="34" charset="0"/>
                <a:cs typeface="Arial" pitchFamily="34" charset="0"/>
              </a:rPr>
              <a:t>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ενιαία</a:t>
            </a:r>
            <a:r>
              <a:rPr sz="4400" b="1" dirty="0">
                <a:latin typeface="Arial" pitchFamily="34" charset="0"/>
                <a:cs typeface="Arial" pitchFamily="34" charset="0"/>
              </a:rPr>
              <a:t>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πλατφόρμα</a:t>
            </a:r>
            <a:r>
              <a:rPr sz="4400" b="1" dirty="0">
                <a:latin typeface="Arial" pitchFamily="34" charset="0"/>
                <a:cs typeface="Arial" pitchFamily="34" charset="0"/>
              </a:rPr>
              <a:t>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ήταν</a:t>
            </a:r>
            <a:r>
              <a:rPr sz="4400" b="1" dirty="0">
                <a:latin typeface="Arial" pitchFamily="34" charset="0"/>
                <a:cs typeface="Arial" pitchFamily="34" charset="0"/>
              </a:rPr>
              <a:t>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επομένως</a:t>
            </a:r>
            <a:r>
              <a:rPr sz="4400" b="1" dirty="0">
                <a:latin typeface="Arial" pitchFamily="34" charset="0"/>
                <a:cs typeface="Arial" pitchFamily="34" charset="0"/>
              </a:rPr>
              <a:t>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κρίσιμη</a:t>
            </a:r>
            <a:r>
              <a:rPr sz="4400" b="1" dirty="0">
                <a:latin typeface="Arial" pitchFamily="34" charset="0"/>
                <a:cs typeface="Arial" pitchFamily="34" charset="0"/>
              </a:rPr>
              <a:t>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για</a:t>
            </a:r>
            <a:r>
              <a:rPr sz="4400" b="1" dirty="0">
                <a:latin typeface="Arial" pitchFamily="34" charset="0"/>
                <a:cs typeface="Arial" pitchFamily="34" charset="0"/>
              </a:rPr>
              <a:t>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την</a:t>
            </a:r>
            <a:r>
              <a:rPr sz="4400" b="1" dirty="0">
                <a:latin typeface="Arial" pitchFamily="34" charset="0"/>
                <a:cs typeface="Arial" pitchFamily="34" charset="0"/>
              </a:rPr>
              <a:t>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αποδοτικότητα</a:t>
            </a:r>
            <a:r>
              <a:rPr sz="4400" b="1" dirty="0">
                <a:latin typeface="Arial" pitchFamily="34" charset="0"/>
                <a:cs typeface="Arial" pitchFamily="34" charset="0"/>
              </a:rPr>
              <a:t>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4400" b="1" dirty="0">
                <a:latin typeface="Arial" pitchFamily="34" charset="0"/>
                <a:cs typeface="Arial" pitchFamily="34" charset="0"/>
              </a:rPr>
              <a:t>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την</a:t>
            </a:r>
            <a:r>
              <a:rPr sz="4400" b="1" dirty="0">
                <a:latin typeface="Arial" pitchFamily="34" charset="0"/>
                <a:cs typeface="Arial" pitchFamily="34" charset="0"/>
              </a:rPr>
              <a:t> </a:t>
            </a:r>
            <a:r>
              <a:rPr sz="4400" b="1" dirty="0" err="1">
                <a:latin typeface="Arial" pitchFamily="34" charset="0"/>
                <a:cs typeface="Arial" pitchFamily="34" charset="0"/>
              </a:rPr>
              <a:t>αξιοπιστία</a:t>
            </a:r>
            <a:r>
              <a:rPr sz="44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80744"/>
          </a:xfrm>
        </p:spPr>
        <p:txBody>
          <a:bodyPr>
            <a:normAutofit/>
          </a:bodyPr>
          <a:lstStyle/>
          <a:p>
            <a:pPr algn="ctr"/>
            <a:r>
              <a:rPr lang="el-GR" sz="4000" dirty="0">
                <a:latin typeface="Arial" pitchFamily="34" charset="0"/>
                <a:cs typeface="Arial" pitchFamily="34" charset="0"/>
              </a:rPr>
              <a:t>ΣΤΟΧΟΙ ΤΗΣ ΔΙΑΣΥΝΔΕΣΗΣ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Δημιουργία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μιας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κοινής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πλατφόρμας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δεδομένων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μεταξύ</a:t>
            </a:r>
            <a:r>
              <a:rPr sz="2400" dirty="0">
                <a:latin typeface="Arial" pitchFamily="34" charset="0"/>
                <a:cs typeface="Arial" pitchFamily="34" charset="0"/>
              </a:rPr>
              <a:t> Dspace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Universis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Αυτοματοποιημένη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ροή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πληροφοριών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χωρίς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ανθρώπινη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παρέμβαση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Διασφάλιση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εγκυρότητας</a:t>
            </a:r>
            <a:r>
              <a:rPr sz="2400" dirty="0">
                <a:latin typeface="Arial" pitchFamily="34" charset="0"/>
                <a:cs typeface="Arial" pitchFamily="34" charset="0"/>
              </a:rPr>
              <a:t>,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π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ληρότητας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συνέπειας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δεδομένων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Απλοποίηση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και βελτιστοποίηση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της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εμπειρίας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φοιτητών</a:t>
            </a:r>
            <a:r>
              <a:rPr sz="2400" dirty="0">
                <a:latin typeface="Arial" pitchFamily="34" charset="0"/>
                <a:cs typeface="Arial" pitchFamily="34" charset="0"/>
              </a:rPr>
              <a:t>,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βιβλιοθηκονόμων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γραμματε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ιών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sz="2400" dirty="0" err="1">
                <a:latin typeface="Arial" pitchFamily="34" charset="0"/>
                <a:cs typeface="Arial" pitchFamily="34" charset="0"/>
              </a:rPr>
              <a:t>Ενίσχυση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της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διαφάνειας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της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ιχνηλασιμότητας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σε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κάθε</a:t>
            </a:r>
            <a:r>
              <a:rPr sz="2400" dirty="0">
                <a:latin typeface="Arial" pitchFamily="34" charset="0"/>
                <a:cs typeface="Arial" pitchFamily="34" charset="0"/>
              </a:rPr>
              <a:t> </a:t>
            </a:r>
            <a:r>
              <a:rPr sz="2400" dirty="0" err="1">
                <a:latin typeface="Arial" pitchFamily="34" charset="0"/>
                <a:cs typeface="Arial" pitchFamily="34" charset="0"/>
              </a:rPr>
              <a:t>στάδιο</a:t>
            </a:r>
            <a:r>
              <a:rPr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7008"/>
          </a:xfrm>
        </p:spPr>
        <p:txBody>
          <a:bodyPr>
            <a:normAutofit/>
          </a:bodyPr>
          <a:lstStyle/>
          <a:p>
            <a:pPr algn="ctr"/>
            <a:r>
              <a:rPr lang="el-GR" sz="4000" dirty="0">
                <a:latin typeface="Arial" pitchFamily="34" charset="0"/>
                <a:cs typeface="Arial" pitchFamily="34" charset="0"/>
              </a:rPr>
              <a:t>ΥΛΟΠΟΙΗΣΗ  ΤΗΣ  ΔΙΑΣΥΝΔΕΣΗΣ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32888"/>
            <a:ext cx="9144000" cy="43251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200" dirty="0"/>
              <a:t>	</a:t>
            </a:r>
            <a:r>
              <a:rPr sz="2200" dirty="0">
                <a:latin typeface="Arial" pitchFamily="34" charset="0"/>
                <a:cs typeface="Arial" pitchFamily="34" charset="0"/>
              </a:rPr>
              <a:t>Η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τεχνική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υλοποίηση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βασίζεται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σε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RESTful</a:t>
            </a:r>
            <a:r>
              <a:rPr sz="2200" dirty="0">
                <a:latin typeface="Arial" pitchFamily="34" charset="0"/>
                <a:cs typeface="Arial" pitchFamily="34" charset="0"/>
              </a:rPr>
              <a:t> APIs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που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επιτρέπουν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ασφαλή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αμφίδρομη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επικοινωνία</a:t>
            </a:r>
            <a:r>
              <a:rPr sz="22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sz="2200" dirty="0" err="1">
                <a:latin typeface="Arial" pitchFamily="34" charset="0"/>
                <a:cs typeface="Arial" pitchFamily="34" charset="0"/>
              </a:rPr>
              <a:t>Το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Universis</a:t>
            </a:r>
            <a:r>
              <a:rPr sz="2200" dirty="0">
                <a:latin typeface="Arial" pitchFamily="34" charset="0"/>
                <a:cs typeface="Arial" pitchFamily="34" charset="0"/>
              </a:rPr>
              <a:t> πα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ρέχει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δεδομέν</a:t>
            </a:r>
            <a:r>
              <a:rPr sz="2200" dirty="0">
                <a:latin typeface="Arial" pitchFamily="34" charset="0"/>
                <a:cs typeface="Arial" pitchFamily="34" charset="0"/>
              </a:rPr>
              <a:t>α φοιτητών, προγραμμάτων σπουδών και </a:t>
            </a:r>
            <a:r>
              <a:rPr lang="el-GR" sz="2200" dirty="0">
                <a:latin typeface="Arial" pitchFamily="34" charset="0"/>
                <a:cs typeface="Arial" pitchFamily="34" charset="0"/>
              </a:rPr>
              <a:t>τα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δικ</a:t>
            </a:r>
            <a:r>
              <a:rPr sz="2200" dirty="0">
                <a:latin typeface="Arial" pitchFamily="34" charset="0"/>
                <a:cs typeface="Arial" pitchFamily="34" charset="0"/>
              </a:rPr>
              <a:t>αιώματα υποβολής.</a:t>
            </a:r>
          </a:p>
          <a:p>
            <a:r>
              <a:rPr sz="2200" dirty="0" err="1">
                <a:latin typeface="Arial" pitchFamily="34" charset="0"/>
                <a:cs typeface="Arial" pitchFamily="34" charset="0"/>
              </a:rPr>
              <a:t>Το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Dspace</a:t>
            </a:r>
            <a:r>
              <a:rPr sz="2200" dirty="0">
                <a:latin typeface="Arial" pitchFamily="34" charset="0"/>
                <a:cs typeface="Arial" pitchFamily="34" charset="0"/>
              </a:rPr>
              <a:t> λαμβ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άνει</a:t>
            </a:r>
            <a:r>
              <a:rPr sz="2200" dirty="0">
                <a:latin typeface="Arial" pitchFamily="34" charset="0"/>
                <a:cs typeface="Arial" pitchFamily="34" charset="0"/>
              </a:rPr>
              <a:t> α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υτά</a:t>
            </a:r>
            <a:r>
              <a:rPr sz="2200" dirty="0">
                <a:latin typeface="Arial" pitchFamily="34" charset="0"/>
                <a:cs typeface="Arial" pitchFamily="34" charset="0"/>
              </a:rPr>
              <a:t> τα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στοιχεί</a:t>
            </a:r>
            <a:r>
              <a:rPr sz="2200" dirty="0">
                <a:latin typeface="Arial" pitchFamily="34" charset="0"/>
                <a:cs typeface="Arial" pitchFamily="34" charset="0"/>
              </a:rPr>
              <a:t>α και δημιουργεί τις καταχωρ</a:t>
            </a:r>
            <a:r>
              <a:rPr lang="el-GR" sz="2200" dirty="0">
                <a:latin typeface="Arial" pitchFamily="34" charset="0"/>
                <a:cs typeface="Arial" pitchFamily="34" charset="0"/>
              </a:rPr>
              <a:t>ί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σεις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εργ</a:t>
            </a:r>
            <a:r>
              <a:rPr sz="2200" dirty="0">
                <a:latin typeface="Arial" pitchFamily="34" charset="0"/>
                <a:cs typeface="Arial" pitchFamily="34" charset="0"/>
              </a:rPr>
              <a:t>ασιών.</a:t>
            </a:r>
          </a:p>
          <a:p>
            <a:r>
              <a:rPr sz="2200" dirty="0" err="1">
                <a:latin typeface="Arial" pitchFamily="34" charset="0"/>
                <a:cs typeface="Arial" pitchFamily="34" charset="0"/>
              </a:rPr>
              <a:t>Υποστηρίζεται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αμφίδρομη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ροή</a:t>
            </a:r>
            <a:r>
              <a:rPr sz="2200" dirty="0">
                <a:latin typeface="Arial" pitchFamily="34" charset="0"/>
                <a:cs typeface="Arial" pitchFamily="34" charset="0"/>
              </a:rPr>
              <a:t>: η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κατάσταση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υποβολής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έγκρισης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καταλήγει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στο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Universis</a:t>
            </a:r>
            <a:r>
              <a:rPr sz="22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sz="2200" dirty="0" err="1">
                <a:latin typeface="Arial" pitchFamily="34" charset="0"/>
                <a:cs typeface="Arial" pitchFamily="34" charset="0"/>
              </a:rPr>
              <a:t>Έλεγχος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ταυτότητας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πρόσβασης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μέσω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του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Universis</a:t>
            </a:r>
            <a:r>
              <a:rPr sz="2200" dirty="0">
                <a:latin typeface="Arial" pitchFamily="34" charset="0"/>
                <a:cs typeface="Arial" pitchFamily="34" charset="0"/>
              </a:rPr>
              <a:t> (OAuth2).</a:t>
            </a:r>
          </a:p>
          <a:p>
            <a:r>
              <a:rPr sz="2200" dirty="0" err="1">
                <a:latin typeface="Arial" pitchFamily="34" charset="0"/>
                <a:cs typeface="Arial" pitchFamily="34" charset="0"/>
              </a:rPr>
              <a:t>Παραμετροποίηση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ανά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τμήμα</a:t>
            </a:r>
            <a:r>
              <a:rPr sz="2200" dirty="0">
                <a:latin typeface="Arial" pitchFamily="34" charset="0"/>
                <a:cs typeface="Arial" pitchFamily="34" charset="0"/>
              </a:rPr>
              <a:t>,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κύκλο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σπουδών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είδος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εργασίας</a:t>
            </a:r>
            <a:r>
              <a:rPr sz="22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sz="2200" dirty="0" err="1">
                <a:latin typeface="Arial" pitchFamily="34" charset="0"/>
                <a:cs typeface="Arial" pitchFamily="34" charset="0"/>
              </a:rPr>
              <a:t>Ειδοποιήσεις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ενημερώσεις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σε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πραγματικό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χρόνο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για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φοιτητές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και</a:t>
            </a:r>
            <a:r>
              <a:rPr sz="2200" dirty="0">
                <a:latin typeface="Arial" pitchFamily="34" charset="0"/>
                <a:cs typeface="Arial" pitchFamily="34" charset="0"/>
              </a:rPr>
              <a:t> </a:t>
            </a:r>
            <a:r>
              <a:rPr sz="2200" dirty="0" err="1">
                <a:latin typeface="Arial" pitchFamily="34" charset="0"/>
                <a:cs typeface="Arial" pitchFamily="34" charset="0"/>
              </a:rPr>
              <a:t>προσωπικό</a:t>
            </a:r>
            <a:r>
              <a:rPr sz="2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3 - Εικόνα" descr="εικόνα-removebg-pre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1524000"/>
            <a:ext cx="5082540" cy="100888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Λειτουργική μονάδα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Λειτουργική μονάδα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1424</TotalTime>
  <Words>1326</Words>
  <Application>Microsoft Office PowerPoint</Application>
  <PresentationFormat>On-screen Show (4:3)</PresentationFormat>
  <Paragraphs>145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Corbel</vt:lpstr>
      <vt:lpstr>Wingdings</vt:lpstr>
      <vt:lpstr>Wingdings 2</vt:lpstr>
      <vt:lpstr>Wingdings 3</vt:lpstr>
      <vt:lpstr>Λειτουργική μονάδα</vt:lpstr>
      <vt:lpstr>   </vt:lpstr>
      <vt:lpstr>ΙΔΡΥΜΑΤΙΚΟ ΑΠΟΘΕΤΗΡΙΟ Δ.Π.Θ.  ΙΑ ΔΠΘ </vt:lpstr>
      <vt:lpstr>ΑΝΟΙΚΤΗ ΠΡΟΣΒΑΣΗ ΔΙΑΛΕΙΤΟΥΡΓΙΚΟΤΗΤΑ - ΠΡΟΤΥΠΑ</vt:lpstr>
      <vt:lpstr>ΑΝΟΙΚΤΗ ΠΡΟΣΒΑΣΗ </vt:lpstr>
      <vt:lpstr> ΙΑ Δ.Π.Θ.</vt:lpstr>
      <vt:lpstr>PowerPoint Presentation</vt:lpstr>
      <vt:lpstr>ΑΝΑΓΚΗ ΓΙΑ ΔΙΑΣΥΝΔΕΣΗ</vt:lpstr>
      <vt:lpstr>ΣΤΟΧΟΙ ΤΗΣ ΔΙΑΣΥΝΔΕΣΗΣ</vt:lpstr>
      <vt:lpstr>ΥΛΟΠΟΙΗΣΗ  ΤΗΣ  ΔΙΑΣΥΝΔΕΣΗΣ</vt:lpstr>
      <vt:lpstr>ΔΙΑΣΥΝΔΕΣΗ ΣΥΓΧΡΟΝΗ ΚΑΙ ΑΣΥΓΧΡΟΝΗ ΕΠΙΚΟΙΝΩΝΙΑ</vt:lpstr>
      <vt:lpstr>ΡΟΗ ΕΡΓΑΣΙΩΝ  </vt:lpstr>
      <vt:lpstr>ΑΝΑΓΚΕΣ ΠΟΥ ΚΑΛΥΠΤΕΙ ΤΟ UNIVERSIS ΠΕΡΑ ΑΠΟ ΤΙΣ ΔΥΝΑΤΟΤΗΤΕΣ ΤΟΥ DSPACE</vt:lpstr>
      <vt:lpstr>  ΥΠΟΒΟΛΗ ΕΡΓΑΣΙΩΝ   </vt:lpstr>
      <vt:lpstr>ΑΞΙΟΛΟΓΗΣΗ &amp; ΑΝΑΘΕΩΡΗΣΗ ΕΡΓΑΣΙΩΝ  </vt:lpstr>
      <vt:lpstr>ΟΦΕΛΗ</vt:lpstr>
      <vt:lpstr>ΟΦΕΛΗ ΓΙΑ ΤΟΥΣ ΦΟΙΤΗΤΕΣ</vt:lpstr>
      <vt:lpstr>ΟΦΕΛΗ ΓΙΑ ΓΡΑΜΜΑΤΕΙΑ ΚΑΙ ΒΙΒΛΙΟΘΗΚΗ</vt:lpstr>
      <vt:lpstr>ΣΥΝΟΛΙΚΗ ΕΙΚΟΝΑ</vt:lpstr>
      <vt:lpstr>ΣΥΜΠΕΡΑΣΜΑΤΑ</vt:lpstr>
      <vt:lpstr>ΜΕΛΛΟΝΤΙΚΗ ΑΝΑΠΤΥΞΗ</vt:lpstr>
      <vt:lpstr>ΒΙΒΛΙΟΓΡΑΦΙΑ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Διασύνδεση Dspace και Universis</dc:title>
  <dc:creator>mvasil</dc:creator>
  <dc:description>generated using python-pptx</dc:description>
  <cp:lastModifiedBy>ΕΛΕΝΗ ΓΚΑΛΙΤΣΙΟΥ</cp:lastModifiedBy>
  <cp:revision>161</cp:revision>
  <dcterms:created xsi:type="dcterms:W3CDTF">2013-01-27T09:14:16Z</dcterms:created>
  <dcterms:modified xsi:type="dcterms:W3CDTF">2026-09-01T09:42:39Z</dcterms:modified>
</cp:coreProperties>
</file>