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5143500" cx="9144000"/>
  <p:notesSz cx="6858000" cy="9144000"/>
  <p:embeddedFontLst>
    <p:embeddedFont>
      <p:font typeface="Old Standard TT"/>
      <p:regular r:id="rId56"/>
      <p:bold r:id="rId57"/>
      <p: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9" roundtripDataSignature="AMtx7mhbAsbp8YqQ09aawcOP2pGpo1mz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B8C790-BDC6-4D27-A6B4-11D11C3D9D37}">
  <a:tblStyle styleId="{01B8C790-BDC6-4D27-A6B4-11D11C3D9D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OldStandardTT-bold.fntdata"/><Relationship Id="rId12" Type="http://schemas.openxmlformats.org/officeDocument/2006/relationships/slide" Target="slides/slide6.xml"/><Relationship Id="rId56" Type="http://schemas.openxmlformats.org/officeDocument/2006/relationships/font" Target="fonts/OldStandardTT-regular.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OldStandardT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8458cbe2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08458cbe2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02f4efe7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02f4efe7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fc0d1646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fc0d1646c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078bf058e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3078bf058ec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78bf058e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078bf058ec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7f1800d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307f1800de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79276a1b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79276a1b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08458cbe2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308458cbe2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79276a1b3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3079276a1b3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079276a1b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079276a1b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79276a1b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79276a1b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079276a1b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079276a1b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079276a1b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079276a1b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7f1800de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07f1800de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08971b522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08971b522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79276a1b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079276a1b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079276a1b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079276a1b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εδώ είναι όλα τα μέλη του εργαστηρίου τους οποίους ευχαριστώ από καρδιάς για την συνεργασία και την υπομονή τους.</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79276a1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079276a1b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fc65343dc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1fc65343dc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Η ζύμη είναι ένας ευκαρυωτικός μονοκύτταρος οργανισμός, ο οποίος -όπως και οι υπόλοιποι ευκαρυώτες- αποτελείται από οργανίδια που περιέχουν μεμβράνη, όπως ο πυρήνας και τα μιτοχόνδρια. Ακολουθεί το μοτίβο της κυτταρικής διαίρεσης ευκαρυωτών, δηλαδή αυτό της μεσόφασης και της μίτωσης. Τα δύο σημαντικότερα στάδια του κυτταρικού κύκλου, είναι η φάση S, κατά την οποία το γονιδίωμα του κυττάρου διπλασιάζεται, και η διαδικασία της μίτωσης (ή αλλιώς φάση M), κατά την οποία τα διπλασιασμένα χρωμοσώματα διαχωρίζονται το ένα το άλλο, και κατευθύνονται στην μιτωτική άτρακτο, δηλαδή το μέρος στο οποίο είναι συγκεντρωμένοι όλοι οι μικροσωληνίσκοι. Κατά την μεσόφαση, το κύτταρο ενεργοποιεί μηχανισμούς που ωθούν στον διπλασιασμό όλων των υλικών του, ώστε όλα τα οργανίδια και χρωμοσώματα να είναι διπλάσια απ’ ότι πριν. Υπάρχουν επίσης και μηχανισμοί επιδιόρθωσης λαθών και τυχών ανακριβιών στην αλληλουχία του DNA.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fc65343dc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1fc65343dc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Στην εικόνα φαίνονται κύτταρα ζύμης, όπου διακρίνονται το θυγατρικό κύτταρο και το κύτταρο-γονέας. Με πράσινο φαίνεται η Spc42, μία πρωτεΐνη η οποία κάνει localize στην μιτωτική άτρακτο, ενώ με κόκκινο είναι η ιστόνη H2, η οποία είναι μια πυρηνική πρωτεΐνη.</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502f4efe7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502f4efe7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053e130f4fca1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13053e130f4fca1b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3053e130f4fca1b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13053e130f4fca1b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a:t>Maltose binding protein είναι μέρος του μονοπατιού του καταβολισμού της μαλτόζης στην E. Coli.</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3053e130f4fca1b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13053e130f4fca1b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053e130f4fca1b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3053e130f4fca1b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053e130f4fca1b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13053e130f4fca1b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Τα SIMs αποτελούνται από μία αλληλουχία τεσσάρων υδρόφοβων αμινοξέων, τα οποία αναγνωρίζουν το “αυλάκι” που δημιουργείται ανάμεσα στο β2 φύλλο και α1 έλικα της SUMO, το οποίο είναι επίσης υδρόφοβο, εξαιτίας των αμινοξέων που περιέχει.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Με πράσινο φαίνονται οι συντηρημένες αλληλουχίες της SUMO-1, οι οποίες περιέχουν υδρόφοβα αμινοξέα, ώστε να αλληλεπιδρούν με τα αντίστοιχα υδρόφοβα SIMs.</a:t>
            </a:r>
            <a:endParaRPr>
              <a:solidFill>
                <a:schemeClr val="dk1"/>
              </a:solidFill>
            </a:endParaRPr>
          </a:p>
          <a:p>
            <a:pPr indent="0" lvl="0" marL="0" rtl="0" algn="l">
              <a:lnSpc>
                <a:spcPct val="100000"/>
              </a:lnSpc>
              <a:spcBef>
                <a:spcPts val="0"/>
              </a:spcBef>
              <a:spcAft>
                <a:spcPts val="0"/>
              </a:spcAft>
              <a:buSzPts val="1400"/>
              <a:buNone/>
            </a:pPr>
            <a:r>
              <a:rPr lang="en"/>
              <a:t>Με κόκκινο εμφανίζονται τα αμινοξέα που είναι θετικώς φορτισμένα, τα οποία αλληλεπιδρούν με τα αρνητικά φορτισμένα κατάλοιπα των SIMs.</a:t>
            </a:r>
            <a:endParaRPr/>
          </a:p>
          <a:p>
            <a:pPr indent="0" lvl="0" marL="0" rtl="0" algn="l">
              <a:lnSpc>
                <a:spcPct val="100000"/>
              </a:lnSpc>
              <a:spcBef>
                <a:spcPts val="0"/>
              </a:spcBef>
              <a:spcAft>
                <a:spcPts val="0"/>
              </a:spcAft>
              <a:buSzPts val="1400"/>
              <a:buNone/>
            </a:pPr>
            <a:r>
              <a:rPr lang="en"/>
              <a:t>Αυτός είναι κι ο λόγος που τα φωσφορυλιωμένα κατάλοιπα αμινοξέων στα SIMs δεν μπορούν να δημιουργήσουν αυτή την αλληλεπίδραση SIMs/SUMO.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79276a1b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079276a1b3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Γενικότερα, Η SUMOυλίωση της Aurora B, είναι απαραίτητη για την σωστή ανάπτυξη των κυττάρων, καθώς πιστεύεται ότι συμμετέχει στην ενεργοποίησή της. Στην εικόνα αριστερά βλέπουμε τις αλληλουχίες της κινάσης σε διάφορους οργανισμούς, και παρατηρούμε στο πράσινο ότι το μοτίβο στο οποίο εμπεριέχεται η λυσίνη που SUMOυλιώνεται είναι συντηρημένο σε όλα τα ομόλογα. Η λειτουργία της SUMOυλίωσης παρατηρείται με την αλλαγή της  λυσίνης στην θέση 207 που μεταλάσσεται σε αργινίνη, χάνοντας -έτσι- την ικανότητα να SUMOυλιωθεί. Το αποτέλεσμα αυτής της μετάλλαξης, ωθεί το κύτταρο σε μειωμένη ανάπτυξη, λόγω της λανθασμένης λειτουργίας της κινάσης. Το ίδιο συμβαίνει και με την αλλαγή του ασπαρτικού σε αλανίνη (D205A), καθώς βοηθάει στο ATP-binding, ώστε να μπορέσει η Aurora B να φωσφορυλιώσει τα υποστρώματά της. Παρατηρείται το ίδιο μοτίβο και στις δύο περιπτώσεις, πράγμα που υποδεικνύει την σημαντικότητα της SUMOυλίωσης της κινάσης ως προς την ενεργοποίησή της. Τα κύτταρα δεξιά είναι U2OS cells, τα οποία είναι επιθηλιακά κύτταρα ανθρώπου, δηλαδή της αλληλουχίας του homo sapiens.</a:t>
            </a:r>
            <a:endParaRPr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3053e130f4fca1b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13053e130f4fca1b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Γενικότερα, Η SUMOυλίωση της Aurora B, είναι απαραίτητη για την σωστή ανάπτυξη των κυττάρων, καθώς πιστεύεται ότι συμμετέχει στην ενεργοποίησή της. Στην εικόνα αριστερά βλέπουμε τις αλληλουχίες της κινάσης σε διάφορους οργανισμούς, και παρατηρούμε στο πράσινο ότι το μοτίβο στο οποίο εμπεριέχεται η λυσίνη που SUMOυλιώνεται είναι συντηρημένο σε όλα τα ομόλογα. Η λειτουργία της SUMOυλίωσης παρατηρείται με την αλλαγή της  λυσίνης στην θέση 207 που μεταλάσσεται σε αργινίνη, χάνοντας -έτσι- την ικανότητα να SUMOυλιωθεί. Το αποτέλεσμα αυτής της μετάλλαξης, ωθεί το κύτταρο σε μειωμένη ανάπτυξη, λόγω της λανθασμένης λειτουργίας της κινάσης. Το ίδιο συμβαίνει και με την αλλαγή του ασπαρτικού σε αλανίνη (D205A), καθώς βοηθάει στο ATP-binding, ώστε να μπορέσει η Aurora B να φωσφορυλιώσει τα υποστρώματά της. Παρατηρείται το ίδιο μοτίβο και στις δύο περιπτώσεις, πράγμα που υποδεικνύει την σημαντικότητα της SUMOυλίωσης της κινάσης ως προς την ενεργοποίησή της. Τα κύτταρα δεξιά είναι U2OS cells, τα οποία είναι επιθηλιακά κύτταρα ανθρώπου, δηλαδή της αλληλουχίας του homo sapiens.</a:t>
            </a:r>
            <a:endParaRPr b="1"/>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Όπως μπορούμε να δούμε, όλα τα κομμάτια του CPC μπορούν να SUMOυλιωθούν. Στην εικόνα αριστερά βλέπουμε γενικότερα τις θέσεις των λυσινών που μπορούν να SUMOυλιωθούν. Αυτό βρέθηκε με υπολογιστικά προγράμματα. Τώρα, με κίτρινο φαίνονται οι αλληλουχίες που έχει βρεθεί πειραματικά με φασματομετρία μάζας ότι οι εκάστοτε λυσίνες SUMOυλιώνονται, με αστερίσκο βλέπουμε τις λυσίνες που είναι συντηρημένες σε όλα τα ομόλογα.</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Κόκκινο: αλληλουχίες που έχουν βρεθεί μέσω προγραμμάτων ότι SUMOυλιώνονται με περισσότερες πιθανότητες</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Με αστερίσκο: συντηρημένες αλληλουχίες</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Κίτρινο: Αλληλουχίες που έχουν αποδειχθεί πειραματικά ότι SUMOυλιώνονται, με φασματομετρία μάζας.</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Τα προγράμματα που χρησιμοποιήθηκαν είναι τα JASSA, GPS-SUMO και SUMOgo.</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053e130f4fca1b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13053e130f4fca1b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08b4ef853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308b4ef853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08b4ef853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08b4ef853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3053e130f4fca1b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3053e130f4fca1b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0924eda04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30924eda04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78bf058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078bf058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fd0262d9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fd0262d96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02f4efe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2502f4efe7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38"/>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38"/>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38"/>
          <p:cNvSpPr txBox="1"/>
          <p:nvPr>
            <p:ph type="ctrTitle"/>
          </p:nvPr>
        </p:nvSpPr>
        <p:spPr>
          <a:xfrm>
            <a:off x="512700" y="1893300"/>
            <a:ext cx="8118600" cy="1522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4200"/>
              <a:buNone/>
              <a:defRPr sz="4200">
                <a:solidFill>
                  <a:schemeClr val="accent1"/>
                </a:solidFill>
              </a:defRPr>
            </a:lvl1pPr>
            <a:lvl2pPr lvl="1" algn="l">
              <a:lnSpc>
                <a:spcPct val="100000"/>
              </a:lnSpc>
              <a:spcBef>
                <a:spcPts val="0"/>
              </a:spcBef>
              <a:spcAft>
                <a:spcPts val="0"/>
              </a:spcAft>
              <a:buClr>
                <a:schemeClr val="accent1"/>
              </a:buClr>
              <a:buSzPts val="4200"/>
              <a:buNone/>
              <a:defRPr sz="4200">
                <a:solidFill>
                  <a:schemeClr val="accent1"/>
                </a:solidFill>
              </a:defRPr>
            </a:lvl2pPr>
            <a:lvl3pPr lvl="2" algn="l">
              <a:lnSpc>
                <a:spcPct val="100000"/>
              </a:lnSpc>
              <a:spcBef>
                <a:spcPts val="0"/>
              </a:spcBef>
              <a:spcAft>
                <a:spcPts val="0"/>
              </a:spcAft>
              <a:buClr>
                <a:schemeClr val="accent1"/>
              </a:buClr>
              <a:buSzPts val="4200"/>
              <a:buNone/>
              <a:defRPr sz="4200">
                <a:solidFill>
                  <a:schemeClr val="accent1"/>
                </a:solidFill>
              </a:defRPr>
            </a:lvl3pPr>
            <a:lvl4pPr lvl="3" algn="l">
              <a:lnSpc>
                <a:spcPct val="100000"/>
              </a:lnSpc>
              <a:spcBef>
                <a:spcPts val="0"/>
              </a:spcBef>
              <a:spcAft>
                <a:spcPts val="0"/>
              </a:spcAft>
              <a:buClr>
                <a:schemeClr val="accent1"/>
              </a:buClr>
              <a:buSzPts val="4200"/>
              <a:buNone/>
              <a:defRPr sz="4200">
                <a:solidFill>
                  <a:schemeClr val="accent1"/>
                </a:solidFill>
              </a:defRPr>
            </a:lvl4pPr>
            <a:lvl5pPr lvl="4" algn="l">
              <a:lnSpc>
                <a:spcPct val="100000"/>
              </a:lnSpc>
              <a:spcBef>
                <a:spcPts val="0"/>
              </a:spcBef>
              <a:spcAft>
                <a:spcPts val="0"/>
              </a:spcAft>
              <a:buClr>
                <a:schemeClr val="accent1"/>
              </a:buClr>
              <a:buSzPts val="4200"/>
              <a:buNone/>
              <a:defRPr sz="4200">
                <a:solidFill>
                  <a:schemeClr val="accent1"/>
                </a:solidFill>
              </a:defRPr>
            </a:lvl5pPr>
            <a:lvl6pPr lvl="5" algn="l">
              <a:lnSpc>
                <a:spcPct val="100000"/>
              </a:lnSpc>
              <a:spcBef>
                <a:spcPts val="0"/>
              </a:spcBef>
              <a:spcAft>
                <a:spcPts val="0"/>
              </a:spcAft>
              <a:buClr>
                <a:schemeClr val="accent1"/>
              </a:buClr>
              <a:buSzPts val="4200"/>
              <a:buNone/>
              <a:defRPr sz="4200">
                <a:solidFill>
                  <a:schemeClr val="accent1"/>
                </a:solidFill>
              </a:defRPr>
            </a:lvl6pPr>
            <a:lvl7pPr lvl="6" algn="l">
              <a:lnSpc>
                <a:spcPct val="100000"/>
              </a:lnSpc>
              <a:spcBef>
                <a:spcPts val="0"/>
              </a:spcBef>
              <a:spcAft>
                <a:spcPts val="0"/>
              </a:spcAft>
              <a:buClr>
                <a:schemeClr val="accent1"/>
              </a:buClr>
              <a:buSzPts val="4200"/>
              <a:buNone/>
              <a:defRPr sz="4200">
                <a:solidFill>
                  <a:schemeClr val="accent1"/>
                </a:solidFill>
              </a:defRPr>
            </a:lvl7pPr>
            <a:lvl8pPr lvl="7" algn="l">
              <a:lnSpc>
                <a:spcPct val="100000"/>
              </a:lnSpc>
              <a:spcBef>
                <a:spcPts val="0"/>
              </a:spcBef>
              <a:spcAft>
                <a:spcPts val="0"/>
              </a:spcAft>
              <a:buClr>
                <a:schemeClr val="accent1"/>
              </a:buClr>
              <a:buSzPts val="4200"/>
              <a:buNone/>
              <a:defRPr sz="4200">
                <a:solidFill>
                  <a:schemeClr val="accent1"/>
                </a:solidFill>
              </a:defRPr>
            </a:lvl8pPr>
            <a:lvl9pPr lvl="8" algn="l">
              <a:lnSpc>
                <a:spcPct val="100000"/>
              </a:lnSpc>
              <a:spcBef>
                <a:spcPts val="0"/>
              </a:spcBef>
              <a:spcAft>
                <a:spcPts val="0"/>
              </a:spcAft>
              <a:buClr>
                <a:schemeClr val="accent1"/>
              </a:buClr>
              <a:buSzPts val="4200"/>
              <a:buNone/>
              <a:defRPr sz="4200">
                <a:solidFill>
                  <a:schemeClr val="accent1"/>
                </a:solidFill>
              </a:defRPr>
            </a:lvl9pPr>
          </a:lstStyle>
          <a:p/>
        </p:txBody>
      </p:sp>
      <p:sp>
        <p:nvSpPr>
          <p:cNvPr id="13" name="Google Shape;13;p38"/>
          <p:cNvSpPr txBox="1"/>
          <p:nvPr>
            <p:ph idx="1" type="subTitle"/>
          </p:nvPr>
        </p:nvSpPr>
        <p:spPr>
          <a:xfrm>
            <a:off x="512700" y="3840639"/>
            <a:ext cx="8118600" cy="787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0" name="Google Shape;50;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48"/>
          <p:cNvSpPr txBox="1"/>
          <p:nvPr>
            <p:ph hasCustomPrompt="1" type="title"/>
          </p:nvPr>
        </p:nvSpPr>
        <p:spPr>
          <a:xfrm>
            <a:off x="311700" y="1039650"/>
            <a:ext cx="8520600" cy="2106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53" name="Google Shape;53;p48"/>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4" name="Google Shape;5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5" name="Shape 15"/>
        <p:cNvGrpSpPr/>
        <p:nvPr/>
      </p:nvGrpSpPr>
      <p:grpSpPr>
        <a:xfrm>
          <a:off x="0" y="0"/>
          <a:ext cx="0" cy="0"/>
          <a:chOff x="0" y="0"/>
          <a:chExt cx="0" cy="0"/>
        </a:xfrm>
      </p:grpSpPr>
      <p:sp>
        <p:nvSpPr>
          <p:cNvPr id="16" name="Google Shape;16;p39"/>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p:txBody>
      </p:sp>
      <p:sp>
        <p:nvSpPr>
          <p:cNvPr id="17" name="Google Shape;1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cxnSp>
        <p:nvCxnSpPr>
          <p:cNvPr id="21" name="Google Shape;21;p40"/>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22" name="Google Shape;22;p40"/>
          <p:cNvSpPr txBox="1"/>
          <p:nvPr>
            <p:ph type="title"/>
          </p:nvPr>
        </p:nvSpPr>
        <p:spPr>
          <a:xfrm>
            <a:off x="512700" y="1893300"/>
            <a:ext cx="8118600" cy="1522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p:txBody>
      </p:sp>
      <p:sp>
        <p:nvSpPr>
          <p:cNvPr id="23" name="Google Shape;23;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 name="Shape 24"/>
        <p:cNvGrpSpPr/>
        <p:nvPr/>
      </p:nvGrpSpPr>
      <p:grpSpPr>
        <a:xfrm>
          <a:off x="0" y="0"/>
          <a:ext cx="0" cy="0"/>
          <a:chOff x="0" y="0"/>
          <a:chExt cx="0" cy="0"/>
        </a:xfrm>
      </p:grpSpPr>
      <p:sp>
        <p:nvSpPr>
          <p:cNvPr id="25" name="Google Shape;25;p4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 name="Google Shape;26;p41"/>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27" name="Google Shape;27;p41"/>
          <p:cNvSpPr txBox="1"/>
          <p:nvPr>
            <p:ph type="title"/>
          </p:nvPr>
        </p:nvSpPr>
        <p:spPr>
          <a:xfrm>
            <a:off x="265500" y="1382350"/>
            <a:ext cx="4045200" cy="1333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p:txBody>
      </p:sp>
      <p:sp>
        <p:nvSpPr>
          <p:cNvPr id="28" name="Google Shape;28;p41"/>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 name="Google Shape;29;p4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0" name="Google Shape;3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4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2"/>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p42"/>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44"/>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8" name="Google Shape;38;p44"/>
          <p:cNvSpPr txBox="1"/>
          <p:nvPr>
            <p:ph idx="1" type="body"/>
          </p:nvPr>
        </p:nvSpPr>
        <p:spPr>
          <a:xfrm>
            <a:off x="311700" y="1171675"/>
            <a:ext cx="3999900" cy="3397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44"/>
          <p:cNvSpPr txBox="1"/>
          <p:nvPr>
            <p:ph idx="2" type="body"/>
          </p:nvPr>
        </p:nvSpPr>
        <p:spPr>
          <a:xfrm>
            <a:off x="4832400" y="1171675"/>
            <a:ext cx="3999900" cy="3397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4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4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7" name="Google Shape;4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1pPr>
            <a:lvl2pPr lvl="1"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2pPr>
            <a:lvl3pPr lvl="2"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3pPr>
            <a:lvl4pPr lvl="3"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4pPr>
            <a:lvl5pPr lvl="4"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5pPr>
            <a:lvl6pPr lvl="5"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6pPr>
            <a:lvl7pPr lvl="6"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7pPr>
            <a:lvl8pPr lvl="7"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8pPr>
            <a:lvl9pPr lvl="8"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9pPr>
          </a:lstStyle>
          <a:p/>
        </p:txBody>
      </p:sp>
      <p:sp>
        <p:nvSpPr>
          <p:cNvPr id="7" name="Google Shape;7;p37"/>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317500" lvl="1" marL="9144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317500" lvl="2" marL="13716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317500" lvl="3" marL="18288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317500" lvl="4" marL="22860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317500" lvl="5" marL="27432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317500" lvl="6" marL="32004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317500" lvl="7" marL="36576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317500" lvl="8" marL="41148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8" name="Google Shape;8;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4.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8.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3.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2.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9.png"/><Relationship Id="rId4" Type="http://schemas.openxmlformats.org/officeDocument/2006/relationships/hyperlink" Target="https://www.mdpi.com/2073-4425/11/6/64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sp>
        <p:nvSpPr>
          <p:cNvPr id="59" name="Google Shape;59;p1"/>
          <p:cNvSpPr txBox="1"/>
          <p:nvPr>
            <p:ph type="ctrTitle"/>
          </p:nvPr>
        </p:nvSpPr>
        <p:spPr>
          <a:xfrm>
            <a:off x="512700" y="1842875"/>
            <a:ext cx="8118600" cy="1649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000000"/>
              </a:buClr>
              <a:buSzPts val="3780"/>
              <a:buFont typeface="Arial"/>
              <a:buNone/>
            </a:pPr>
            <a:r>
              <a:rPr b="1" lang="en" sz="3280"/>
              <a:t>Role of the ubiquitin-like protein SUMO in the regulation of the yeast chromosome passenger complex.</a:t>
            </a:r>
            <a:endParaRPr b="1" sz="3280"/>
          </a:p>
        </p:txBody>
      </p:sp>
      <p:sp>
        <p:nvSpPr>
          <p:cNvPr id="60" name="Google Shape;60;p1"/>
          <p:cNvSpPr txBox="1"/>
          <p:nvPr>
            <p:ph idx="1" type="subTitle"/>
          </p:nvPr>
        </p:nvSpPr>
        <p:spPr>
          <a:xfrm>
            <a:off x="512700" y="3840639"/>
            <a:ext cx="8118600" cy="7875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2400"/>
              <a:buNone/>
            </a:pPr>
            <a:r>
              <a:rPr b="1" lang="en" sz="1100"/>
              <a:t>Georgios Semertsidis</a:t>
            </a:r>
            <a:r>
              <a:rPr lang="en" sz="1100"/>
              <a:t>, MSc in Molecular and Cellular Biology and Biotechnology, Medicine School at University of Ioannina </a:t>
            </a:r>
            <a:endParaRPr sz="1100"/>
          </a:p>
          <a:p>
            <a:pPr indent="0" lvl="0" marL="0" rtl="0" algn="l">
              <a:lnSpc>
                <a:spcPct val="90000"/>
              </a:lnSpc>
              <a:spcBef>
                <a:spcPts val="0"/>
              </a:spcBef>
              <a:spcAft>
                <a:spcPts val="0"/>
              </a:spcAft>
              <a:buSzPts val="2400"/>
              <a:buNone/>
            </a:pPr>
            <a:r>
              <a:rPr lang="en" sz="1100"/>
              <a:t>Supervisor: </a:t>
            </a:r>
            <a:r>
              <a:rPr b="1" lang="en" sz="1100"/>
              <a:t>Dimitris Liakopoulos</a:t>
            </a:r>
            <a:endParaRPr b="1" sz="1100"/>
          </a:p>
        </p:txBody>
      </p:sp>
      <p:pic>
        <p:nvPicPr>
          <p:cNvPr id="61" name="Google Shape;61;p1"/>
          <p:cNvPicPr preferRelativeResize="0"/>
          <p:nvPr/>
        </p:nvPicPr>
        <p:blipFill rotWithShape="1">
          <a:blip r:embed="rId3">
            <a:alphaModFix/>
          </a:blip>
          <a:srcRect b="0" l="0" r="0" t="0"/>
          <a:stretch/>
        </p:blipFill>
        <p:spPr>
          <a:xfrm>
            <a:off x="152400" y="152400"/>
            <a:ext cx="4031800" cy="82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08458cbe29_0_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43" name="Google Shape;143;g308458cbe29_0_20"/>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8"/>
              <a:buNone/>
            </a:pPr>
            <a:r>
              <a:rPr b="1" lang="en" sz="1940"/>
              <a:t>SUMO-interacting-motifs (SIMs) and group sumoylation.</a:t>
            </a:r>
            <a:endParaRPr b="1" sz="1940"/>
          </a:p>
        </p:txBody>
      </p:sp>
      <p:sp>
        <p:nvSpPr>
          <p:cNvPr id="144" name="Google Shape;144;g308458cbe29_0_20"/>
          <p:cNvSpPr txBox="1"/>
          <p:nvPr/>
        </p:nvSpPr>
        <p:spPr>
          <a:xfrm>
            <a:off x="477975" y="1727325"/>
            <a:ext cx="2699700" cy="1739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lang="en" sz="1600">
                <a:solidFill>
                  <a:srgbClr val="FFFBF0"/>
                </a:solidFill>
                <a:latin typeface="Old Standard TT"/>
                <a:ea typeface="Old Standard TT"/>
                <a:cs typeface="Old Standard TT"/>
                <a:sym typeface="Old Standard TT"/>
              </a:rPr>
              <a:t>Specific hydrophobic areas within proteins interact with the hydrophobic SUMO core, inducing the formation of protein groups.</a:t>
            </a:r>
            <a:endParaRPr b="0" i="0" sz="16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lang="en" sz="900">
                <a:solidFill>
                  <a:schemeClr val="accent4"/>
                </a:solidFill>
                <a:latin typeface="Old Standard TT"/>
                <a:ea typeface="Old Standard TT"/>
                <a:cs typeface="Old Standard TT"/>
                <a:sym typeface="Old Standard TT"/>
              </a:rPr>
              <a:t> Yau et al. in Cells, 2021</a:t>
            </a:r>
            <a:endParaRPr b="0" i="0" sz="1600" u="none" cap="none" strike="noStrike">
              <a:solidFill>
                <a:schemeClr val="accent4"/>
              </a:solidFill>
              <a:latin typeface="Old Standard TT"/>
              <a:ea typeface="Old Standard TT"/>
              <a:cs typeface="Old Standard TT"/>
              <a:sym typeface="Old Standard TT"/>
            </a:endParaRPr>
          </a:p>
        </p:txBody>
      </p:sp>
      <p:sp>
        <p:nvSpPr>
          <p:cNvPr id="145" name="Google Shape;145;g308458cbe29_0_2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 from </a:t>
            </a:r>
            <a:r>
              <a:rPr lang="en" sz="900">
                <a:solidFill>
                  <a:schemeClr val="accent1"/>
                </a:solidFill>
                <a:latin typeface="Old Standard TT"/>
                <a:ea typeface="Old Standard TT"/>
                <a:cs typeface="Old Standard TT"/>
                <a:sym typeface="Old Standard TT"/>
              </a:rPr>
              <a:t>Jentsch &amp; Psakhye in Annual Review of Genetics (2013)</a:t>
            </a:r>
            <a:endParaRPr b="0" i="0" sz="900" u="none" cap="none" strike="noStrike">
              <a:solidFill>
                <a:schemeClr val="accent1"/>
              </a:solidFill>
              <a:latin typeface="Old Standard TT"/>
              <a:ea typeface="Old Standard TT"/>
              <a:cs typeface="Old Standard TT"/>
              <a:sym typeface="Old Standard TT"/>
            </a:endParaRPr>
          </a:p>
        </p:txBody>
      </p:sp>
      <p:pic>
        <p:nvPicPr>
          <p:cNvPr id="146" name="Google Shape;146;g308458cbe29_0_20"/>
          <p:cNvPicPr preferRelativeResize="0"/>
          <p:nvPr/>
        </p:nvPicPr>
        <p:blipFill>
          <a:blip r:embed="rId3">
            <a:alphaModFix/>
          </a:blip>
          <a:stretch>
            <a:fillRect/>
          </a:stretch>
        </p:blipFill>
        <p:spPr>
          <a:xfrm>
            <a:off x="3354700" y="1455638"/>
            <a:ext cx="5064890" cy="223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title"/>
          </p:nvPr>
        </p:nvSpPr>
        <p:spPr>
          <a:xfrm>
            <a:off x="275225" y="1644875"/>
            <a:ext cx="4045200" cy="1333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b="1" lang="en">
                <a:solidFill>
                  <a:srgbClr val="333333"/>
                </a:solidFill>
              </a:rPr>
              <a:t>P</a:t>
            </a:r>
            <a:r>
              <a:rPr b="1" lang="en">
                <a:solidFill>
                  <a:srgbClr val="333333"/>
                </a:solidFill>
              </a:rPr>
              <a:t>urpose.</a:t>
            </a:r>
            <a:endParaRPr b="1">
              <a:solidFill>
                <a:srgbClr val="333333"/>
              </a:solidFill>
            </a:endParaRPr>
          </a:p>
        </p:txBody>
      </p:sp>
      <p:sp>
        <p:nvSpPr>
          <p:cNvPr id="152" name="Google Shape;152;p1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just">
              <a:lnSpc>
                <a:spcPct val="115000"/>
              </a:lnSpc>
              <a:spcBef>
                <a:spcPts val="0"/>
              </a:spcBef>
              <a:spcAft>
                <a:spcPts val="1200"/>
              </a:spcAft>
              <a:buSzPts val="1800"/>
              <a:buNone/>
            </a:pPr>
            <a:r>
              <a:rPr lang="en" sz="1500"/>
              <a:t>To u</a:t>
            </a:r>
            <a:r>
              <a:rPr lang="en" sz="1500"/>
              <a:t>nderstand the SUMO involvement in function and localization of the CPC complex in budding yeast.</a:t>
            </a:r>
            <a:endParaRPr sz="1500"/>
          </a:p>
        </p:txBody>
      </p:sp>
      <p:sp>
        <p:nvSpPr>
          <p:cNvPr id="153" name="Google Shape;1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59" name="Google Shape;159;p11"/>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t>What do we know so far about SUMO and CPC?</a:t>
            </a:r>
            <a:endParaRPr b="1" sz="1940"/>
          </a:p>
        </p:txBody>
      </p:sp>
      <p:sp>
        <p:nvSpPr>
          <p:cNvPr id="160" name="Google Shape;160;p11"/>
          <p:cNvSpPr txBox="1"/>
          <p:nvPr/>
        </p:nvSpPr>
        <p:spPr>
          <a:xfrm>
            <a:off x="779900" y="1069325"/>
            <a:ext cx="7572900" cy="34479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Clr>
                <a:schemeClr val="lt1"/>
              </a:buClr>
              <a:buSzPts val="1400"/>
              <a:buFont typeface="Old Standard TT"/>
              <a:buChar char="●"/>
            </a:pPr>
            <a:r>
              <a:rPr lang="en">
                <a:solidFill>
                  <a:schemeClr val="lt1"/>
                </a:solidFill>
                <a:latin typeface="Old Standard TT"/>
                <a:ea typeface="Old Standard TT"/>
                <a:cs typeface="Old Standard TT"/>
                <a:sym typeface="Old Standard TT"/>
              </a:rPr>
              <a:t>Preventing Aurora B sumoylation in HeLa cells reduces cell viability, leads to abnormal chromosome segregation.</a:t>
            </a:r>
            <a:endParaRPr sz="1000">
              <a:solidFill>
                <a:schemeClr val="lt1"/>
              </a:solidFill>
              <a:latin typeface="Old Standard TT"/>
              <a:ea typeface="Old Standard TT"/>
              <a:cs typeface="Old Standard TT"/>
              <a:sym typeface="Old Standard TT"/>
            </a:endParaRPr>
          </a:p>
          <a:p>
            <a:pPr indent="0" lvl="0" marL="457200" rtl="0" algn="just">
              <a:spcBef>
                <a:spcPts val="0"/>
              </a:spcBef>
              <a:spcAft>
                <a:spcPts val="0"/>
              </a:spcAft>
              <a:buClr>
                <a:schemeClr val="dk1"/>
              </a:buClr>
              <a:buSzPts val="1100"/>
              <a:buFont typeface="Arial"/>
              <a:buNone/>
            </a:pPr>
            <a:r>
              <a:rPr lang="en" sz="900">
                <a:solidFill>
                  <a:schemeClr val="accent4"/>
                </a:solidFill>
                <a:latin typeface="Old Standard TT"/>
                <a:ea typeface="Old Standard TT"/>
                <a:cs typeface="Old Standard TT"/>
                <a:sym typeface="Old Standard TT"/>
              </a:rPr>
              <a:t>(Fernández-Miranda et al., 2010) </a:t>
            </a:r>
            <a:endParaRPr sz="900">
              <a:solidFill>
                <a:schemeClr val="accent4"/>
              </a:solidFill>
              <a:latin typeface="Old Standard TT"/>
              <a:ea typeface="Old Standard TT"/>
              <a:cs typeface="Old Standard TT"/>
              <a:sym typeface="Old Standard TT"/>
            </a:endParaRPr>
          </a:p>
          <a:p>
            <a:pPr indent="0" lvl="0" marL="457200" rtl="0" algn="just">
              <a:spcBef>
                <a:spcPts val="0"/>
              </a:spcBef>
              <a:spcAft>
                <a:spcPts val="0"/>
              </a:spcAft>
              <a:buClr>
                <a:schemeClr val="dk1"/>
              </a:buClr>
              <a:buSzPts val="1100"/>
              <a:buFont typeface="Arial"/>
              <a:buNone/>
            </a:pPr>
            <a:r>
              <a:t/>
            </a:r>
            <a:endParaRPr sz="900">
              <a:solidFill>
                <a:schemeClr val="accent4"/>
              </a:solidFill>
              <a:latin typeface="Old Standard TT"/>
              <a:ea typeface="Old Standard TT"/>
              <a:cs typeface="Old Standard TT"/>
              <a:sym typeface="Old Standard TT"/>
            </a:endParaRPr>
          </a:p>
          <a:p>
            <a:pPr indent="-317500" lvl="0" marL="457200" rtl="0" algn="just">
              <a:spcBef>
                <a:spcPts val="0"/>
              </a:spcBef>
              <a:spcAft>
                <a:spcPts val="0"/>
              </a:spcAft>
              <a:buClr>
                <a:schemeClr val="lt1"/>
              </a:buClr>
              <a:buSzPts val="1400"/>
              <a:buFont typeface="Old Standard TT"/>
              <a:buChar char="●"/>
            </a:pPr>
            <a:r>
              <a:rPr lang="en">
                <a:solidFill>
                  <a:schemeClr val="lt1"/>
                </a:solidFill>
                <a:latin typeface="Old Standard TT"/>
                <a:ea typeface="Old Standard TT"/>
                <a:cs typeface="Old Standard TT"/>
                <a:sym typeface="Old Standard TT"/>
              </a:rPr>
              <a:t>Preventing Aurora B sumoylation leads to mislocalization of the CPC to the inner centromere in HeLa cells, causing CPC to spread across chromosome arms during prometaphase and metaphase.</a:t>
            </a:r>
            <a:endParaRPr sz="900">
              <a:solidFill>
                <a:schemeClr val="lt1"/>
              </a:solidFill>
              <a:latin typeface="Old Standard TT"/>
              <a:ea typeface="Old Standard TT"/>
              <a:cs typeface="Old Standard TT"/>
              <a:sym typeface="Old Standard TT"/>
            </a:endParaRPr>
          </a:p>
          <a:p>
            <a:pPr indent="0" lvl="0" marL="457200" rtl="0" algn="just">
              <a:spcBef>
                <a:spcPts val="0"/>
              </a:spcBef>
              <a:spcAft>
                <a:spcPts val="0"/>
              </a:spcAft>
              <a:buClr>
                <a:schemeClr val="dk1"/>
              </a:buClr>
              <a:buSzPts val="1100"/>
              <a:buFont typeface="Arial"/>
              <a:buNone/>
            </a:pPr>
            <a:r>
              <a:rPr lang="en" sz="900">
                <a:solidFill>
                  <a:schemeClr val="accent4"/>
                </a:solidFill>
                <a:latin typeface="Old Standard TT"/>
                <a:ea typeface="Old Standard TT"/>
                <a:cs typeface="Old Standard TT"/>
                <a:sym typeface="Old Standard TT"/>
              </a:rPr>
              <a:t>(Fernández-Miranda et al., 2010)</a:t>
            </a:r>
            <a:endParaRPr sz="900">
              <a:solidFill>
                <a:schemeClr val="accent4"/>
              </a:solidFill>
              <a:latin typeface="Old Standard TT"/>
              <a:ea typeface="Old Standard TT"/>
              <a:cs typeface="Old Standard TT"/>
              <a:sym typeface="Old Standard TT"/>
            </a:endParaRPr>
          </a:p>
          <a:p>
            <a:pPr indent="0" lvl="0" marL="0" marR="0" rtl="0" algn="just">
              <a:lnSpc>
                <a:spcPct val="100000"/>
              </a:lnSpc>
              <a:spcBef>
                <a:spcPts val="0"/>
              </a:spcBef>
              <a:spcAft>
                <a:spcPts val="0"/>
              </a:spcAft>
              <a:buClr>
                <a:srgbClr val="000000"/>
              </a:buClr>
              <a:buSzPts val="900"/>
              <a:buFont typeface="Arial"/>
              <a:buNone/>
            </a:pPr>
            <a:r>
              <a:t/>
            </a:r>
            <a:endParaRPr b="0" i="0" sz="1400" u="none" cap="none" strike="noStrike">
              <a:solidFill>
                <a:srgbClr val="FFFBF0"/>
              </a:solidFill>
              <a:latin typeface="Old Standard TT"/>
              <a:ea typeface="Old Standard TT"/>
              <a:cs typeface="Old Standard TT"/>
              <a:sym typeface="Old Standard TT"/>
            </a:endParaRPr>
          </a:p>
          <a:p>
            <a:pPr indent="-317500" lvl="0" marL="457200" marR="0" rtl="0" algn="just">
              <a:lnSpc>
                <a:spcPct val="100000"/>
              </a:lnSpc>
              <a:spcBef>
                <a:spcPts val="0"/>
              </a:spcBef>
              <a:spcAft>
                <a:spcPts val="0"/>
              </a:spcAft>
              <a:buClr>
                <a:schemeClr val="accent1"/>
              </a:buClr>
              <a:buSzPts val="1400"/>
              <a:buFont typeface="Old Standard TT"/>
              <a:buChar char="●"/>
            </a:pPr>
            <a:r>
              <a:rPr b="0" i="0" lang="en" sz="1400" u="none" cap="none" strike="noStrike">
                <a:solidFill>
                  <a:schemeClr val="accent1"/>
                </a:solidFill>
                <a:latin typeface="Old Standard TT"/>
                <a:ea typeface="Old Standard TT"/>
                <a:cs typeface="Old Standard TT"/>
                <a:sym typeface="Old Standard TT"/>
              </a:rPr>
              <a:t>S</a:t>
            </a:r>
            <a:r>
              <a:rPr lang="en">
                <a:solidFill>
                  <a:schemeClr val="accent1"/>
                </a:solidFill>
                <a:latin typeface="Old Standard TT"/>
                <a:ea typeface="Old Standard TT"/>
                <a:cs typeface="Old Standard TT"/>
                <a:sym typeface="Old Standard TT"/>
              </a:rPr>
              <a:t>umo</a:t>
            </a:r>
            <a:r>
              <a:rPr b="0" i="0" lang="en" sz="1400" u="none" cap="none" strike="noStrike">
                <a:solidFill>
                  <a:schemeClr val="accent1"/>
                </a:solidFill>
                <a:latin typeface="Old Standard TT"/>
                <a:ea typeface="Old Standard TT"/>
                <a:cs typeface="Old Standard TT"/>
                <a:sym typeface="Old Standard TT"/>
              </a:rPr>
              <a:t>ylation of the Bir1 and Sli15 is not necessary for </a:t>
            </a:r>
            <a:r>
              <a:rPr lang="en">
                <a:solidFill>
                  <a:schemeClr val="accent1"/>
                </a:solidFill>
                <a:latin typeface="Old Standard TT"/>
                <a:ea typeface="Old Standard TT"/>
                <a:cs typeface="Old Standard TT"/>
                <a:sym typeface="Old Standard TT"/>
              </a:rPr>
              <a:t>CPC</a:t>
            </a:r>
            <a:r>
              <a:rPr b="0" i="0" lang="en" sz="1400" u="none" cap="none" strike="noStrike">
                <a:solidFill>
                  <a:schemeClr val="accent1"/>
                </a:solidFill>
                <a:latin typeface="Old Standard TT"/>
                <a:ea typeface="Old Standard TT"/>
                <a:cs typeface="Old Standard TT"/>
                <a:sym typeface="Old Standard TT"/>
              </a:rPr>
              <a:t> localization </a:t>
            </a:r>
            <a:r>
              <a:rPr lang="en">
                <a:solidFill>
                  <a:schemeClr val="accent1"/>
                </a:solidFill>
                <a:latin typeface="Old Standard TT"/>
                <a:ea typeface="Old Standard TT"/>
                <a:cs typeface="Old Standard TT"/>
                <a:sym typeface="Old Standard TT"/>
              </a:rPr>
              <a:t>in budding yeast</a:t>
            </a:r>
            <a:r>
              <a:rPr b="0" i="0" lang="en" sz="1400" u="none" cap="none" strike="noStrike">
                <a:solidFill>
                  <a:schemeClr val="accent1"/>
                </a:solidFill>
                <a:latin typeface="Old Standard TT"/>
                <a:ea typeface="Old Standard TT"/>
                <a:cs typeface="Old Standard TT"/>
                <a:sym typeface="Old Standard TT"/>
              </a:rPr>
              <a:t>, but rather they depend to the </a:t>
            </a:r>
            <a:r>
              <a:rPr lang="en">
                <a:solidFill>
                  <a:schemeClr val="accent1"/>
                </a:solidFill>
                <a:latin typeface="Old Standard TT"/>
                <a:ea typeface="Old Standard TT"/>
                <a:cs typeface="Old Standard TT"/>
                <a:sym typeface="Old Standard TT"/>
              </a:rPr>
              <a:t>sumo</a:t>
            </a:r>
            <a:r>
              <a:rPr b="0" i="0" lang="en" sz="1400" u="none" cap="none" strike="noStrike">
                <a:solidFill>
                  <a:schemeClr val="accent1"/>
                </a:solidFill>
                <a:latin typeface="Old Standard TT"/>
                <a:ea typeface="Old Standard TT"/>
                <a:cs typeface="Old Standard TT"/>
                <a:sym typeface="Old Standard TT"/>
              </a:rPr>
              <a:t>ylation of other proteins. </a:t>
            </a:r>
            <a:endParaRPr b="0" i="0" sz="1400" u="none" cap="none" strike="noStrike">
              <a:solidFill>
                <a:schemeClr val="accent1"/>
              </a:solidFill>
              <a:latin typeface="Old Standard TT"/>
              <a:ea typeface="Old Standard TT"/>
              <a:cs typeface="Old Standard TT"/>
              <a:sym typeface="Old Standard TT"/>
            </a:endParaRPr>
          </a:p>
          <a:p>
            <a:pPr indent="0" lvl="0" marL="457200" marR="0" rtl="0" algn="just">
              <a:lnSpc>
                <a:spcPct val="100000"/>
              </a:lnSpc>
              <a:spcBef>
                <a:spcPts val="0"/>
              </a:spcBef>
              <a:spcAft>
                <a:spcPts val="0"/>
              </a:spcAft>
              <a:buClr>
                <a:schemeClr val="dk1"/>
              </a:buClr>
              <a:buSzPts val="1100"/>
              <a:buFont typeface="Arial"/>
              <a:buNone/>
            </a:pPr>
            <a:r>
              <a:rPr b="0" i="0" lang="en" sz="900" u="none" cap="none" strike="noStrike">
                <a:solidFill>
                  <a:schemeClr val="accent4"/>
                </a:solidFill>
                <a:latin typeface="Old Standard TT"/>
                <a:ea typeface="Old Standard TT"/>
                <a:cs typeface="Old Standard TT"/>
                <a:sym typeface="Old Standard TT"/>
              </a:rPr>
              <a:t>(Montpetit B., Hazbun T. R. et al</a:t>
            </a:r>
            <a:r>
              <a:rPr lang="en" sz="900">
                <a:solidFill>
                  <a:schemeClr val="accent4"/>
                </a:solidFill>
                <a:latin typeface="Old Standard TT"/>
                <a:ea typeface="Old Standard TT"/>
                <a:cs typeface="Old Standard TT"/>
                <a:sym typeface="Old Standard TT"/>
              </a:rPr>
              <a:t>., 2013</a:t>
            </a:r>
            <a:r>
              <a:rPr b="0" i="0" lang="en" sz="900" u="none" cap="none" strike="noStrike">
                <a:solidFill>
                  <a:schemeClr val="accent4"/>
                </a:solidFill>
                <a:latin typeface="Old Standard TT"/>
                <a:ea typeface="Old Standard TT"/>
                <a:cs typeface="Old Standard TT"/>
                <a:sym typeface="Old Standard TT"/>
              </a:rPr>
              <a:t>)</a:t>
            </a:r>
            <a:endParaRPr b="0" i="0" sz="900" u="none" cap="none" strike="noStrike">
              <a:solidFill>
                <a:schemeClr val="accent4"/>
              </a:solidFill>
              <a:latin typeface="Old Standard TT"/>
              <a:ea typeface="Old Standard TT"/>
              <a:cs typeface="Old Standard TT"/>
              <a:sym typeface="Old Standard TT"/>
            </a:endParaRPr>
          </a:p>
          <a:p>
            <a:pPr indent="0" lvl="0" marL="457200" marR="0" rtl="0" algn="just">
              <a:lnSpc>
                <a:spcPct val="100000"/>
              </a:lnSpc>
              <a:spcBef>
                <a:spcPts val="0"/>
              </a:spcBef>
              <a:spcAft>
                <a:spcPts val="0"/>
              </a:spcAft>
              <a:buClr>
                <a:schemeClr val="dk1"/>
              </a:buClr>
              <a:buSzPts val="1100"/>
              <a:buFont typeface="Arial"/>
              <a:buNone/>
            </a:pPr>
            <a:r>
              <a:t/>
            </a:r>
            <a:endParaRPr sz="900">
              <a:solidFill>
                <a:schemeClr val="accent4"/>
              </a:solidFill>
              <a:latin typeface="Old Standard TT"/>
              <a:ea typeface="Old Standard TT"/>
              <a:cs typeface="Old Standard TT"/>
              <a:sym typeface="Old Standard TT"/>
            </a:endParaRPr>
          </a:p>
          <a:p>
            <a:pPr indent="-317500" lvl="0" marL="457200" marR="0" rtl="0" algn="just">
              <a:lnSpc>
                <a:spcPct val="100000"/>
              </a:lnSpc>
              <a:spcBef>
                <a:spcPts val="0"/>
              </a:spcBef>
              <a:spcAft>
                <a:spcPts val="0"/>
              </a:spcAft>
              <a:buClr>
                <a:schemeClr val="accent1"/>
              </a:buClr>
              <a:buSzPts val="1400"/>
              <a:buFont typeface="Old Standard TT"/>
              <a:buChar char="●"/>
            </a:pPr>
            <a:r>
              <a:rPr lang="en">
                <a:solidFill>
                  <a:schemeClr val="accent1"/>
                </a:solidFill>
                <a:latin typeface="Old Standard TT"/>
                <a:ea typeface="Old Standard TT"/>
                <a:cs typeface="Old Standard TT"/>
                <a:sym typeface="Old Standard TT"/>
              </a:rPr>
              <a:t>Bir1 and Sli15 sumoylation regulates CPC by leading it to degradation.</a:t>
            </a:r>
            <a:endParaRPr>
              <a:solidFill>
                <a:schemeClr val="accent1"/>
              </a:solidFill>
              <a:latin typeface="Old Standard TT"/>
              <a:ea typeface="Old Standard TT"/>
              <a:cs typeface="Old Standard TT"/>
              <a:sym typeface="Old Standard TT"/>
            </a:endParaRPr>
          </a:p>
          <a:p>
            <a:pPr indent="0" lvl="0" marL="0" marR="0" rtl="0" algn="just">
              <a:lnSpc>
                <a:spcPct val="100000"/>
              </a:lnSpc>
              <a:spcBef>
                <a:spcPts val="0"/>
              </a:spcBef>
              <a:spcAft>
                <a:spcPts val="0"/>
              </a:spcAft>
              <a:buNone/>
            </a:pPr>
            <a:r>
              <a:rPr lang="en" sz="900">
                <a:solidFill>
                  <a:schemeClr val="accent4"/>
                </a:solidFill>
                <a:latin typeface="Old Standard TT"/>
                <a:ea typeface="Old Standard TT"/>
                <a:cs typeface="Old Standard TT"/>
                <a:sym typeface="Old Standard TT"/>
              </a:rPr>
              <a:t>   	(Thu et al., 2016)</a:t>
            </a:r>
            <a:endParaRPr sz="900">
              <a:solidFill>
                <a:schemeClr val="accent4"/>
              </a:solidFill>
              <a:latin typeface="Old Standard TT"/>
              <a:ea typeface="Old Standard TT"/>
              <a:cs typeface="Old Standard TT"/>
              <a:sym typeface="Old Standard TT"/>
            </a:endParaRPr>
          </a:p>
          <a:p>
            <a:pPr indent="0" lvl="0" marL="0" marR="0" rtl="0" algn="just">
              <a:lnSpc>
                <a:spcPct val="100000"/>
              </a:lnSpc>
              <a:spcBef>
                <a:spcPts val="0"/>
              </a:spcBef>
              <a:spcAft>
                <a:spcPts val="0"/>
              </a:spcAft>
              <a:buNone/>
            </a:pPr>
            <a:r>
              <a:t/>
            </a:r>
            <a:endParaRPr sz="900">
              <a:solidFill>
                <a:schemeClr val="accent4"/>
              </a:solidFill>
              <a:latin typeface="Old Standard TT"/>
              <a:ea typeface="Old Standard TT"/>
              <a:cs typeface="Old Standard TT"/>
              <a:sym typeface="Old Standard TT"/>
            </a:endParaRPr>
          </a:p>
          <a:p>
            <a:pPr indent="-317500" lvl="0" marL="457200" rtl="0" algn="just">
              <a:spcBef>
                <a:spcPts val="0"/>
              </a:spcBef>
              <a:spcAft>
                <a:spcPts val="0"/>
              </a:spcAft>
              <a:buClr>
                <a:schemeClr val="accent1"/>
              </a:buClr>
              <a:buSzPts val="1400"/>
              <a:buFont typeface="Old Standard TT"/>
              <a:buChar char="●"/>
            </a:pPr>
            <a:r>
              <a:rPr lang="en">
                <a:solidFill>
                  <a:schemeClr val="accent1"/>
                </a:solidFill>
                <a:latin typeface="Old Standard TT"/>
                <a:ea typeface="Old Standard TT"/>
                <a:cs typeface="Old Standard TT"/>
                <a:sym typeface="Old Standard TT"/>
              </a:rPr>
              <a:t>Temperature-sensitive smt3 (yeast SUMO homologue) leads to ipl1 mislocalisation</a:t>
            </a:r>
            <a:endParaRPr>
              <a:solidFill>
                <a:schemeClr val="accent1"/>
              </a:solidFill>
              <a:latin typeface="Old Standard TT"/>
              <a:ea typeface="Old Standard TT"/>
              <a:cs typeface="Old Standard TT"/>
              <a:sym typeface="Old Standard TT"/>
            </a:endParaRPr>
          </a:p>
          <a:p>
            <a:pPr indent="0" lvl="0" marL="0" rtl="0" algn="just">
              <a:spcBef>
                <a:spcPts val="0"/>
              </a:spcBef>
              <a:spcAft>
                <a:spcPts val="0"/>
              </a:spcAft>
              <a:buClr>
                <a:schemeClr val="dk1"/>
              </a:buClr>
              <a:buSzPts val="1100"/>
              <a:buFont typeface="Arial"/>
              <a:buNone/>
            </a:pPr>
            <a:r>
              <a:rPr lang="en" sz="900">
                <a:solidFill>
                  <a:schemeClr val="accent4"/>
                </a:solidFill>
                <a:latin typeface="Old Standard TT"/>
                <a:ea typeface="Old Standard TT"/>
                <a:cs typeface="Old Standard TT"/>
                <a:sym typeface="Old Standard TT"/>
              </a:rPr>
              <a:t>   	(Lab unpublished data)</a:t>
            </a:r>
            <a:endParaRPr sz="900">
              <a:solidFill>
                <a:schemeClr val="accent4"/>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502f4efe78_0_66"/>
          <p:cNvSpPr txBox="1"/>
          <p:nvPr>
            <p:ph type="title"/>
          </p:nvPr>
        </p:nvSpPr>
        <p:spPr>
          <a:xfrm>
            <a:off x="286200" y="1830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 that will be answered.</a:t>
            </a:r>
            <a:endParaRPr>
              <a:solidFill>
                <a:schemeClr val="dk1"/>
              </a:solidFill>
            </a:endParaRPr>
          </a:p>
        </p:txBody>
      </p:sp>
      <p:sp>
        <p:nvSpPr>
          <p:cNvPr id="166" name="Google Shape;166;g2502f4efe78_0_6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W</a:t>
            </a:r>
            <a:r>
              <a:rPr lang="en"/>
              <a:t>hether a non-sumoylated CPC (mutated) is viable for budding yeast.</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Try to inspect the localization of the mutated CPC in budding yeast.</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Analyse microtubule dynamics in non-sumoylated budding yeast mutants.</a:t>
            </a:r>
            <a:endParaRPr/>
          </a:p>
        </p:txBody>
      </p:sp>
      <p:sp>
        <p:nvSpPr>
          <p:cNvPr id="167" name="Google Shape;167;g2502f4efe78_0_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fc0d1646c7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pic>
        <p:nvPicPr>
          <p:cNvPr id="173" name="Google Shape;173;g1fc0d1646c7_0_0"/>
          <p:cNvPicPr preferRelativeResize="0"/>
          <p:nvPr/>
        </p:nvPicPr>
        <p:blipFill rotWithShape="1">
          <a:blip r:embed="rId3">
            <a:alphaModFix/>
          </a:blip>
          <a:srcRect b="0" l="0" r="0" t="0"/>
          <a:stretch/>
        </p:blipFill>
        <p:spPr>
          <a:xfrm>
            <a:off x="2783900" y="719100"/>
            <a:ext cx="2366410" cy="3705300"/>
          </a:xfrm>
          <a:prstGeom prst="rect">
            <a:avLst/>
          </a:prstGeom>
          <a:noFill/>
          <a:ln>
            <a:noFill/>
          </a:ln>
        </p:spPr>
      </p:pic>
      <p:sp>
        <p:nvSpPr>
          <p:cNvPr id="174" name="Google Shape;174;g1fc0d1646c7_0_0"/>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The</a:t>
            </a:r>
            <a:r>
              <a:rPr b="1" lang="en" sz="1940">
                <a:solidFill>
                  <a:schemeClr val="accent1"/>
                </a:solidFill>
              </a:rPr>
              <a:t> CPC complex </a:t>
            </a:r>
            <a:r>
              <a:rPr b="1" lang="en" sz="1940"/>
              <a:t>can</a:t>
            </a:r>
            <a:r>
              <a:rPr b="1" lang="en" sz="1940">
                <a:solidFill>
                  <a:schemeClr val="accent1"/>
                </a:solidFill>
              </a:rPr>
              <a:t> be </a:t>
            </a:r>
            <a:r>
              <a:rPr b="1" lang="en" sz="1940"/>
              <a:t>sumo</a:t>
            </a:r>
            <a:r>
              <a:rPr b="1" lang="en" sz="1940">
                <a:solidFill>
                  <a:schemeClr val="accent1"/>
                </a:solidFill>
              </a:rPr>
              <a:t>ylated.</a:t>
            </a:r>
            <a:endParaRPr b="1" sz="1940">
              <a:solidFill>
                <a:srgbClr val="FFFBF0"/>
              </a:solidFill>
            </a:endParaRPr>
          </a:p>
        </p:txBody>
      </p:sp>
      <p:pic>
        <p:nvPicPr>
          <p:cNvPr id="175" name="Google Shape;175;g1fc0d1646c7_0_0"/>
          <p:cNvPicPr preferRelativeResize="0"/>
          <p:nvPr/>
        </p:nvPicPr>
        <p:blipFill rotWithShape="1">
          <a:blip r:embed="rId4">
            <a:alphaModFix/>
          </a:blip>
          <a:srcRect b="0" l="0" r="0" t="0"/>
          <a:stretch/>
        </p:blipFill>
        <p:spPr>
          <a:xfrm>
            <a:off x="5532358" y="2340173"/>
            <a:ext cx="1875674" cy="463150"/>
          </a:xfrm>
          <a:prstGeom prst="rect">
            <a:avLst/>
          </a:prstGeom>
          <a:noFill/>
          <a:ln>
            <a:noFill/>
          </a:ln>
        </p:spPr>
      </p:pic>
      <p:sp>
        <p:nvSpPr>
          <p:cNvPr id="176" name="Google Shape;176;g1fc0d1646c7_0_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from Dimitra Lani (2022)</a:t>
            </a:r>
            <a:endParaRPr b="0" i="0" sz="900" u="none" cap="none" strike="noStrike">
              <a:solidFill>
                <a:srgbClr val="FFFBF0"/>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pic>
        <p:nvPicPr>
          <p:cNvPr id="182" name="Google Shape;182;p14"/>
          <p:cNvPicPr preferRelativeResize="0"/>
          <p:nvPr/>
        </p:nvPicPr>
        <p:blipFill rotWithShape="1">
          <a:blip r:embed="rId3">
            <a:alphaModFix/>
          </a:blip>
          <a:srcRect b="0" l="0" r="0" t="0"/>
          <a:stretch/>
        </p:blipFill>
        <p:spPr>
          <a:xfrm>
            <a:off x="1049000" y="744375"/>
            <a:ext cx="2366410" cy="3705300"/>
          </a:xfrm>
          <a:prstGeom prst="rect">
            <a:avLst/>
          </a:prstGeom>
          <a:noFill/>
          <a:ln>
            <a:noFill/>
          </a:ln>
        </p:spPr>
      </p:pic>
      <p:cxnSp>
        <p:nvCxnSpPr>
          <p:cNvPr id="183" name="Google Shape;183;p14"/>
          <p:cNvCxnSpPr/>
          <p:nvPr/>
        </p:nvCxnSpPr>
        <p:spPr>
          <a:xfrm flipH="1" rot="10800000">
            <a:off x="3735750" y="2594625"/>
            <a:ext cx="1672500" cy="4800"/>
          </a:xfrm>
          <a:prstGeom prst="straightConnector1">
            <a:avLst/>
          </a:prstGeom>
          <a:noFill/>
          <a:ln cap="flat" cmpd="sng" w="114300">
            <a:solidFill>
              <a:schemeClr val="accent5"/>
            </a:solidFill>
            <a:prstDash val="solid"/>
            <a:round/>
            <a:headEnd len="sm" w="sm" type="none"/>
            <a:tailEnd len="med" w="med" type="stealth"/>
          </a:ln>
        </p:spPr>
      </p:cxnSp>
      <p:sp>
        <p:nvSpPr>
          <p:cNvPr id="184" name="Google Shape;184;p14"/>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t>Creating a CPC that cannot be sumoylated.</a:t>
            </a:r>
            <a:endParaRPr b="1" sz="1940">
              <a:solidFill>
                <a:srgbClr val="FFFBF0"/>
              </a:solidFill>
            </a:endParaRPr>
          </a:p>
        </p:txBody>
      </p:sp>
      <p:pic>
        <p:nvPicPr>
          <p:cNvPr id="185" name="Google Shape;185;p14"/>
          <p:cNvPicPr preferRelativeResize="0"/>
          <p:nvPr/>
        </p:nvPicPr>
        <p:blipFill rotWithShape="1">
          <a:blip r:embed="rId4">
            <a:alphaModFix/>
          </a:blip>
          <a:srcRect b="0" l="0" r="0" t="0"/>
          <a:stretch/>
        </p:blipFill>
        <p:spPr>
          <a:xfrm>
            <a:off x="3634158" y="3174298"/>
            <a:ext cx="1875674" cy="463150"/>
          </a:xfrm>
          <a:prstGeom prst="rect">
            <a:avLst/>
          </a:prstGeom>
          <a:noFill/>
          <a:ln>
            <a:noFill/>
          </a:ln>
        </p:spPr>
      </p:pic>
      <p:sp>
        <p:nvSpPr>
          <p:cNvPr id="186" name="Google Shape;186;p14"/>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from Dimitra Lani (2022)</a:t>
            </a:r>
            <a:endParaRPr b="0" i="0" sz="900" u="none" cap="none" strike="noStrike">
              <a:solidFill>
                <a:srgbClr val="FFFBF0"/>
              </a:solidFill>
              <a:latin typeface="Old Standard TT"/>
              <a:ea typeface="Old Standard TT"/>
              <a:cs typeface="Old Standard TT"/>
              <a:sym typeface="Old Standard TT"/>
            </a:endParaRPr>
          </a:p>
        </p:txBody>
      </p:sp>
      <p:pic>
        <p:nvPicPr>
          <p:cNvPr id="187" name="Google Shape;187;p14"/>
          <p:cNvPicPr preferRelativeResize="0"/>
          <p:nvPr/>
        </p:nvPicPr>
        <p:blipFill>
          <a:blip r:embed="rId5">
            <a:alphaModFix/>
          </a:blip>
          <a:stretch>
            <a:fillRect/>
          </a:stretch>
        </p:blipFill>
        <p:spPr>
          <a:xfrm>
            <a:off x="5687174" y="599175"/>
            <a:ext cx="2543475" cy="3981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078bf058ec_0_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sp>
        <p:nvSpPr>
          <p:cNvPr id="193" name="Google Shape;193;g3078bf058ec_0_38"/>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Sli15-4R integration in pRS306_Sli15, and GFP insertion.</a:t>
            </a:r>
            <a:endParaRPr b="1" sz="1940">
              <a:solidFill>
                <a:srgbClr val="FFFBF0"/>
              </a:solidFill>
            </a:endParaRPr>
          </a:p>
        </p:txBody>
      </p:sp>
      <p:grpSp>
        <p:nvGrpSpPr>
          <p:cNvPr id="194" name="Google Shape;194;g3078bf058ec_0_38"/>
          <p:cNvGrpSpPr/>
          <p:nvPr/>
        </p:nvGrpSpPr>
        <p:grpSpPr>
          <a:xfrm>
            <a:off x="1777299" y="825512"/>
            <a:ext cx="5589401" cy="3492476"/>
            <a:chOff x="1777299" y="992875"/>
            <a:chExt cx="5589401" cy="3492476"/>
          </a:xfrm>
        </p:grpSpPr>
        <p:pic>
          <p:nvPicPr>
            <p:cNvPr id="195" name="Google Shape;195;g3078bf058ec_0_38"/>
            <p:cNvPicPr preferRelativeResize="0"/>
            <p:nvPr/>
          </p:nvPicPr>
          <p:blipFill>
            <a:blip r:embed="rId3">
              <a:alphaModFix/>
            </a:blip>
            <a:stretch>
              <a:fillRect/>
            </a:stretch>
          </p:blipFill>
          <p:spPr>
            <a:xfrm>
              <a:off x="2129975" y="992875"/>
              <a:ext cx="4884050" cy="1731275"/>
            </a:xfrm>
            <a:prstGeom prst="rect">
              <a:avLst/>
            </a:prstGeom>
            <a:noFill/>
            <a:ln>
              <a:noFill/>
            </a:ln>
          </p:spPr>
        </p:pic>
        <p:pic>
          <p:nvPicPr>
            <p:cNvPr id="196" name="Google Shape;196;g3078bf058ec_0_38"/>
            <p:cNvPicPr preferRelativeResize="0"/>
            <p:nvPr/>
          </p:nvPicPr>
          <p:blipFill>
            <a:blip r:embed="rId4">
              <a:alphaModFix/>
            </a:blip>
            <a:stretch>
              <a:fillRect/>
            </a:stretch>
          </p:blipFill>
          <p:spPr>
            <a:xfrm>
              <a:off x="1777299" y="2840875"/>
              <a:ext cx="5589401" cy="1644475"/>
            </a:xfrm>
            <a:prstGeom prst="rect">
              <a:avLst/>
            </a:prstGeom>
            <a:noFill/>
            <a:ln>
              <a:noFill/>
            </a:ln>
          </p:spPr>
        </p:pic>
      </p:grpSp>
      <p:sp>
        <p:nvSpPr>
          <p:cNvPr id="197" name="Google Shape;197;g3078bf058ec_0_38"/>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a:t>
            </a:r>
            <a:r>
              <a:rPr lang="en" sz="900">
                <a:solidFill>
                  <a:srgbClr val="FFFBF0"/>
                </a:solidFill>
                <a:latin typeface="Old Standard TT"/>
                <a:ea typeface="Old Standard TT"/>
                <a:cs typeface="Old Standard TT"/>
                <a:sym typeface="Old Standard TT"/>
              </a:rPr>
              <a:t>made with Biorender</a:t>
            </a:r>
            <a:endParaRPr b="0" i="0" sz="900" u="none" cap="none" strike="noStrike">
              <a:solidFill>
                <a:srgbClr val="FFFBF0"/>
              </a:solidFill>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078bf058ec_0_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sp>
        <p:nvSpPr>
          <p:cNvPr id="203" name="Google Shape;203;g3078bf058ec_0_61"/>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i="1" lang="en" sz="1940"/>
              <a:t>sli15-4R-GFP </a:t>
            </a:r>
            <a:r>
              <a:rPr b="1" lang="en" sz="1940"/>
              <a:t>homologous recombination in yeast cells.</a:t>
            </a:r>
            <a:endParaRPr b="1" sz="1940">
              <a:solidFill>
                <a:srgbClr val="FFFBF0"/>
              </a:solidFill>
            </a:endParaRPr>
          </a:p>
        </p:txBody>
      </p:sp>
      <p:sp>
        <p:nvSpPr>
          <p:cNvPr id="204" name="Google Shape;204;g3078bf058ec_0_61"/>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a:t>
            </a:r>
            <a:r>
              <a:rPr lang="en" sz="900">
                <a:solidFill>
                  <a:srgbClr val="FFFBF0"/>
                </a:solidFill>
                <a:latin typeface="Old Standard TT"/>
                <a:ea typeface="Old Standard TT"/>
                <a:cs typeface="Old Standard TT"/>
                <a:sym typeface="Old Standard TT"/>
              </a:rPr>
              <a:t>made with Biorender</a:t>
            </a:r>
            <a:endParaRPr b="0" i="0" sz="900" u="none" cap="none" strike="noStrike">
              <a:solidFill>
                <a:srgbClr val="FFFBF0"/>
              </a:solidFill>
              <a:latin typeface="Old Standard TT"/>
              <a:ea typeface="Old Standard TT"/>
              <a:cs typeface="Old Standard TT"/>
              <a:sym typeface="Old Standard TT"/>
            </a:endParaRPr>
          </a:p>
        </p:txBody>
      </p:sp>
      <p:grpSp>
        <p:nvGrpSpPr>
          <p:cNvPr id="205" name="Google Shape;205;g3078bf058ec_0_61"/>
          <p:cNvGrpSpPr/>
          <p:nvPr/>
        </p:nvGrpSpPr>
        <p:grpSpPr>
          <a:xfrm>
            <a:off x="1665631" y="711975"/>
            <a:ext cx="5812737" cy="3719550"/>
            <a:chOff x="1665631" y="711975"/>
            <a:chExt cx="5812737" cy="3719550"/>
          </a:xfrm>
        </p:grpSpPr>
        <p:pic>
          <p:nvPicPr>
            <p:cNvPr id="206" name="Google Shape;206;g3078bf058ec_0_61"/>
            <p:cNvPicPr preferRelativeResize="0"/>
            <p:nvPr/>
          </p:nvPicPr>
          <p:blipFill>
            <a:blip r:embed="rId3">
              <a:alphaModFix/>
            </a:blip>
            <a:stretch>
              <a:fillRect/>
            </a:stretch>
          </p:blipFill>
          <p:spPr>
            <a:xfrm>
              <a:off x="1665631" y="711975"/>
              <a:ext cx="5812737" cy="3719550"/>
            </a:xfrm>
            <a:prstGeom prst="rect">
              <a:avLst/>
            </a:prstGeom>
            <a:noFill/>
            <a:ln>
              <a:noFill/>
            </a:ln>
          </p:spPr>
        </p:pic>
        <p:pic>
          <p:nvPicPr>
            <p:cNvPr id="207" name="Google Shape;207;g3078bf058ec_0_61"/>
            <p:cNvPicPr preferRelativeResize="0"/>
            <p:nvPr/>
          </p:nvPicPr>
          <p:blipFill>
            <a:blip r:embed="rId4">
              <a:alphaModFix/>
            </a:blip>
            <a:stretch>
              <a:fillRect/>
            </a:stretch>
          </p:blipFill>
          <p:spPr>
            <a:xfrm>
              <a:off x="2271318" y="1530150"/>
              <a:ext cx="752150" cy="2017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07f1800de4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sp>
        <p:nvSpPr>
          <p:cNvPr id="213" name="Google Shape;213;g307f1800de4_0_0"/>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i="1" lang="en" sz="1940"/>
              <a:t>bir1-4R-mCherry </a:t>
            </a:r>
            <a:r>
              <a:rPr b="1" lang="en" sz="1940"/>
              <a:t>integration in yeast genome.</a:t>
            </a:r>
            <a:endParaRPr b="1" sz="1940">
              <a:solidFill>
                <a:srgbClr val="FFFBF0"/>
              </a:solidFill>
            </a:endParaRPr>
          </a:p>
        </p:txBody>
      </p:sp>
      <p:sp>
        <p:nvSpPr>
          <p:cNvPr id="214" name="Google Shape;214;g307f1800de4_0_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a:t>
            </a:r>
            <a:r>
              <a:rPr lang="en" sz="900">
                <a:solidFill>
                  <a:srgbClr val="FFFBF0"/>
                </a:solidFill>
                <a:latin typeface="Old Standard TT"/>
                <a:ea typeface="Old Standard TT"/>
                <a:cs typeface="Old Standard TT"/>
                <a:sym typeface="Old Standard TT"/>
              </a:rPr>
              <a:t>made with Biorender</a:t>
            </a:r>
            <a:endParaRPr b="0" i="0" sz="900" u="none" cap="none" strike="noStrike">
              <a:solidFill>
                <a:srgbClr val="FFFBF0"/>
              </a:solidFill>
              <a:latin typeface="Old Standard TT"/>
              <a:ea typeface="Old Standard TT"/>
              <a:cs typeface="Old Standard TT"/>
              <a:sym typeface="Old Standard TT"/>
            </a:endParaRPr>
          </a:p>
        </p:txBody>
      </p:sp>
      <p:pic>
        <p:nvPicPr>
          <p:cNvPr id="215" name="Google Shape;215;g307f1800de4_0_0"/>
          <p:cNvPicPr preferRelativeResize="0"/>
          <p:nvPr/>
        </p:nvPicPr>
        <p:blipFill>
          <a:blip r:embed="rId3">
            <a:alphaModFix/>
          </a:blip>
          <a:stretch>
            <a:fillRect/>
          </a:stretch>
        </p:blipFill>
        <p:spPr>
          <a:xfrm>
            <a:off x="1613819" y="711975"/>
            <a:ext cx="5916363" cy="37195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079276a1b3_0_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1" name="Google Shape;221;g3079276a1b3_0_23"/>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Final mutated yeast cells.</a:t>
            </a:r>
            <a:endParaRPr b="1" sz="1940">
              <a:solidFill>
                <a:srgbClr val="FFFBF0"/>
              </a:solidFill>
            </a:endParaRPr>
          </a:p>
        </p:txBody>
      </p:sp>
      <p:grpSp>
        <p:nvGrpSpPr>
          <p:cNvPr id="222" name="Google Shape;222;g3079276a1b3_0_23"/>
          <p:cNvGrpSpPr/>
          <p:nvPr/>
        </p:nvGrpSpPr>
        <p:grpSpPr>
          <a:xfrm>
            <a:off x="757775" y="1342425"/>
            <a:ext cx="7628450" cy="2458625"/>
            <a:chOff x="634200" y="1342425"/>
            <a:chExt cx="7628450" cy="2458625"/>
          </a:xfrm>
        </p:grpSpPr>
        <p:pic>
          <p:nvPicPr>
            <p:cNvPr id="223" name="Google Shape;223;g3079276a1b3_0_23"/>
            <p:cNvPicPr preferRelativeResize="0"/>
            <p:nvPr/>
          </p:nvPicPr>
          <p:blipFill>
            <a:blip r:embed="rId3">
              <a:alphaModFix/>
            </a:blip>
            <a:stretch>
              <a:fillRect/>
            </a:stretch>
          </p:blipFill>
          <p:spPr>
            <a:xfrm>
              <a:off x="634200" y="1442785"/>
              <a:ext cx="5272699" cy="2257925"/>
            </a:xfrm>
            <a:prstGeom prst="rect">
              <a:avLst/>
            </a:prstGeom>
            <a:noFill/>
            <a:ln>
              <a:noFill/>
            </a:ln>
          </p:spPr>
        </p:pic>
        <p:pic>
          <p:nvPicPr>
            <p:cNvPr id="224" name="Google Shape;224;g3079276a1b3_0_23"/>
            <p:cNvPicPr preferRelativeResize="0"/>
            <p:nvPr/>
          </p:nvPicPr>
          <p:blipFill>
            <a:blip r:embed="rId4">
              <a:alphaModFix/>
            </a:blip>
            <a:stretch>
              <a:fillRect/>
            </a:stretch>
          </p:blipFill>
          <p:spPr>
            <a:xfrm>
              <a:off x="6550875" y="1342425"/>
              <a:ext cx="1711775" cy="2458625"/>
            </a:xfrm>
            <a:prstGeom prst="rect">
              <a:avLst/>
            </a:prstGeom>
            <a:noFill/>
            <a:ln>
              <a:noFill/>
            </a:ln>
          </p:spPr>
        </p:pic>
      </p:grpSp>
      <p:sp>
        <p:nvSpPr>
          <p:cNvPr id="225" name="Google Shape;225;g3079276a1b3_0_23"/>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a:t>
            </a:r>
            <a:r>
              <a:rPr lang="en" sz="900">
                <a:solidFill>
                  <a:srgbClr val="FFFBF0"/>
                </a:solidFill>
                <a:latin typeface="Old Standard TT"/>
                <a:ea typeface="Old Standard TT"/>
                <a:cs typeface="Old Standard TT"/>
                <a:sym typeface="Old Standard TT"/>
              </a:rPr>
              <a:t>made with Biorender</a:t>
            </a:r>
            <a:endParaRPr b="0" i="0" sz="900" u="none" cap="none" strike="noStrike">
              <a:solidFill>
                <a:srgbClr val="FFFBF0"/>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F0"/>
        </a:solidFill>
      </p:bgPr>
    </p:bg>
    <p:spTree>
      <p:nvGrpSpPr>
        <p:cNvPr id="65" name="Shape 65"/>
        <p:cNvGrpSpPr/>
        <p:nvPr/>
      </p:nvGrpSpPr>
      <p:grpSpPr>
        <a:xfrm>
          <a:off x="0" y="0"/>
          <a:ext cx="0" cy="0"/>
          <a:chOff x="0" y="0"/>
          <a:chExt cx="0" cy="0"/>
        </a:xfrm>
      </p:grpSpPr>
      <p:sp>
        <p:nvSpPr>
          <p:cNvPr id="66" name="Google Shape;66;g308458cbe29_0_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7" name="Google Shape;67;g308458cbe29_0_1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333333"/>
                </a:solidFill>
                <a:latin typeface="Old Standard TT"/>
                <a:ea typeface="Old Standard TT"/>
                <a:cs typeface="Old Standard TT"/>
                <a:sym typeface="Old Standard TT"/>
              </a:rPr>
              <a:t>Images from </a:t>
            </a:r>
            <a:r>
              <a:rPr lang="en" sz="900">
                <a:solidFill>
                  <a:srgbClr val="333333"/>
                </a:solidFill>
                <a:latin typeface="Old Standard TT"/>
                <a:ea typeface="Old Standard TT"/>
                <a:cs typeface="Old Standard TT"/>
                <a:sym typeface="Old Standard TT"/>
              </a:rPr>
              <a:t>Gladfelter &amp; Berman, 2009 and Koca Caydasi Research Group</a:t>
            </a:r>
            <a:endParaRPr b="0" i="0" sz="900" u="none" cap="none" strike="noStrike">
              <a:solidFill>
                <a:srgbClr val="333333"/>
              </a:solidFill>
              <a:latin typeface="Old Standard TT"/>
              <a:ea typeface="Old Standard TT"/>
              <a:cs typeface="Old Standard TT"/>
              <a:sym typeface="Old Standard TT"/>
            </a:endParaRPr>
          </a:p>
        </p:txBody>
      </p:sp>
      <p:sp>
        <p:nvSpPr>
          <p:cNvPr id="68" name="Google Shape;68;g308458cbe29_0_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9" name="Google Shape;69;g308458cbe29_0_10"/>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8"/>
              <a:buNone/>
            </a:pPr>
            <a:r>
              <a:rPr b="1" lang="en" sz="1940">
                <a:solidFill>
                  <a:srgbClr val="333333"/>
                </a:solidFill>
              </a:rPr>
              <a:t>Yeast spindle and kinetochore.</a:t>
            </a:r>
            <a:endParaRPr b="1" sz="1940">
              <a:solidFill>
                <a:srgbClr val="333333"/>
              </a:solidFill>
            </a:endParaRPr>
          </a:p>
        </p:txBody>
      </p:sp>
      <p:pic>
        <p:nvPicPr>
          <p:cNvPr id="70" name="Google Shape;70;g308458cbe29_0_10"/>
          <p:cNvPicPr preferRelativeResize="0"/>
          <p:nvPr/>
        </p:nvPicPr>
        <p:blipFill>
          <a:blip r:embed="rId3">
            <a:alphaModFix/>
          </a:blip>
          <a:stretch>
            <a:fillRect/>
          </a:stretch>
        </p:blipFill>
        <p:spPr>
          <a:xfrm>
            <a:off x="475310" y="1289825"/>
            <a:ext cx="4557950" cy="2614425"/>
          </a:xfrm>
          <a:prstGeom prst="rect">
            <a:avLst/>
          </a:prstGeom>
          <a:noFill/>
          <a:ln>
            <a:noFill/>
          </a:ln>
        </p:spPr>
      </p:pic>
      <p:pic>
        <p:nvPicPr>
          <p:cNvPr id="71" name="Google Shape;71;g308458cbe29_0_10"/>
          <p:cNvPicPr preferRelativeResize="0"/>
          <p:nvPr/>
        </p:nvPicPr>
        <p:blipFill>
          <a:blip r:embed="rId4">
            <a:alphaModFix/>
          </a:blip>
          <a:stretch>
            <a:fillRect/>
          </a:stretch>
        </p:blipFill>
        <p:spPr>
          <a:xfrm>
            <a:off x="5116260" y="1264863"/>
            <a:ext cx="3552428" cy="26643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079276a1b3_0_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31" name="Google Shape;231;g3079276a1b3_0_31"/>
          <p:cNvSpPr txBox="1"/>
          <p:nvPr>
            <p:ph idx="4294967295" type="body"/>
          </p:nvPr>
        </p:nvSpPr>
        <p:spPr>
          <a:xfrm>
            <a:off x="474450" y="2744050"/>
            <a:ext cx="8195100" cy="770100"/>
          </a:xfrm>
          <a:prstGeom prst="rect">
            <a:avLst/>
          </a:prstGeom>
          <a:noFill/>
          <a:ln>
            <a:noFill/>
          </a:ln>
        </p:spPr>
        <p:txBody>
          <a:bodyPr anchorCtr="0" anchor="t" bIns="91425" lIns="91425" spcFirstLastPara="1" rIns="91425" wrap="square" tIns="91425">
            <a:noAutofit/>
          </a:bodyPr>
          <a:lstStyle/>
          <a:p>
            <a:pPr indent="0" lvl="0" marL="0" rtl="0" algn="just">
              <a:lnSpc>
                <a:spcPct val="80000"/>
              </a:lnSpc>
              <a:spcBef>
                <a:spcPts val="0"/>
              </a:spcBef>
              <a:spcAft>
                <a:spcPts val="0"/>
              </a:spcAft>
              <a:buSzPts val="1800"/>
              <a:buNone/>
            </a:pPr>
            <a:r>
              <a:rPr b="1" lang="en" sz="6032">
                <a:solidFill>
                  <a:srgbClr val="FFFBF0"/>
                </a:solidFill>
              </a:rPr>
              <a:t>Analysis.</a:t>
            </a:r>
            <a:endParaRPr sz="3200">
              <a:solidFill>
                <a:srgbClr val="FFFBF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079276a1b3_0_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solidFill>
                  <a:schemeClr val="accent1"/>
                </a:solidFill>
              </a:rPr>
              <a:t>‹#›</a:t>
            </a:fld>
            <a:endParaRPr>
              <a:solidFill>
                <a:schemeClr val="accent1"/>
              </a:solidFill>
            </a:endParaRPr>
          </a:p>
        </p:txBody>
      </p:sp>
      <p:sp>
        <p:nvSpPr>
          <p:cNvPr id="237" name="Google Shape;237;g3079276a1b3_0_42"/>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Sumoylation of the CPC may be required for CPC function in replication stress.</a:t>
            </a:r>
            <a:endParaRPr b="1" sz="1940">
              <a:solidFill>
                <a:srgbClr val="FFFBF0"/>
              </a:solidFill>
            </a:endParaRPr>
          </a:p>
        </p:txBody>
      </p:sp>
      <p:grpSp>
        <p:nvGrpSpPr>
          <p:cNvPr id="238" name="Google Shape;238;g3079276a1b3_0_42"/>
          <p:cNvGrpSpPr/>
          <p:nvPr/>
        </p:nvGrpSpPr>
        <p:grpSpPr>
          <a:xfrm>
            <a:off x="800073" y="1021000"/>
            <a:ext cx="4198224" cy="3337600"/>
            <a:chOff x="903923" y="1064225"/>
            <a:chExt cx="4198224" cy="3337600"/>
          </a:xfrm>
        </p:grpSpPr>
        <p:pic>
          <p:nvPicPr>
            <p:cNvPr id="239" name="Google Shape;239;g3079276a1b3_0_42"/>
            <p:cNvPicPr preferRelativeResize="0"/>
            <p:nvPr/>
          </p:nvPicPr>
          <p:blipFill>
            <a:blip r:embed="rId3">
              <a:alphaModFix/>
            </a:blip>
            <a:stretch>
              <a:fillRect/>
            </a:stretch>
          </p:blipFill>
          <p:spPr>
            <a:xfrm>
              <a:off x="903923" y="1064225"/>
              <a:ext cx="4194024" cy="1672635"/>
            </a:xfrm>
            <a:prstGeom prst="rect">
              <a:avLst/>
            </a:prstGeom>
            <a:noFill/>
            <a:ln>
              <a:noFill/>
            </a:ln>
          </p:spPr>
        </p:pic>
        <p:pic>
          <p:nvPicPr>
            <p:cNvPr id="240" name="Google Shape;240;g3079276a1b3_0_42"/>
            <p:cNvPicPr preferRelativeResize="0"/>
            <p:nvPr/>
          </p:nvPicPr>
          <p:blipFill>
            <a:blip r:embed="rId4">
              <a:alphaModFix/>
            </a:blip>
            <a:stretch>
              <a:fillRect/>
            </a:stretch>
          </p:blipFill>
          <p:spPr>
            <a:xfrm>
              <a:off x="903934" y="2802225"/>
              <a:ext cx="4198214" cy="1599600"/>
            </a:xfrm>
            <a:prstGeom prst="rect">
              <a:avLst/>
            </a:prstGeom>
            <a:noFill/>
            <a:ln>
              <a:noFill/>
            </a:ln>
          </p:spPr>
        </p:pic>
      </p:grpSp>
      <p:sp>
        <p:nvSpPr>
          <p:cNvPr id="241" name="Google Shape;241;g3079276a1b3_0_42"/>
          <p:cNvSpPr txBox="1"/>
          <p:nvPr/>
        </p:nvSpPr>
        <p:spPr>
          <a:xfrm>
            <a:off x="5589150" y="1749300"/>
            <a:ext cx="2818200" cy="1881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lang="en">
                <a:solidFill>
                  <a:srgbClr val="FFFBF0"/>
                </a:solidFill>
                <a:latin typeface="Old Standard TT"/>
                <a:ea typeface="Old Standard TT"/>
                <a:cs typeface="Old Standard TT"/>
                <a:sym typeface="Old Standard TT"/>
              </a:rPr>
              <a:t>Cells exposed to hydroxyurea are susceptible to replication stress.</a:t>
            </a:r>
            <a:endParaRPr>
              <a:solidFill>
                <a:srgbClr val="FFFBF0"/>
              </a:solidFill>
              <a:latin typeface="Old Standard TT"/>
              <a:ea typeface="Old Standard TT"/>
              <a:cs typeface="Old Standard TT"/>
              <a:sym typeface="Old Standard TT"/>
            </a:endParaRPr>
          </a:p>
          <a:p>
            <a:pPr indent="0" lvl="0" marL="0" marR="0" rtl="0" algn="just">
              <a:lnSpc>
                <a:spcPct val="115000"/>
              </a:lnSpc>
              <a:spcBef>
                <a:spcPts val="0"/>
              </a:spcBef>
              <a:spcAft>
                <a:spcPts val="0"/>
              </a:spcAft>
              <a:buClr>
                <a:srgbClr val="000000"/>
              </a:buClr>
              <a:buSzPts val="1600"/>
              <a:buFont typeface="Arial"/>
              <a:buNone/>
            </a:pPr>
            <a:r>
              <a:rPr lang="en" sz="900">
                <a:solidFill>
                  <a:schemeClr val="accent4"/>
                </a:solidFill>
                <a:latin typeface="Old Standard TT"/>
                <a:ea typeface="Old Standard TT"/>
                <a:cs typeface="Old Standard TT"/>
                <a:sym typeface="Old Standard TT"/>
              </a:rPr>
              <a:t>(Charton et al., 2019)</a:t>
            </a:r>
            <a:endParaRPr sz="900">
              <a:solidFill>
                <a:schemeClr val="accent4"/>
              </a:solidFill>
              <a:latin typeface="Old Standard TT"/>
              <a:ea typeface="Old Standard TT"/>
              <a:cs typeface="Old Standard TT"/>
              <a:sym typeface="Old Standard TT"/>
            </a:endParaRPr>
          </a:p>
          <a:p>
            <a:pPr indent="0" lvl="0" marL="0" marR="0" rtl="0" algn="just">
              <a:lnSpc>
                <a:spcPct val="115000"/>
              </a:lnSpc>
              <a:spcBef>
                <a:spcPts val="0"/>
              </a:spcBef>
              <a:spcAft>
                <a:spcPts val="0"/>
              </a:spcAft>
              <a:buClr>
                <a:srgbClr val="000000"/>
              </a:buClr>
              <a:buSzPts val="1600"/>
              <a:buFont typeface="Arial"/>
              <a:buNone/>
            </a:pPr>
            <a:r>
              <a:t/>
            </a:r>
            <a:endParaRPr sz="900">
              <a:solidFill>
                <a:schemeClr val="dk2"/>
              </a:solidFill>
              <a:latin typeface="Old Standard TT"/>
              <a:ea typeface="Old Standard TT"/>
              <a:cs typeface="Old Standard TT"/>
              <a:sym typeface="Old Standard TT"/>
            </a:endParaRPr>
          </a:p>
          <a:p>
            <a:pPr indent="0" lvl="0" marL="0" marR="0" rtl="0" algn="just">
              <a:lnSpc>
                <a:spcPct val="115000"/>
              </a:lnSpc>
              <a:spcBef>
                <a:spcPts val="0"/>
              </a:spcBef>
              <a:spcAft>
                <a:spcPts val="0"/>
              </a:spcAft>
              <a:buClr>
                <a:srgbClr val="000000"/>
              </a:buClr>
              <a:buSzPts val="1600"/>
              <a:buFont typeface="Arial"/>
              <a:buNone/>
            </a:pPr>
            <a:r>
              <a:rPr lang="en">
                <a:solidFill>
                  <a:srgbClr val="FFFBF0"/>
                </a:solidFill>
                <a:latin typeface="Old Standard TT"/>
                <a:ea typeface="Old Standard TT"/>
                <a:cs typeface="Old Standard TT"/>
                <a:sym typeface="Old Standard TT"/>
              </a:rPr>
              <a:t>This stress is mitigated by various mechanisms including CPC activity.</a:t>
            </a:r>
            <a:endParaRPr sz="700">
              <a:solidFill>
                <a:schemeClr val="dk2"/>
              </a:solidFill>
              <a:latin typeface="Old Standard TT"/>
              <a:ea typeface="Old Standard TT"/>
              <a:cs typeface="Old Standard TT"/>
              <a:sym typeface="Old Standard TT"/>
            </a:endParaRPr>
          </a:p>
          <a:p>
            <a:pPr indent="0" lvl="0" marL="0" marR="0" rtl="0" algn="just">
              <a:lnSpc>
                <a:spcPct val="115000"/>
              </a:lnSpc>
              <a:spcBef>
                <a:spcPts val="0"/>
              </a:spcBef>
              <a:spcAft>
                <a:spcPts val="0"/>
              </a:spcAft>
              <a:buClr>
                <a:srgbClr val="000000"/>
              </a:buClr>
              <a:buSzPts val="1600"/>
              <a:buFont typeface="Arial"/>
              <a:buNone/>
            </a:pPr>
            <a:r>
              <a:rPr lang="en" sz="900">
                <a:solidFill>
                  <a:schemeClr val="accent4"/>
                </a:solidFill>
                <a:latin typeface="Old Standard TT"/>
                <a:ea typeface="Old Standard TT"/>
                <a:cs typeface="Old Standard TT"/>
                <a:sym typeface="Old Standard TT"/>
              </a:rPr>
              <a:t>(Luna-Maldonado et al., 2021)</a:t>
            </a:r>
            <a:endParaRPr sz="900">
              <a:solidFill>
                <a:schemeClr val="dk2"/>
              </a:solidFill>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079276a1b3_0_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247" name="Google Shape;247;g3079276a1b3_0_48"/>
          <p:cNvPicPr preferRelativeResize="0"/>
          <p:nvPr/>
        </p:nvPicPr>
        <p:blipFill>
          <a:blip r:embed="rId3">
            <a:alphaModFix/>
          </a:blip>
          <a:stretch>
            <a:fillRect/>
          </a:stretch>
        </p:blipFill>
        <p:spPr>
          <a:xfrm>
            <a:off x="4888913" y="1135912"/>
            <a:ext cx="3663499" cy="3175226"/>
          </a:xfrm>
          <a:prstGeom prst="rect">
            <a:avLst/>
          </a:prstGeom>
          <a:noFill/>
          <a:ln>
            <a:noFill/>
          </a:ln>
        </p:spPr>
      </p:pic>
      <p:sp>
        <p:nvSpPr>
          <p:cNvPr id="248" name="Google Shape;248;g3079276a1b3_0_48"/>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Sumoylation may not interfere with CPC localisation throughout mitosis.</a:t>
            </a:r>
            <a:endParaRPr b="1" sz="1940">
              <a:solidFill>
                <a:srgbClr val="FFFBF0"/>
              </a:solidFill>
            </a:endParaRPr>
          </a:p>
        </p:txBody>
      </p:sp>
      <p:pic>
        <p:nvPicPr>
          <p:cNvPr id="249" name="Google Shape;249;g3079276a1b3_0_48"/>
          <p:cNvPicPr preferRelativeResize="0"/>
          <p:nvPr/>
        </p:nvPicPr>
        <p:blipFill>
          <a:blip r:embed="rId4">
            <a:alphaModFix/>
          </a:blip>
          <a:stretch>
            <a:fillRect/>
          </a:stretch>
        </p:blipFill>
        <p:spPr>
          <a:xfrm>
            <a:off x="583341" y="2569637"/>
            <a:ext cx="4024126" cy="933450"/>
          </a:xfrm>
          <a:prstGeom prst="rect">
            <a:avLst/>
          </a:prstGeom>
          <a:noFill/>
          <a:ln>
            <a:noFill/>
          </a:ln>
        </p:spPr>
      </p:pic>
      <p:pic>
        <p:nvPicPr>
          <p:cNvPr id="250" name="Google Shape;250;g3079276a1b3_0_48"/>
          <p:cNvPicPr preferRelativeResize="0"/>
          <p:nvPr/>
        </p:nvPicPr>
        <p:blipFill>
          <a:blip r:embed="rId5">
            <a:alphaModFix/>
          </a:blip>
          <a:stretch>
            <a:fillRect/>
          </a:stretch>
        </p:blipFill>
        <p:spPr>
          <a:xfrm>
            <a:off x="1449556" y="1651888"/>
            <a:ext cx="2291726" cy="70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079276a1b3_0_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256" name="Google Shape;256;g3079276a1b3_0_63"/>
          <p:cNvPicPr preferRelativeResize="0"/>
          <p:nvPr/>
        </p:nvPicPr>
        <p:blipFill>
          <a:blip r:embed="rId3">
            <a:alphaModFix/>
          </a:blip>
          <a:stretch>
            <a:fillRect/>
          </a:stretch>
        </p:blipFill>
        <p:spPr>
          <a:xfrm>
            <a:off x="5709075" y="1020275"/>
            <a:ext cx="2251525" cy="3102951"/>
          </a:xfrm>
          <a:prstGeom prst="rect">
            <a:avLst/>
          </a:prstGeom>
          <a:noFill/>
          <a:ln>
            <a:noFill/>
          </a:ln>
        </p:spPr>
      </p:pic>
      <p:sp>
        <p:nvSpPr>
          <p:cNvPr id="257" name="Google Shape;257;g3079276a1b3_0_63"/>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CPC sumoylation may affect maximum spindle length.</a:t>
            </a:r>
            <a:endParaRPr b="1" sz="1940">
              <a:solidFill>
                <a:srgbClr val="FFFBF0"/>
              </a:solidFill>
            </a:endParaRPr>
          </a:p>
        </p:txBody>
      </p:sp>
      <p:sp>
        <p:nvSpPr>
          <p:cNvPr id="258" name="Google Shape;258;g3079276a1b3_0_63"/>
          <p:cNvSpPr txBox="1"/>
          <p:nvPr/>
        </p:nvSpPr>
        <p:spPr>
          <a:xfrm>
            <a:off x="903775" y="1392863"/>
            <a:ext cx="3047100" cy="2909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n">
                <a:solidFill>
                  <a:srgbClr val="FFFBF0"/>
                </a:solidFill>
                <a:latin typeface="Old Standard TT"/>
                <a:ea typeface="Old Standard TT"/>
                <a:cs typeface="Old Standard TT"/>
                <a:sym typeface="Old Standard TT"/>
              </a:rPr>
              <a:t>D</a:t>
            </a:r>
            <a:r>
              <a:rPr lang="en">
                <a:solidFill>
                  <a:srgbClr val="FFFBF0"/>
                </a:solidFill>
                <a:latin typeface="Old Standard TT"/>
                <a:ea typeface="Old Standard TT"/>
                <a:cs typeface="Old Standard TT"/>
                <a:sym typeface="Old Standard TT"/>
              </a:rPr>
              <a:t>ouble and triple mutants displayed significant differences of 0.3µm and 0.7µm respectively.</a:t>
            </a:r>
            <a:endParaRPr>
              <a:solidFill>
                <a:srgbClr val="FFFBF0"/>
              </a:solidFill>
              <a:latin typeface="Old Standard TT"/>
              <a:ea typeface="Old Standard TT"/>
              <a:cs typeface="Old Standard TT"/>
              <a:sym typeface="Old Standard TT"/>
            </a:endParaRPr>
          </a:p>
          <a:p>
            <a:pPr indent="0" lvl="0" marL="0" rtl="0" algn="just">
              <a:lnSpc>
                <a:spcPct val="150000"/>
              </a:lnSpc>
              <a:spcBef>
                <a:spcPts val="0"/>
              </a:spcBef>
              <a:spcAft>
                <a:spcPts val="0"/>
              </a:spcAft>
              <a:buNone/>
            </a:pPr>
            <a:r>
              <a:t/>
            </a:r>
            <a:endParaRPr>
              <a:solidFill>
                <a:srgbClr val="FFFBF0"/>
              </a:solidFill>
              <a:latin typeface="Old Standard TT"/>
              <a:ea typeface="Old Standard TT"/>
              <a:cs typeface="Old Standard TT"/>
              <a:sym typeface="Old Standard TT"/>
            </a:endParaRPr>
          </a:p>
          <a:p>
            <a:pPr indent="0" lvl="0" marL="0" rtl="0" algn="just">
              <a:lnSpc>
                <a:spcPct val="150000"/>
              </a:lnSpc>
              <a:spcBef>
                <a:spcPts val="0"/>
              </a:spcBef>
              <a:spcAft>
                <a:spcPts val="0"/>
              </a:spcAft>
              <a:buNone/>
            </a:pPr>
            <a:r>
              <a:rPr lang="en">
                <a:solidFill>
                  <a:srgbClr val="FFFBF0"/>
                </a:solidFill>
                <a:latin typeface="Old Standard TT"/>
                <a:ea typeface="Old Standard TT"/>
                <a:cs typeface="Old Standard TT"/>
                <a:sym typeface="Old Standard TT"/>
              </a:rPr>
              <a:t>Temperature sensitive Ipl1 mutants show similar results, indicating that sumoylation might affect Ipl1’s activity</a:t>
            </a:r>
            <a:endParaRPr>
              <a:solidFill>
                <a:srgbClr val="FFFBF0"/>
              </a:solidFill>
              <a:latin typeface="Old Standard TT"/>
              <a:ea typeface="Old Standard TT"/>
              <a:cs typeface="Old Standard TT"/>
              <a:sym typeface="Old Standard TT"/>
            </a:endParaRPr>
          </a:p>
          <a:p>
            <a:pPr indent="0" lvl="0" marL="0" rtl="0" algn="just">
              <a:lnSpc>
                <a:spcPct val="150000"/>
              </a:lnSpc>
              <a:spcBef>
                <a:spcPts val="0"/>
              </a:spcBef>
              <a:spcAft>
                <a:spcPts val="0"/>
              </a:spcAft>
              <a:buNone/>
            </a:pPr>
            <a:r>
              <a:rPr lang="en" sz="900">
                <a:solidFill>
                  <a:schemeClr val="accent4"/>
                </a:solidFill>
                <a:latin typeface="Old Standard TT"/>
                <a:ea typeface="Old Standard TT"/>
                <a:cs typeface="Old Standard TT"/>
                <a:sym typeface="Old Standard TT"/>
              </a:rPr>
              <a:t>(Buvelot et al. 2003)</a:t>
            </a:r>
            <a:endParaRPr>
              <a:solidFill>
                <a:srgbClr val="FFFBF0"/>
              </a:solidFill>
              <a:latin typeface="Old Standard TT"/>
              <a:ea typeface="Old Standard TT"/>
              <a:cs typeface="Old Standard TT"/>
              <a:sym typeface="Old Standard TT"/>
            </a:endParaRPr>
          </a:p>
        </p:txBody>
      </p:sp>
      <p:pic>
        <p:nvPicPr>
          <p:cNvPr id="259" name="Google Shape;259;g3079276a1b3_0_63"/>
          <p:cNvPicPr preferRelativeResize="0"/>
          <p:nvPr/>
        </p:nvPicPr>
        <p:blipFill>
          <a:blip r:embed="rId4">
            <a:alphaModFix/>
          </a:blip>
          <a:stretch>
            <a:fillRect/>
          </a:stretch>
        </p:blipFill>
        <p:spPr>
          <a:xfrm>
            <a:off x="4206850" y="1300513"/>
            <a:ext cx="1288534" cy="2542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079276a1b3_0_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65" name="Google Shape;265;g3079276a1b3_0_58"/>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Sumoylation does not interfere with spindle breakage timing.</a:t>
            </a:r>
            <a:endParaRPr b="1" sz="1940">
              <a:solidFill>
                <a:srgbClr val="FFFBF0"/>
              </a:solidFill>
            </a:endParaRPr>
          </a:p>
        </p:txBody>
      </p:sp>
      <p:pic>
        <p:nvPicPr>
          <p:cNvPr id="266" name="Google Shape;266;g3079276a1b3_0_58"/>
          <p:cNvPicPr preferRelativeResize="0"/>
          <p:nvPr/>
        </p:nvPicPr>
        <p:blipFill>
          <a:blip r:embed="rId3">
            <a:alphaModFix/>
          </a:blip>
          <a:stretch>
            <a:fillRect/>
          </a:stretch>
        </p:blipFill>
        <p:spPr>
          <a:xfrm>
            <a:off x="640612" y="922125"/>
            <a:ext cx="3724775" cy="3741100"/>
          </a:xfrm>
          <a:prstGeom prst="rect">
            <a:avLst/>
          </a:prstGeom>
          <a:noFill/>
          <a:ln>
            <a:noFill/>
          </a:ln>
        </p:spPr>
      </p:pic>
      <p:graphicFrame>
        <p:nvGraphicFramePr>
          <p:cNvPr id="267" name="Google Shape;267;g3079276a1b3_0_58"/>
          <p:cNvGraphicFramePr/>
          <p:nvPr/>
        </p:nvGraphicFramePr>
        <p:xfrm>
          <a:off x="4692125" y="2213575"/>
          <a:ext cx="3000000" cy="3000000"/>
        </p:xfrm>
        <a:graphic>
          <a:graphicData uri="http://schemas.openxmlformats.org/drawingml/2006/table">
            <a:tbl>
              <a:tblPr>
                <a:noFill/>
                <a:tableStyleId>{01B8C790-BDC6-4D27-A6B4-11D11C3D9D37}</a:tableStyleId>
              </a:tblPr>
              <a:tblGrid>
                <a:gridCol w="931200"/>
                <a:gridCol w="931200"/>
                <a:gridCol w="931200"/>
                <a:gridCol w="931200"/>
              </a:tblGrid>
              <a:tr h="381000">
                <a:tc gridSpan="4">
                  <a:txBody>
                    <a:bodyPr/>
                    <a:lstStyle/>
                    <a:p>
                      <a:pPr indent="0" lvl="0" marL="0" rtl="0" algn="ctr">
                        <a:spcBef>
                          <a:spcPts val="0"/>
                        </a:spcBef>
                        <a:spcAft>
                          <a:spcPts val="0"/>
                        </a:spcAft>
                        <a:buNone/>
                      </a:pPr>
                      <a:r>
                        <a:rPr b="1" lang="en"/>
                        <a:t>Average time (minutes)</a:t>
                      </a:r>
                      <a:endParaRPr b="1"/>
                    </a:p>
                  </a:txBody>
                  <a:tcPr marT="91425" marB="91425" marR="91425" marL="91425">
                    <a:solidFill>
                      <a:schemeClr val="lt1"/>
                    </a:solidFill>
                  </a:tcPr>
                </a:tc>
                <a:tc hMerge="1"/>
                <a:tc hMerge="1"/>
                <a:tc hMerge="1"/>
              </a:tr>
              <a:tr h="269925">
                <a:tc>
                  <a:txBody>
                    <a:bodyPr/>
                    <a:lstStyle/>
                    <a:p>
                      <a:pPr indent="0" lvl="0" marL="0" rtl="0" algn="ctr">
                        <a:spcBef>
                          <a:spcPts val="0"/>
                        </a:spcBef>
                        <a:spcAft>
                          <a:spcPts val="0"/>
                        </a:spcAft>
                        <a:buNone/>
                      </a:pPr>
                      <a:r>
                        <a:t/>
                      </a:r>
                      <a:endParaRPr b="1" sz="900"/>
                    </a:p>
                  </a:txBody>
                  <a:tcPr marT="91425" marB="91425" marR="91425" marL="91425">
                    <a:solidFill>
                      <a:schemeClr val="accent1"/>
                    </a:solidFill>
                  </a:tcPr>
                </a:tc>
                <a:tc>
                  <a:txBody>
                    <a:bodyPr/>
                    <a:lstStyle/>
                    <a:p>
                      <a:pPr indent="0" lvl="0" marL="0" rtl="0" algn="ctr">
                        <a:spcBef>
                          <a:spcPts val="0"/>
                        </a:spcBef>
                        <a:spcAft>
                          <a:spcPts val="0"/>
                        </a:spcAft>
                        <a:buNone/>
                      </a:pPr>
                      <a:r>
                        <a:rPr b="1" lang="en" sz="900"/>
                        <a:t>WT</a:t>
                      </a:r>
                      <a:endParaRPr b="1" sz="900"/>
                    </a:p>
                  </a:txBody>
                  <a:tcPr marT="91425" marB="91425" marR="91425" marL="91425">
                    <a:solidFill>
                      <a:schemeClr val="accent1"/>
                    </a:solidFill>
                  </a:tcPr>
                </a:tc>
                <a:tc>
                  <a:txBody>
                    <a:bodyPr/>
                    <a:lstStyle/>
                    <a:p>
                      <a:pPr indent="0" lvl="0" marL="0" rtl="0" algn="ctr">
                        <a:spcBef>
                          <a:spcPts val="0"/>
                        </a:spcBef>
                        <a:spcAft>
                          <a:spcPts val="0"/>
                        </a:spcAft>
                        <a:buNone/>
                      </a:pPr>
                      <a:r>
                        <a:rPr b="1" lang="en" sz="900"/>
                        <a:t>2R</a:t>
                      </a:r>
                      <a:endParaRPr b="1" sz="900"/>
                    </a:p>
                  </a:txBody>
                  <a:tcPr marT="91425" marB="91425" marR="91425" marL="91425">
                    <a:solidFill>
                      <a:schemeClr val="accent1"/>
                    </a:solidFill>
                  </a:tcPr>
                </a:tc>
                <a:tc>
                  <a:txBody>
                    <a:bodyPr/>
                    <a:lstStyle/>
                    <a:p>
                      <a:pPr indent="0" lvl="0" marL="0" rtl="0" algn="ctr">
                        <a:spcBef>
                          <a:spcPts val="0"/>
                        </a:spcBef>
                        <a:spcAft>
                          <a:spcPts val="0"/>
                        </a:spcAft>
                        <a:buNone/>
                      </a:pPr>
                      <a:r>
                        <a:rPr b="1" lang="en" sz="900"/>
                        <a:t>3R</a:t>
                      </a:r>
                      <a:endParaRPr b="1" sz="900"/>
                    </a:p>
                  </a:txBody>
                  <a:tcPr marT="91425" marB="91425" marR="91425" marL="91425">
                    <a:solidFill>
                      <a:schemeClr val="accent1"/>
                    </a:solidFill>
                  </a:tcPr>
                </a:tc>
              </a:tr>
              <a:tr h="244300">
                <a:tc>
                  <a:txBody>
                    <a:bodyPr/>
                    <a:lstStyle/>
                    <a:p>
                      <a:pPr indent="0" lvl="0" marL="0" rtl="0" algn="ctr">
                        <a:spcBef>
                          <a:spcPts val="0"/>
                        </a:spcBef>
                        <a:spcAft>
                          <a:spcPts val="0"/>
                        </a:spcAft>
                        <a:buNone/>
                      </a:pPr>
                      <a:r>
                        <a:rPr b="1" lang="en" sz="900"/>
                        <a:t>time</a:t>
                      </a:r>
                      <a:endParaRPr b="1" sz="900"/>
                    </a:p>
                  </a:txBody>
                  <a:tcPr marT="91425" marB="91425" marR="91425" marL="91425">
                    <a:solidFill>
                      <a:schemeClr val="accent1"/>
                    </a:solidFill>
                  </a:tcPr>
                </a:tc>
                <a:tc>
                  <a:txBody>
                    <a:bodyPr/>
                    <a:lstStyle/>
                    <a:p>
                      <a:pPr indent="0" lvl="0" marL="0" rtl="0" algn="ctr">
                        <a:spcBef>
                          <a:spcPts val="0"/>
                        </a:spcBef>
                        <a:spcAft>
                          <a:spcPts val="0"/>
                        </a:spcAft>
                        <a:buNone/>
                      </a:pPr>
                      <a:r>
                        <a:rPr b="1" lang="en" sz="900"/>
                        <a:t>18.5</a:t>
                      </a:r>
                      <a:endParaRPr b="1" sz="900"/>
                    </a:p>
                  </a:txBody>
                  <a:tcPr marT="91425" marB="91425" marR="91425" marL="91425">
                    <a:solidFill>
                      <a:schemeClr val="accent1"/>
                    </a:solidFill>
                  </a:tcPr>
                </a:tc>
                <a:tc>
                  <a:txBody>
                    <a:bodyPr/>
                    <a:lstStyle/>
                    <a:p>
                      <a:pPr indent="0" lvl="0" marL="0" rtl="0" algn="ctr">
                        <a:spcBef>
                          <a:spcPts val="0"/>
                        </a:spcBef>
                        <a:spcAft>
                          <a:spcPts val="0"/>
                        </a:spcAft>
                        <a:buNone/>
                      </a:pPr>
                      <a:r>
                        <a:rPr b="1" lang="en" sz="900"/>
                        <a:t>18.3</a:t>
                      </a:r>
                      <a:endParaRPr b="1" sz="900"/>
                    </a:p>
                  </a:txBody>
                  <a:tcPr marT="91425" marB="91425" marR="91425" marL="91425">
                    <a:solidFill>
                      <a:schemeClr val="accent1"/>
                    </a:solidFill>
                  </a:tcPr>
                </a:tc>
                <a:tc>
                  <a:txBody>
                    <a:bodyPr/>
                    <a:lstStyle/>
                    <a:p>
                      <a:pPr indent="0" lvl="0" marL="0" rtl="0" algn="ctr">
                        <a:spcBef>
                          <a:spcPts val="0"/>
                        </a:spcBef>
                        <a:spcAft>
                          <a:spcPts val="0"/>
                        </a:spcAft>
                        <a:buNone/>
                      </a:pPr>
                      <a:r>
                        <a:rPr b="1" lang="en" sz="900"/>
                        <a:t>18.4</a:t>
                      </a:r>
                      <a:endParaRPr b="1" sz="900"/>
                    </a:p>
                  </a:txBody>
                  <a:tcPr marT="91425" marB="91425" marR="91425" marL="91425">
                    <a:solidFill>
                      <a:schemeClr val="accent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07f1800de4_0_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273" name="Google Shape;273;g307f1800de4_0_39"/>
          <p:cNvPicPr preferRelativeResize="0"/>
          <p:nvPr/>
        </p:nvPicPr>
        <p:blipFill>
          <a:blip r:embed="rId3">
            <a:alphaModFix/>
          </a:blip>
          <a:stretch>
            <a:fillRect/>
          </a:stretch>
        </p:blipFill>
        <p:spPr>
          <a:xfrm>
            <a:off x="635738" y="808450"/>
            <a:ext cx="5191175" cy="3681550"/>
          </a:xfrm>
          <a:prstGeom prst="rect">
            <a:avLst/>
          </a:prstGeom>
          <a:noFill/>
          <a:ln>
            <a:noFill/>
          </a:ln>
        </p:spPr>
      </p:pic>
      <p:sp>
        <p:nvSpPr>
          <p:cNvPr id="274" name="Google Shape;274;g307f1800de4_0_39"/>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CPC sumoylation interferes with spindle elongation at late stages of anaphase.</a:t>
            </a:r>
            <a:endParaRPr b="1" sz="1940">
              <a:solidFill>
                <a:srgbClr val="FFFBF0"/>
              </a:solidFill>
            </a:endParaRPr>
          </a:p>
        </p:txBody>
      </p:sp>
      <p:sp>
        <p:nvSpPr>
          <p:cNvPr id="275" name="Google Shape;275;g307f1800de4_0_39"/>
          <p:cNvSpPr txBox="1"/>
          <p:nvPr/>
        </p:nvSpPr>
        <p:spPr>
          <a:xfrm>
            <a:off x="6291050" y="1725150"/>
            <a:ext cx="2282700" cy="1693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rgbClr val="000000"/>
              </a:buClr>
              <a:buSzPts val="1100"/>
              <a:buFont typeface="Arial"/>
              <a:buNone/>
            </a:pPr>
            <a:r>
              <a:rPr lang="en">
                <a:solidFill>
                  <a:srgbClr val="FFFBF0"/>
                </a:solidFill>
                <a:latin typeface="Old Standard TT"/>
                <a:ea typeface="Old Standard TT"/>
                <a:cs typeface="Old Standard TT"/>
                <a:sym typeface="Old Standard TT"/>
              </a:rPr>
              <a:t>An increase in spindle length can be observed, particularly in the measurements from 14 minutes onward.</a:t>
            </a:r>
            <a:endParaRPr>
              <a:solidFill>
                <a:srgbClr val="FFFBF0"/>
              </a:solidFill>
              <a:latin typeface="Old Standard TT"/>
              <a:ea typeface="Old Standard TT"/>
              <a:cs typeface="Old Standard TT"/>
              <a:sym typeface="Old Standard T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08971b5224_0_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81" name="Google Shape;281;g308971b5224_0_9"/>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Clr>
                <a:srgbClr val="000000"/>
              </a:buClr>
              <a:buSzPct val="51029"/>
              <a:buFont typeface="Arial"/>
              <a:buNone/>
            </a:pPr>
            <a:r>
              <a:rPr b="1" lang="en" sz="1940"/>
              <a:t>Triple mutant has a faster rate of the initial/fast phase of spindle elongation.</a:t>
            </a:r>
            <a:endParaRPr b="1" sz="1940">
              <a:solidFill>
                <a:srgbClr val="FFFBF0"/>
              </a:solidFill>
            </a:endParaRPr>
          </a:p>
        </p:txBody>
      </p:sp>
      <p:pic>
        <p:nvPicPr>
          <p:cNvPr id="282" name="Google Shape;282;g308971b5224_0_9"/>
          <p:cNvPicPr preferRelativeResize="0"/>
          <p:nvPr/>
        </p:nvPicPr>
        <p:blipFill>
          <a:blip r:embed="rId3">
            <a:alphaModFix/>
          </a:blip>
          <a:stretch>
            <a:fillRect/>
          </a:stretch>
        </p:blipFill>
        <p:spPr>
          <a:xfrm>
            <a:off x="2102763" y="822262"/>
            <a:ext cx="4938475" cy="3702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3079276a1b3_0_76"/>
          <p:cNvSpPr txBox="1"/>
          <p:nvPr>
            <p:ph idx="2" type="body"/>
          </p:nvPr>
        </p:nvSpPr>
        <p:spPr>
          <a:xfrm>
            <a:off x="292375" y="724200"/>
            <a:ext cx="3837000" cy="3695100"/>
          </a:xfrm>
          <a:prstGeom prst="rect">
            <a:avLst/>
          </a:prstGeom>
        </p:spPr>
        <p:txBody>
          <a:bodyPr anchorCtr="0" anchor="ctr"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Char char="●"/>
            </a:pPr>
            <a:r>
              <a:rPr lang="en">
                <a:solidFill>
                  <a:schemeClr val="dk1"/>
                </a:solidFill>
              </a:rPr>
              <a:t>Sumoylation of Sli15, Bir1 and Nbl1 is not important for cell viability, but sumoylation of Ipl1 might be crucial for </a:t>
            </a:r>
            <a:r>
              <a:rPr i="1" lang="en">
                <a:solidFill>
                  <a:schemeClr val="dk1"/>
                </a:solidFill>
              </a:rPr>
              <a:t>S. cerevisiae</a:t>
            </a:r>
            <a:r>
              <a:rPr lang="en">
                <a:solidFill>
                  <a:schemeClr val="dk1"/>
                </a:solidFill>
              </a:rPr>
              <a:t>.</a:t>
            </a:r>
            <a:endParaRPr>
              <a:solidFill>
                <a:schemeClr val="dk1"/>
              </a:solidFill>
            </a:endParaRPr>
          </a:p>
          <a:p>
            <a:pPr indent="0" lvl="0" marL="457200" rtl="0" algn="l">
              <a:spcBef>
                <a:spcPts val="0"/>
              </a:spcBef>
              <a:spcAft>
                <a:spcPts val="0"/>
              </a:spcAft>
              <a:buNone/>
            </a:pPr>
            <a:r>
              <a:t/>
            </a:r>
            <a:endParaRPr>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S</a:t>
            </a:r>
            <a:r>
              <a:rPr lang="en">
                <a:solidFill>
                  <a:schemeClr val="dk1"/>
                </a:solidFill>
              </a:rPr>
              <a:t>umoylation of Sli15, Bir1, Nbl1, or a combined sumoylation of these, seem to have a slight defect in cell growth under conditions of replicative stress </a:t>
            </a:r>
            <a:r>
              <a:rPr lang="en">
                <a:solidFill>
                  <a:schemeClr val="dk1"/>
                </a:solidFill>
              </a:rPr>
              <a:t>in </a:t>
            </a:r>
            <a:r>
              <a:rPr i="1" lang="en">
                <a:solidFill>
                  <a:schemeClr val="dk1"/>
                </a:solidFill>
              </a:rPr>
              <a:t>S. cerevisiae</a:t>
            </a:r>
            <a:r>
              <a:rPr lang="en">
                <a:solidFill>
                  <a:schemeClr val="dk1"/>
                </a:solidFill>
              </a:rPr>
              <a:t>.</a:t>
            </a:r>
            <a:endParaRPr>
              <a:solidFill>
                <a:schemeClr val="dk1"/>
              </a:solidFill>
            </a:endParaRPr>
          </a:p>
          <a:p>
            <a:pPr indent="0" lvl="0" marL="457200" rtl="0" algn="l">
              <a:spcBef>
                <a:spcPts val="0"/>
              </a:spcBef>
              <a:spcAft>
                <a:spcPts val="0"/>
              </a:spcAft>
              <a:buNone/>
            </a:pPr>
            <a:r>
              <a:t/>
            </a:r>
            <a:endParaRPr>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SUMO does not seem to affect the localization of Sli15 and Bir1 in  </a:t>
            </a:r>
            <a:r>
              <a:rPr i="1" lang="en">
                <a:solidFill>
                  <a:schemeClr val="dk1"/>
                </a:solidFill>
              </a:rPr>
              <a:t>S. cerevisiae</a:t>
            </a:r>
            <a:r>
              <a:rPr lang="en">
                <a:solidFill>
                  <a:schemeClr val="dk1"/>
                </a:solidFill>
              </a:rPr>
              <a:t>.</a:t>
            </a:r>
            <a:endParaRPr>
              <a:solidFill>
                <a:schemeClr val="dk1"/>
              </a:solidFill>
            </a:endParaRPr>
          </a:p>
        </p:txBody>
      </p:sp>
      <p:sp>
        <p:nvSpPr>
          <p:cNvPr id="288" name="Google Shape;288;g3079276a1b3_0_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89" name="Google Shape;289;g3079276a1b3_0_76"/>
          <p:cNvSpPr txBox="1"/>
          <p:nvPr>
            <p:ph idx="2" type="body"/>
          </p:nvPr>
        </p:nvSpPr>
        <p:spPr>
          <a:xfrm>
            <a:off x="5014625" y="724200"/>
            <a:ext cx="3837000" cy="3695100"/>
          </a:xfrm>
          <a:prstGeom prst="rect">
            <a:avLst/>
          </a:prstGeom>
        </p:spPr>
        <p:txBody>
          <a:bodyPr anchorCtr="0" anchor="ctr" bIns="91425" lIns="91425" spcFirstLastPara="1" rIns="91425" wrap="square" tIns="91425">
            <a:normAutofit/>
          </a:bodyPr>
          <a:lstStyle/>
          <a:p>
            <a:pPr indent="-333375" lvl="0" marL="457200" rtl="0" algn="l">
              <a:spcBef>
                <a:spcPts val="0"/>
              </a:spcBef>
              <a:spcAft>
                <a:spcPts val="0"/>
              </a:spcAft>
              <a:buSzPts val="1650"/>
              <a:buChar char="●"/>
            </a:pPr>
            <a:r>
              <a:rPr lang="en" sz="1650"/>
              <a:t>S</a:t>
            </a:r>
            <a:r>
              <a:rPr lang="en" sz="1650"/>
              <a:t>umoylation may influence the interaction of CPC with specific substrates involved in regulation of microtubule/spindle dynamics and spindle size in </a:t>
            </a:r>
            <a:r>
              <a:rPr i="1" lang="en" sz="1650"/>
              <a:t>S. cerevisiae </a:t>
            </a:r>
            <a:r>
              <a:rPr lang="en" sz="1650"/>
              <a:t>in late stages of anaphase</a:t>
            </a:r>
            <a:r>
              <a:rPr lang="en" sz="1650"/>
              <a:t>.</a:t>
            </a:r>
            <a:endParaRPr sz="1650"/>
          </a:p>
        </p:txBody>
      </p:sp>
      <p:sp>
        <p:nvSpPr>
          <p:cNvPr id="290" name="Google Shape;290;g3079276a1b3_0_76"/>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solidFill>
                  <a:schemeClr val="dk1"/>
                </a:solidFill>
              </a:rPr>
              <a:t>Final conclusions.</a:t>
            </a:r>
            <a:endParaRPr b="1" sz="194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3079276a1b3_0_89"/>
          <p:cNvSpPr txBox="1"/>
          <p:nvPr>
            <p:ph type="title"/>
          </p:nvPr>
        </p:nvSpPr>
        <p:spPr>
          <a:xfrm>
            <a:off x="296900" y="2201250"/>
            <a:ext cx="4045200" cy="74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Caution!</a:t>
            </a:r>
            <a:endParaRPr>
              <a:solidFill>
                <a:schemeClr val="dk1"/>
              </a:solidFill>
            </a:endParaRPr>
          </a:p>
        </p:txBody>
      </p:sp>
      <p:sp>
        <p:nvSpPr>
          <p:cNvPr id="296" name="Google Shape;296;g3079276a1b3_0_8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N</a:t>
            </a:r>
            <a:r>
              <a:rPr lang="en"/>
              <a:t>o further analysis was conducted to confirm the absence of CPC sumoylation in mutant strains.</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The following results are presented, proceeding with the assumption that the mutants exhibit the inability of the CPC to be sumoylated.</a:t>
            </a:r>
            <a:endParaRPr/>
          </a:p>
        </p:txBody>
      </p:sp>
      <p:sp>
        <p:nvSpPr>
          <p:cNvPr id="297" name="Google Shape;297;g3079276a1b3_0_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1D1E"/>
        </a:solidFill>
      </p:bgPr>
    </p:bg>
    <p:spTree>
      <p:nvGrpSpPr>
        <p:cNvPr id="301" name="Shape 301"/>
        <p:cNvGrpSpPr/>
        <p:nvPr/>
      </p:nvGrpSpPr>
      <p:grpSpPr>
        <a:xfrm>
          <a:off x="0" y="0"/>
          <a:ext cx="0" cy="0"/>
          <a:chOff x="0" y="0"/>
          <a:chExt cx="0" cy="0"/>
        </a:xfrm>
      </p:grpSpPr>
      <p:sp>
        <p:nvSpPr>
          <p:cNvPr id="302" name="Google Shape;302;p19"/>
          <p:cNvSpPr txBox="1"/>
          <p:nvPr>
            <p:ph type="title"/>
          </p:nvPr>
        </p:nvSpPr>
        <p:spPr>
          <a:xfrm>
            <a:off x="311700" y="342763"/>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FFFBF0"/>
                </a:solidFill>
              </a:rPr>
              <a:t>Special thanks to:</a:t>
            </a:r>
            <a:endParaRPr b="1">
              <a:solidFill>
                <a:srgbClr val="FFFBF0"/>
              </a:solidFill>
            </a:endParaRPr>
          </a:p>
        </p:txBody>
      </p:sp>
      <p:sp>
        <p:nvSpPr>
          <p:cNvPr id="303" name="Google Shape;303;p19"/>
          <p:cNvSpPr txBox="1"/>
          <p:nvPr>
            <p:ph idx="1" type="body"/>
          </p:nvPr>
        </p:nvSpPr>
        <p:spPr>
          <a:xfrm>
            <a:off x="311700" y="1526538"/>
            <a:ext cx="3802500" cy="2359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FFFBF0"/>
              </a:buClr>
              <a:buSzPts val="1800"/>
              <a:buChar char="●"/>
            </a:pPr>
            <a:r>
              <a:rPr lang="en">
                <a:solidFill>
                  <a:srgbClr val="FFFBF0"/>
                </a:solidFill>
              </a:rPr>
              <a:t>Dimitris Liakopoulos</a:t>
            </a:r>
            <a:endParaRPr>
              <a:solidFill>
                <a:srgbClr val="FFFBF0"/>
              </a:solidFill>
            </a:endParaRPr>
          </a:p>
          <a:p>
            <a:pPr indent="-342900" lvl="0" marL="457200" rtl="0" algn="l">
              <a:lnSpc>
                <a:spcPct val="115000"/>
              </a:lnSpc>
              <a:spcBef>
                <a:spcPts val="0"/>
              </a:spcBef>
              <a:spcAft>
                <a:spcPts val="0"/>
              </a:spcAft>
              <a:buClr>
                <a:srgbClr val="FFFBF0"/>
              </a:buClr>
              <a:buSzPts val="1800"/>
              <a:buChar char="●"/>
            </a:pPr>
            <a:r>
              <a:rPr lang="en">
                <a:solidFill>
                  <a:srgbClr val="FFFBF0"/>
                </a:solidFill>
              </a:rPr>
              <a:t>Ariane Abrieu</a:t>
            </a:r>
            <a:endParaRPr>
              <a:solidFill>
                <a:srgbClr val="FFFBF0"/>
              </a:solidFill>
            </a:endParaRPr>
          </a:p>
          <a:p>
            <a:pPr indent="-342900" lvl="0" marL="457200" rtl="0" algn="l">
              <a:lnSpc>
                <a:spcPct val="115000"/>
              </a:lnSpc>
              <a:spcBef>
                <a:spcPts val="0"/>
              </a:spcBef>
              <a:spcAft>
                <a:spcPts val="0"/>
              </a:spcAft>
              <a:buClr>
                <a:srgbClr val="FFFBF0"/>
              </a:buClr>
              <a:buSzPts val="1800"/>
              <a:buChar char="●"/>
            </a:pPr>
            <a:r>
              <a:rPr lang="en">
                <a:solidFill>
                  <a:srgbClr val="FFFBF0"/>
                </a:solidFill>
              </a:rPr>
              <a:t>Florence</a:t>
            </a:r>
            <a:r>
              <a:rPr lang="en">
                <a:solidFill>
                  <a:srgbClr val="FFFBF0"/>
                </a:solidFill>
              </a:rPr>
              <a:t> Gaven</a:t>
            </a:r>
            <a:endParaRPr>
              <a:solidFill>
                <a:srgbClr val="FFFBF0"/>
              </a:solidFill>
            </a:endParaRPr>
          </a:p>
          <a:p>
            <a:pPr indent="-342900" lvl="0" marL="457200" rtl="0" algn="l">
              <a:lnSpc>
                <a:spcPct val="115000"/>
              </a:lnSpc>
              <a:spcBef>
                <a:spcPts val="0"/>
              </a:spcBef>
              <a:spcAft>
                <a:spcPts val="0"/>
              </a:spcAft>
              <a:buClr>
                <a:srgbClr val="FFFBF0"/>
              </a:buClr>
              <a:buSzPts val="1800"/>
              <a:buChar char="●"/>
            </a:pPr>
            <a:r>
              <a:rPr lang="en">
                <a:solidFill>
                  <a:srgbClr val="FFFBF0"/>
                </a:solidFill>
              </a:rPr>
              <a:t>Paul Lambey</a:t>
            </a:r>
            <a:endParaRPr>
              <a:solidFill>
                <a:srgbClr val="FFFBF0"/>
              </a:solidFill>
            </a:endParaRPr>
          </a:p>
          <a:p>
            <a:pPr indent="-342900" lvl="0" marL="457200" rtl="0" algn="l">
              <a:lnSpc>
                <a:spcPct val="115000"/>
              </a:lnSpc>
              <a:spcBef>
                <a:spcPts val="0"/>
              </a:spcBef>
              <a:spcAft>
                <a:spcPts val="0"/>
              </a:spcAft>
              <a:buClr>
                <a:srgbClr val="FFFBF0"/>
              </a:buClr>
              <a:buSzPts val="1800"/>
              <a:buChar char="●"/>
            </a:pPr>
            <a:r>
              <a:rPr lang="en">
                <a:solidFill>
                  <a:srgbClr val="FFFBF0"/>
                </a:solidFill>
              </a:rPr>
              <a:t>Simos Nadalis</a:t>
            </a:r>
            <a:endParaRPr>
              <a:solidFill>
                <a:srgbClr val="FFFBF0"/>
              </a:solidFill>
            </a:endParaRPr>
          </a:p>
          <a:p>
            <a:pPr indent="-342900" lvl="0" marL="457200" rtl="0" algn="l">
              <a:lnSpc>
                <a:spcPct val="115000"/>
              </a:lnSpc>
              <a:spcBef>
                <a:spcPts val="0"/>
              </a:spcBef>
              <a:spcAft>
                <a:spcPts val="0"/>
              </a:spcAft>
              <a:buClr>
                <a:srgbClr val="FFFBF0"/>
              </a:buClr>
              <a:buSzPts val="1800"/>
              <a:buChar char="●"/>
            </a:pPr>
            <a:r>
              <a:rPr lang="en">
                <a:solidFill>
                  <a:srgbClr val="FFFBF0"/>
                </a:solidFill>
              </a:rPr>
              <a:t>Didier Portran</a:t>
            </a:r>
            <a:endParaRPr>
              <a:solidFill>
                <a:srgbClr val="FFFBF0"/>
              </a:solidFill>
            </a:endParaRPr>
          </a:p>
          <a:p>
            <a:pPr indent="-342900" lvl="0" marL="457200" rtl="0" algn="l">
              <a:lnSpc>
                <a:spcPct val="115000"/>
              </a:lnSpc>
              <a:spcBef>
                <a:spcPts val="0"/>
              </a:spcBef>
              <a:spcAft>
                <a:spcPts val="0"/>
              </a:spcAft>
              <a:buClr>
                <a:srgbClr val="FFFBF0"/>
              </a:buClr>
              <a:buSzPts val="1800"/>
              <a:buChar char="●"/>
            </a:pPr>
            <a:r>
              <a:rPr lang="en">
                <a:solidFill>
                  <a:srgbClr val="FFFBF0"/>
                </a:solidFill>
              </a:rPr>
              <a:t>Dimitra Lani</a:t>
            </a:r>
            <a:endParaRPr>
              <a:solidFill>
                <a:srgbClr val="FFFBF0"/>
              </a:solidFill>
            </a:endParaRPr>
          </a:p>
        </p:txBody>
      </p:sp>
      <p:pic>
        <p:nvPicPr>
          <p:cNvPr id="304" name="Google Shape;304;p19"/>
          <p:cNvPicPr preferRelativeResize="0"/>
          <p:nvPr/>
        </p:nvPicPr>
        <p:blipFill rotWithShape="1">
          <a:blip r:embed="rId3">
            <a:alphaModFix/>
          </a:blip>
          <a:srcRect b="0" l="0" r="0" t="0"/>
          <a:stretch/>
        </p:blipFill>
        <p:spPr>
          <a:xfrm>
            <a:off x="3856062" y="3810145"/>
            <a:ext cx="5117833" cy="1052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079276a1b3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7" name="Google Shape;77;g3079276a1b3_0_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from Tanaka T. in Biological Sciences (2005) and Banerjee A., Adames N., Peccoud J., Tyson J.J. in PLOS ONE Journal (2020)</a:t>
            </a:r>
            <a:endParaRPr b="0" i="0" sz="900" u="none" cap="none" strike="noStrike">
              <a:solidFill>
                <a:srgbClr val="FFFBF0"/>
              </a:solidFill>
              <a:latin typeface="Old Standard TT"/>
              <a:ea typeface="Old Standard TT"/>
              <a:cs typeface="Old Standard TT"/>
              <a:sym typeface="Old Standard TT"/>
            </a:endParaRPr>
          </a:p>
        </p:txBody>
      </p:sp>
      <p:sp>
        <p:nvSpPr>
          <p:cNvPr id="78" name="Google Shape;78;g3079276a1b3_0_0"/>
          <p:cNvSpPr txBox="1"/>
          <p:nvPr/>
        </p:nvSpPr>
        <p:spPr>
          <a:xfrm>
            <a:off x="702000" y="779125"/>
            <a:ext cx="77400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Microtubules bind to the kinetochores during mitosis. Sometimes, they are wrongly attached, causing segregation defects that affect</a:t>
            </a:r>
            <a:r>
              <a:rPr lang="en">
                <a:solidFill>
                  <a:srgbClr val="FFFBF0"/>
                </a:solidFill>
                <a:latin typeface="Old Standard TT"/>
                <a:ea typeface="Old Standard TT"/>
                <a:cs typeface="Old Standard TT"/>
                <a:sym typeface="Old Standard TT"/>
              </a:rPr>
              <a:t> </a:t>
            </a:r>
            <a:r>
              <a:rPr b="0" i="0" lang="en" sz="1400" u="none" cap="none" strike="noStrike">
                <a:solidFill>
                  <a:srgbClr val="FFFBF0"/>
                </a:solidFill>
                <a:latin typeface="Old Standard TT"/>
                <a:ea typeface="Old Standard TT"/>
                <a:cs typeface="Old Standard TT"/>
                <a:sym typeface="Old Standard TT"/>
              </a:rPr>
              <a:t>the cells. </a:t>
            </a:r>
            <a:endParaRPr b="0" i="0" sz="14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Old Standard TT"/>
                <a:ea typeface="Old Standard TT"/>
                <a:cs typeface="Old Standard TT"/>
                <a:sym typeface="Old Standard TT"/>
              </a:rPr>
              <a:t>Banerjee A., Adames N., Peccoud J., Tyson J.J. in PLOS ONE Journal (2020)</a:t>
            </a:r>
            <a:endParaRPr b="0" i="0" sz="900" u="none" cap="none" strike="noStrike">
              <a:solidFill>
                <a:schemeClr val="accent4"/>
              </a:solidFill>
              <a:latin typeface="Old Standard TT"/>
              <a:ea typeface="Old Standard TT"/>
              <a:cs typeface="Old Standard TT"/>
              <a:sym typeface="Old Standard TT"/>
            </a:endParaRPr>
          </a:p>
        </p:txBody>
      </p:sp>
      <p:sp>
        <p:nvSpPr>
          <p:cNvPr id="79" name="Google Shape;79;g3079276a1b3_0_0"/>
          <p:cNvSpPr txBox="1"/>
          <p:nvPr/>
        </p:nvSpPr>
        <p:spPr>
          <a:xfrm>
            <a:off x="314850" y="189375"/>
            <a:ext cx="8514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 sz="1600">
                <a:solidFill>
                  <a:schemeClr val="accent1"/>
                </a:solidFill>
                <a:latin typeface="Old Standard TT"/>
                <a:ea typeface="Old Standard TT"/>
                <a:cs typeface="Old Standard TT"/>
                <a:sym typeface="Old Standard TT"/>
              </a:rPr>
              <a:t>Segregation defects by errors in</a:t>
            </a:r>
            <a:r>
              <a:rPr b="1" i="0" lang="en" sz="1600" u="none" cap="none" strike="noStrike">
                <a:solidFill>
                  <a:schemeClr val="accent1"/>
                </a:solidFill>
                <a:latin typeface="Old Standard TT"/>
                <a:ea typeface="Old Standard TT"/>
                <a:cs typeface="Old Standard TT"/>
                <a:sym typeface="Old Standard TT"/>
              </a:rPr>
              <a:t> microtubule-kinetochore connections</a:t>
            </a:r>
            <a:r>
              <a:rPr b="1" lang="en" sz="1600">
                <a:solidFill>
                  <a:schemeClr val="accent1"/>
                </a:solidFill>
                <a:latin typeface="Old Standard TT"/>
                <a:ea typeface="Old Standard TT"/>
                <a:cs typeface="Old Standard TT"/>
                <a:sym typeface="Old Standard TT"/>
              </a:rPr>
              <a:t>.</a:t>
            </a:r>
            <a:endParaRPr b="1" i="0" sz="1600" u="none" cap="none" strike="noStrike">
              <a:solidFill>
                <a:srgbClr val="000000"/>
              </a:solidFill>
              <a:latin typeface="Arial"/>
              <a:ea typeface="Arial"/>
              <a:cs typeface="Arial"/>
              <a:sym typeface="Arial"/>
            </a:endParaRPr>
          </a:p>
        </p:txBody>
      </p:sp>
      <p:pic>
        <p:nvPicPr>
          <p:cNvPr id="80" name="Google Shape;80;g3079276a1b3_0_0"/>
          <p:cNvPicPr preferRelativeResize="0"/>
          <p:nvPr/>
        </p:nvPicPr>
        <p:blipFill rotWithShape="1">
          <a:blip r:embed="rId3">
            <a:alphaModFix/>
          </a:blip>
          <a:srcRect b="0" l="0" r="0" t="0"/>
          <a:stretch/>
        </p:blipFill>
        <p:spPr>
          <a:xfrm>
            <a:off x="2034623" y="1583650"/>
            <a:ext cx="5074744" cy="2826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08" name="Shape 308"/>
        <p:cNvGrpSpPr/>
        <p:nvPr/>
      </p:nvGrpSpPr>
      <p:grpSpPr>
        <a:xfrm>
          <a:off x="0" y="0"/>
          <a:ext cx="0" cy="0"/>
          <a:chOff x="0" y="0"/>
          <a:chExt cx="0" cy="0"/>
        </a:xfrm>
      </p:grpSpPr>
      <p:pic>
        <p:nvPicPr>
          <p:cNvPr id="309" name="Google Shape;309;p20"/>
          <p:cNvPicPr preferRelativeResize="0"/>
          <p:nvPr/>
        </p:nvPicPr>
        <p:blipFill rotWithShape="1">
          <a:blip r:embed="rId3">
            <a:alphaModFix/>
          </a:blip>
          <a:srcRect b="0" l="2956" r="17355" t="0"/>
          <a:stretch/>
        </p:blipFill>
        <p:spPr>
          <a:xfrm rot="5400000">
            <a:off x="-756150" y="754424"/>
            <a:ext cx="5148400" cy="3636101"/>
          </a:xfrm>
          <a:prstGeom prst="rect">
            <a:avLst/>
          </a:prstGeom>
          <a:noFill/>
          <a:ln>
            <a:noFill/>
          </a:ln>
        </p:spPr>
      </p:pic>
      <p:sp>
        <p:nvSpPr>
          <p:cNvPr id="310" name="Google Shape;310;p20"/>
          <p:cNvSpPr txBox="1"/>
          <p:nvPr/>
        </p:nvSpPr>
        <p:spPr>
          <a:xfrm>
            <a:off x="1984950" y="2210100"/>
            <a:ext cx="5174100" cy="723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rgbClr val="333333"/>
                </a:solidFill>
                <a:latin typeface="Old Standard TT"/>
                <a:ea typeface="Old Standard TT"/>
                <a:cs typeface="Old Standard TT"/>
                <a:sym typeface="Old Standard TT"/>
              </a:rPr>
              <a:t>Thank you very much.</a:t>
            </a:r>
            <a:endParaRPr b="1" i="0" sz="3500" u="none" cap="none" strike="noStrike">
              <a:solidFill>
                <a:srgbClr val="333333"/>
              </a:solidFill>
              <a:latin typeface="Old Standard TT"/>
              <a:ea typeface="Old Standard TT"/>
              <a:cs typeface="Old Standard TT"/>
              <a:sym typeface="Old Standard TT"/>
            </a:endParaRPr>
          </a:p>
        </p:txBody>
      </p:sp>
      <p:pic>
        <p:nvPicPr>
          <p:cNvPr id="311" name="Google Shape;311;p20"/>
          <p:cNvPicPr preferRelativeResize="0"/>
          <p:nvPr/>
        </p:nvPicPr>
        <p:blipFill rotWithShape="1">
          <a:blip r:embed="rId4">
            <a:alphaModFix/>
          </a:blip>
          <a:srcRect b="0" l="0" r="0" t="0"/>
          <a:stretch/>
        </p:blipFill>
        <p:spPr>
          <a:xfrm>
            <a:off x="6666500" y="1550325"/>
            <a:ext cx="1758200" cy="1837550"/>
          </a:xfrm>
          <a:prstGeom prst="rect">
            <a:avLst/>
          </a:prstGeom>
          <a:noFill/>
          <a:ln>
            <a:noFill/>
          </a:ln>
        </p:spPr>
      </p:pic>
      <p:sp>
        <p:nvSpPr>
          <p:cNvPr id="312" name="Google Shape;312;p2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 from Dyabayu Febrianini (2014)</a:t>
            </a:r>
            <a:endParaRPr b="0" i="0" sz="900" u="none" cap="none" strike="noStrike">
              <a:solidFill>
                <a:schemeClr val="accent1"/>
              </a:solidFill>
              <a:latin typeface="Old Standard TT"/>
              <a:ea typeface="Old Standard TT"/>
              <a:cs typeface="Old Standard TT"/>
              <a:sym typeface="Old Standard T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fc65343dcf_0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18" name="Google Shape;318;g1fc65343dcf_0_1"/>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 from PLoS ONE Journal (2021)  </a:t>
            </a:r>
            <a:endParaRPr b="0" i="0" sz="900" u="none" cap="none" strike="noStrike">
              <a:solidFill>
                <a:schemeClr val="accent1"/>
              </a:solidFill>
              <a:latin typeface="Old Standard TT"/>
              <a:ea typeface="Old Standard TT"/>
              <a:cs typeface="Old Standard TT"/>
              <a:sym typeface="Old Standard TT"/>
            </a:endParaRPr>
          </a:p>
        </p:txBody>
      </p:sp>
      <p:sp>
        <p:nvSpPr>
          <p:cNvPr id="319" name="Google Shape;319;g1fc65343dcf_0_1"/>
          <p:cNvSpPr txBox="1"/>
          <p:nvPr/>
        </p:nvSpPr>
        <p:spPr>
          <a:xfrm>
            <a:off x="593074" y="2463638"/>
            <a:ext cx="3184800" cy="1477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The cell cycle of budding yeast consist of the following phases: </a:t>
            </a:r>
            <a:endParaRPr b="0" i="0" sz="1400" u="none" cap="none" strike="noStrike">
              <a:solidFill>
                <a:srgbClr val="FFFBF0"/>
              </a:solidFill>
              <a:latin typeface="Old Standard TT"/>
              <a:ea typeface="Old Standard TT"/>
              <a:cs typeface="Old Standard TT"/>
              <a:sym typeface="Old Standard TT"/>
            </a:endParaRPr>
          </a:p>
          <a:p>
            <a:pPr indent="-317500" lvl="0" marL="457200" marR="0" rtl="0" algn="just">
              <a:lnSpc>
                <a:spcPct val="100000"/>
              </a:lnSpc>
              <a:spcBef>
                <a:spcPts val="0"/>
              </a:spcBef>
              <a:spcAft>
                <a:spcPts val="0"/>
              </a:spcAft>
              <a:buClr>
                <a:srgbClr val="FFFBF0"/>
              </a:buClr>
              <a:buSzPts val="1400"/>
              <a:buFont typeface="Old Standard TT"/>
              <a:buAutoNum type="arabicPeriod"/>
            </a:pPr>
            <a:r>
              <a:rPr b="0" i="0" lang="en" sz="1400" u="none" cap="none" strike="noStrike">
                <a:solidFill>
                  <a:srgbClr val="FFFBF0"/>
                </a:solidFill>
                <a:latin typeface="Old Standard TT"/>
                <a:ea typeface="Old Standard TT"/>
                <a:cs typeface="Old Standard TT"/>
                <a:sym typeface="Old Standard TT"/>
              </a:rPr>
              <a:t>G1 phase</a:t>
            </a:r>
            <a:endParaRPr b="0" i="0" sz="1400" u="none" cap="none" strike="noStrike">
              <a:solidFill>
                <a:srgbClr val="FFFBF0"/>
              </a:solidFill>
              <a:latin typeface="Old Standard TT"/>
              <a:ea typeface="Old Standard TT"/>
              <a:cs typeface="Old Standard TT"/>
              <a:sym typeface="Old Standard TT"/>
            </a:endParaRPr>
          </a:p>
          <a:p>
            <a:pPr indent="-317500" lvl="0" marL="457200" marR="0" rtl="0" algn="just">
              <a:lnSpc>
                <a:spcPct val="100000"/>
              </a:lnSpc>
              <a:spcBef>
                <a:spcPts val="0"/>
              </a:spcBef>
              <a:spcAft>
                <a:spcPts val="0"/>
              </a:spcAft>
              <a:buClr>
                <a:srgbClr val="FFFBF0"/>
              </a:buClr>
              <a:buSzPts val="1400"/>
              <a:buFont typeface="Old Standard TT"/>
              <a:buAutoNum type="arabicPeriod"/>
            </a:pPr>
            <a:r>
              <a:rPr b="0" i="0" lang="en" sz="1400" u="none" cap="none" strike="noStrike">
                <a:solidFill>
                  <a:srgbClr val="FFFBF0"/>
                </a:solidFill>
                <a:latin typeface="Old Standard TT"/>
                <a:ea typeface="Old Standard TT"/>
                <a:cs typeface="Old Standard TT"/>
                <a:sym typeface="Old Standard TT"/>
              </a:rPr>
              <a:t>S phase</a:t>
            </a:r>
            <a:endParaRPr b="0" i="0" sz="1400" u="none" cap="none" strike="noStrike">
              <a:solidFill>
                <a:srgbClr val="FFFBF0"/>
              </a:solidFill>
              <a:latin typeface="Old Standard TT"/>
              <a:ea typeface="Old Standard TT"/>
              <a:cs typeface="Old Standard TT"/>
              <a:sym typeface="Old Standard TT"/>
            </a:endParaRPr>
          </a:p>
          <a:p>
            <a:pPr indent="-317500" lvl="0" marL="457200" marR="0" rtl="0" algn="just">
              <a:lnSpc>
                <a:spcPct val="100000"/>
              </a:lnSpc>
              <a:spcBef>
                <a:spcPts val="0"/>
              </a:spcBef>
              <a:spcAft>
                <a:spcPts val="0"/>
              </a:spcAft>
              <a:buClr>
                <a:srgbClr val="FFFBF0"/>
              </a:buClr>
              <a:buSzPts val="1400"/>
              <a:buFont typeface="Old Standard TT"/>
              <a:buAutoNum type="arabicPeriod"/>
            </a:pPr>
            <a:r>
              <a:rPr b="0" i="0" lang="en" sz="1400" u="none" cap="none" strike="noStrike">
                <a:solidFill>
                  <a:srgbClr val="FFFBF0"/>
                </a:solidFill>
                <a:latin typeface="Old Standard TT"/>
                <a:ea typeface="Old Standard TT"/>
                <a:cs typeface="Old Standard TT"/>
                <a:sym typeface="Old Standard TT"/>
              </a:rPr>
              <a:t>G2 phase</a:t>
            </a:r>
            <a:endParaRPr b="0" i="0" sz="1400" u="none" cap="none" strike="noStrike">
              <a:solidFill>
                <a:srgbClr val="FFFBF0"/>
              </a:solidFill>
              <a:latin typeface="Old Standard TT"/>
              <a:ea typeface="Old Standard TT"/>
              <a:cs typeface="Old Standard TT"/>
              <a:sym typeface="Old Standard TT"/>
            </a:endParaRPr>
          </a:p>
          <a:p>
            <a:pPr indent="-317500" lvl="0" marL="457200" marR="0" rtl="0" algn="just">
              <a:lnSpc>
                <a:spcPct val="100000"/>
              </a:lnSpc>
              <a:spcBef>
                <a:spcPts val="0"/>
              </a:spcBef>
              <a:spcAft>
                <a:spcPts val="0"/>
              </a:spcAft>
              <a:buClr>
                <a:srgbClr val="FFFBF0"/>
              </a:buClr>
              <a:buSzPts val="1400"/>
              <a:buFont typeface="Old Standard TT"/>
              <a:buAutoNum type="arabicPeriod"/>
            </a:pPr>
            <a:r>
              <a:rPr b="0" i="0" lang="en" sz="1400" u="none" cap="none" strike="noStrike">
                <a:solidFill>
                  <a:srgbClr val="FFFBF0"/>
                </a:solidFill>
                <a:latin typeface="Old Standard TT"/>
                <a:ea typeface="Old Standard TT"/>
                <a:cs typeface="Old Standard TT"/>
                <a:sym typeface="Old Standard TT"/>
              </a:rPr>
              <a:t>M phase</a:t>
            </a:r>
            <a:endParaRPr b="0" i="0" sz="1400" u="none" cap="none" strike="noStrike">
              <a:solidFill>
                <a:srgbClr val="FFFBF0"/>
              </a:solidFill>
              <a:latin typeface="Old Standard TT"/>
              <a:ea typeface="Old Standard TT"/>
              <a:cs typeface="Old Standard TT"/>
              <a:sym typeface="Old Standard TT"/>
            </a:endParaRPr>
          </a:p>
        </p:txBody>
      </p:sp>
      <p:sp>
        <p:nvSpPr>
          <p:cNvPr id="320" name="Google Shape;320;g1fc65343dcf_0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21" name="Google Shape;321;g1fc65343dcf_0_1"/>
          <p:cNvPicPr preferRelativeResize="0"/>
          <p:nvPr/>
        </p:nvPicPr>
        <p:blipFill rotWithShape="1">
          <a:blip r:embed="rId3">
            <a:alphaModFix/>
          </a:blip>
          <a:srcRect b="26935" l="8432" r="-1821" t="0"/>
          <a:stretch/>
        </p:blipFill>
        <p:spPr>
          <a:xfrm>
            <a:off x="4572000" y="1202363"/>
            <a:ext cx="3977974" cy="2738776"/>
          </a:xfrm>
          <a:prstGeom prst="rect">
            <a:avLst/>
          </a:prstGeom>
          <a:noFill/>
          <a:ln>
            <a:noFill/>
          </a:ln>
        </p:spPr>
      </p:pic>
      <p:sp>
        <p:nvSpPr>
          <p:cNvPr id="322" name="Google Shape;322;g1fc65343dcf_0_1"/>
          <p:cNvSpPr txBox="1"/>
          <p:nvPr/>
        </p:nvSpPr>
        <p:spPr>
          <a:xfrm>
            <a:off x="593074" y="1202363"/>
            <a:ext cx="3184800" cy="1323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Yeast is an eukaryote, containing membrane-bound organelles. It’s cell division occurs every 90 minutes in optimal conditions.</a:t>
            </a:r>
            <a:endParaRPr b="0" i="0" sz="14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900"/>
              <a:buFont typeface="Arial"/>
              <a:buNone/>
            </a:pPr>
            <a:r>
              <a:rPr b="0" i="0" lang="en" sz="900" u="none" cap="none" strike="noStrike">
                <a:solidFill>
                  <a:schemeClr val="accent4"/>
                </a:solidFill>
                <a:latin typeface="Old Standard TT"/>
                <a:ea typeface="Old Standard TT"/>
                <a:cs typeface="Old Standard TT"/>
                <a:sym typeface="Old Standard TT"/>
              </a:rPr>
              <a:t>Banerjee A., Adames N., Peccoud J., Tyson J.J. in PLOS ONE Journal (2020)</a:t>
            </a:r>
            <a:endParaRPr b="0" i="0" sz="1400" u="none" cap="none" strike="noStrike">
              <a:solidFill>
                <a:srgbClr val="FFFBF0"/>
              </a:solidFill>
              <a:latin typeface="Old Standard TT"/>
              <a:ea typeface="Old Standard TT"/>
              <a:cs typeface="Old Standard TT"/>
              <a:sym typeface="Old Standard TT"/>
            </a:endParaRPr>
          </a:p>
        </p:txBody>
      </p:sp>
      <p:sp>
        <p:nvSpPr>
          <p:cNvPr id="323" name="Google Shape;323;g1fc65343dcf_0_1"/>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51029"/>
              <a:buNone/>
            </a:pPr>
            <a:r>
              <a:rPr b="1" lang="en" sz="1940"/>
              <a:t>Yeast Cell Division</a:t>
            </a:r>
            <a:endParaRPr b="1" sz="194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1fc65343dcf_0_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29" name="Google Shape;329;g1fc65343dcf_0_21"/>
          <p:cNvPicPr preferRelativeResize="0"/>
          <p:nvPr/>
        </p:nvPicPr>
        <p:blipFill rotWithShape="1">
          <a:blip r:embed="rId3">
            <a:alphaModFix/>
          </a:blip>
          <a:srcRect b="7561" l="0" r="67108" t="0"/>
          <a:stretch/>
        </p:blipFill>
        <p:spPr>
          <a:xfrm>
            <a:off x="421150" y="1070550"/>
            <a:ext cx="2844576" cy="3002400"/>
          </a:xfrm>
          <a:prstGeom prst="rect">
            <a:avLst/>
          </a:prstGeom>
          <a:noFill/>
          <a:ln>
            <a:noFill/>
          </a:ln>
        </p:spPr>
      </p:pic>
      <p:sp>
        <p:nvSpPr>
          <p:cNvPr id="330" name="Google Shape;330;g1fc65343dcf_0_21"/>
          <p:cNvSpPr txBox="1"/>
          <p:nvPr/>
        </p:nvSpPr>
        <p:spPr>
          <a:xfrm>
            <a:off x="4022000" y="2156103"/>
            <a:ext cx="4144500" cy="1185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Yeast cells, expressing Spc42-GFP (a protein that localises at the spindle poles) and HistoneH2-mCherry (a nuclear protein).</a:t>
            </a:r>
            <a:endParaRPr b="0" i="0" sz="14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900"/>
              <a:buFont typeface="Arial"/>
              <a:buNone/>
            </a:pPr>
            <a:r>
              <a:rPr b="0" i="0" lang="en" sz="900" u="none" cap="none" strike="noStrike">
                <a:solidFill>
                  <a:schemeClr val="accent4"/>
                </a:solidFill>
                <a:latin typeface="Old Standard TT"/>
                <a:ea typeface="Old Standard TT"/>
                <a:cs typeface="Old Standard TT"/>
                <a:sym typeface="Old Standard TT"/>
              </a:rPr>
              <a:t>Andrea A. Duina et al. in Genetics Journal (2014) </a:t>
            </a:r>
            <a:endParaRPr b="0" i="0" sz="900" u="none" cap="none" strike="noStrike">
              <a:solidFill>
                <a:schemeClr val="accent4"/>
              </a:solidFill>
              <a:latin typeface="Old Standard TT"/>
              <a:ea typeface="Old Standard TT"/>
              <a:cs typeface="Old Standard TT"/>
              <a:sym typeface="Old Standard TT"/>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FFFBF0"/>
              </a:solidFill>
              <a:latin typeface="Old Standard TT"/>
              <a:ea typeface="Old Standard TT"/>
              <a:cs typeface="Old Standard TT"/>
              <a:sym typeface="Old Standard TT"/>
            </a:endParaRPr>
          </a:p>
        </p:txBody>
      </p:sp>
      <p:sp>
        <p:nvSpPr>
          <p:cNvPr id="331" name="Google Shape;331;g1fc65343dcf_0_21"/>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 from Andrea A. Duina et al. in Genetics Journal (2014) </a:t>
            </a:r>
            <a:endParaRPr b="0" i="0" sz="900" u="none" cap="none" strike="noStrike">
              <a:solidFill>
                <a:schemeClr val="accent1"/>
              </a:solidFill>
              <a:latin typeface="Old Standard TT"/>
              <a:ea typeface="Old Standard TT"/>
              <a:cs typeface="Old Standard TT"/>
              <a:sym typeface="Old Standard TT"/>
            </a:endParaRPr>
          </a:p>
        </p:txBody>
      </p:sp>
      <p:sp>
        <p:nvSpPr>
          <p:cNvPr id="332" name="Google Shape;332;g1fc65343dcf_0_21"/>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51029"/>
              <a:buNone/>
            </a:pPr>
            <a:r>
              <a:rPr b="1" lang="en" sz="1940">
                <a:solidFill>
                  <a:srgbClr val="FFFBF0"/>
                </a:solidFill>
              </a:rPr>
              <a:t>Yeast Cell Division</a:t>
            </a:r>
            <a:endParaRPr b="1" sz="1940">
              <a:solidFill>
                <a:srgbClr val="FFFBF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502f4efe78_0_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38" name="Google Shape;338;g2502f4efe78_0_8"/>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8"/>
              <a:buNone/>
            </a:pPr>
            <a:r>
              <a:rPr b="1" lang="en" sz="1940"/>
              <a:t>SUMO proteins and SUMOylation</a:t>
            </a:r>
            <a:endParaRPr b="1" sz="1940"/>
          </a:p>
        </p:txBody>
      </p:sp>
      <p:sp>
        <p:nvSpPr>
          <p:cNvPr id="339" name="Google Shape;339;g2502f4efe78_0_8"/>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 from A. Alonso and M. Greenlee in Cytoskeleton (2015) </a:t>
            </a:r>
            <a:endParaRPr b="0" i="0" sz="900" u="none" cap="none" strike="noStrike">
              <a:solidFill>
                <a:schemeClr val="accent1"/>
              </a:solidFill>
              <a:latin typeface="Old Standard TT"/>
              <a:ea typeface="Old Standard TT"/>
              <a:cs typeface="Old Standard TT"/>
              <a:sym typeface="Old Standard TT"/>
            </a:endParaRPr>
          </a:p>
        </p:txBody>
      </p:sp>
      <p:pic>
        <p:nvPicPr>
          <p:cNvPr id="340" name="Google Shape;340;g2502f4efe78_0_8"/>
          <p:cNvPicPr preferRelativeResize="0"/>
          <p:nvPr/>
        </p:nvPicPr>
        <p:blipFill rotWithShape="1">
          <a:blip r:embed="rId3">
            <a:alphaModFix/>
          </a:blip>
          <a:srcRect b="0" l="0" r="0" t="0"/>
          <a:stretch/>
        </p:blipFill>
        <p:spPr>
          <a:xfrm>
            <a:off x="1191613" y="870187"/>
            <a:ext cx="6760774" cy="3403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3053e130f4fca1b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46" name="Google Shape;346;g13053e130f4fca1b_0"/>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51029"/>
              <a:buNone/>
            </a:pPr>
            <a:r>
              <a:rPr b="1" lang="en" sz="1940"/>
              <a:t>SUMOylation of the Aurora B kinase</a:t>
            </a:r>
            <a:endParaRPr b="1" sz="1940"/>
          </a:p>
        </p:txBody>
      </p:sp>
      <p:sp>
        <p:nvSpPr>
          <p:cNvPr id="347" name="Google Shape;347;g13053e130f4fca1b_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Gonzalo Fernández-Miranda in Cell Science (2010)</a:t>
            </a:r>
            <a:endParaRPr b="0" i="0" sz="900" u="none" cap="none" strike="noStrike">
              <a:solidFill>
                <a:schemeClr val="accent1"/>
              </a:solidFill>
              <a:latin typeface="Old Standard TT"/>
              <a:ea typeface="Old Standard TT"/>
              <a:cs typeface="Old Standard TT"/>
              <a:sym typeface="Old Standard TT"/>
            </a:endParaRPr>
          </a:p>
        </p:txBody>
      </p:sp>
      <p:pic>
        <p:nvPicPr>
          <p:cNvPr id="348" name="Google Shape;348;g13053e130f4fca1b_0"/>
          <p:cNvPicPr preferRelativeResize="0"/>
          <p:nvPr/>
        </p:nvPicPr>
        <p:blipFill rotWithShape="1">
          <a:blip r:embed="rId3">
            <a:alphaModFix/>
          </a:blip>
          <a:srcRect b="0" l="0" r="0" t="0"/>
          <a:stretch/>
        </p:blipFill>
        <p:spPr>
          <a:xfrm>
            <a:off x="5639551" y="1383819"/>
            <a:ext cx="2733675" cy="1343025"/>
          </a:xfrm>
          <a:prstGeom prst="rect">
            <a:avLst/>
          </a:prstGeom>
          <a:noFill/>
          <a:ln>
            <a:noFill/>
          </a:ln>
        </p:spPr>
      </p:pic>
      <p:pic>
        <p:nvPicPr>
          <p:cNvPr id="349" name="Google Shape;349;g13053e130f4fca1b_0"/>
          <p:cNvPicPr preferRelativeResize="0"/>
          <p:nvPr/>
        </p:nvPicPr>
        <p:blipFill rotWithShape="1">
          <a:blip r:embed="rId4">
            <a:alphaModFix/>
          </a:blip>
          <a:srcRect b="0" l="0" r="0" t="0"/>
          <a:stretch/>
        </p:blipFill>
        <p:spPr>
          <a:xfrm>
            <a:off x="770774" y="1730625"/>
            <a:ext cx="4394681" cy="2291850"/>
          </a:xfrm>
          <a:prstGeom prst="rect">
            <a:avLst/>
          </a:prstGeom>
          <a:noFill/>
          <a:ln>
            <a:noFill/>
          </a:ln>
        </p:spPr>
      </p:pic>
      <p:pic>
        <p:nvPicPr>
          <p:cNvPr id="350" name="Google Shape;350;g13053e130f4fca1b_0"/>
          <p:cNvPicPr preferRelativeResize="0"/>
          <p:nvPr/>
        </p:nvPicPr>
        <p:blipFill rotWithShape="1">
          <a:blip r:embed="rId5">
            <a:alphaModFix/>
          </a:blip>
          <a:srcRect b="0" l="0" r="0" t="0"/>
          <a:stretch/>
        </p:blipFill>
        <p:spPr>
          <a:xfrm rot="5400000">
            <a:off x="6306312" y="2526194"/>
            <a:ext cx="1400175" cy="2286000"/>
          </a:xfrm>
          <a:prstGeom prst="rect">
            <a:avLst/>
          </a:prstGeom>
          <a:noFill/>
          <a:ln>
            <a:noFill/>
          </a:ln>
        </p:spPr>
      </p:pic>
      <p:sp>
        <p:nvSpPr>
          <p:cNvPr id="351" name="Google Shape;351;g13053e130f4fca1b_0"/>
          <p:cNvSpPr txBox="1"/>
          <p:nvPr/>
        </p:nvSpPr>
        <p:spPr>
          <a:xfrm>
            <a:off x="922475" y="766125"/>
            <a:ext cx="76275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0" i="0" lang="en" sz="1600" u="none" cap="none" strike="noStrike">
                <a:solidFill>
                  <a:srgbClr val="FFFBF0"/>
                </a:solidFill>
                <a:latin typeface="Old Standard TT"/>
                <a:ea typeface="Old Standard TT"/>
                <a:cs typeface="Old Standard TT"/>
                <a:sym typeface="Old Standard TT"/>
              </a:rPr>
              <a:t>Aurora B SUMOylation is necessary for normal cell growth.</a:t>
            </a:r>
            <a:endParaRPr b="0" i="0" sz="1600" u="none" cap="none" strike="noStrike">
              <a:solidFill>
                <a:srgbClr val="FFFBF0"/>
              </a:solidFill>
              <a:latin typeface="Old Standard TT"/>
              <a:ea typeface="Old Standard TT"/>
              <a:cs typeface="Old Standard TT"/>
              <a:sym typeface="Old Standard T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3053e130f4fca1b_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57" name="Google Shape;357;g13053e130f4fca1b_10"/>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51029"/>
              <a:buNone/>
            </a:pPr>
            <a:r>
              <a:rPr b="1" lang="en" sz="1940"/>
              <a:t>SUMOylation of the Aurora B Kinase</a:t>
            </a:r>
            <a:endParaRPr b="1" sz="1940"/>
          </a:p>
        </p:txBody>
      </p:sp>
      <p:pic>
        <p:nvPicPr>
          <p:cNvPr id="358" name="Google Shape;358;g13053e130f4fca1b_10"/>
          <p:cNvPicPr preferRelativeResize="0"/>
          <p:nvPr/>
        </p:nvPicPr>
        <p:blipFill rotWithShape="1">
          <a:blip r:embed="rId3">
            <a:alphaModFix/>
          </a:blip>
          <a:srcRect b="63628" l="0" r="0" t="0"/>
          <a:stretch/>
        </p:blipFill>
        <p:spPr>
          <a:xfrm>
            <a:off x="4012437" y="1563588"/>
            <a:ext cx="4129325" cy="2472276"/>
          </a:xfrm>
          <a:prstGeom prst="rect">
            <a:avLst/>
          </a:prstGeom>
          <a:noFill/>
          <a:ln>
            <a:noFill/>
          </a:ln>
        </p:spPr>
      </p:pic>
      <p:sp>
        <p:nvSpPr>
          <p:cNvPr id="359" name="Google Shape;359;g13053e130f4fca1b_1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Gonzalo Fernández-Miranda in Cell Science (2010)</a:t>
            </a:r>
            <a:endParaRPr b="0" i="0" sz="900" u="none" cap="none" strike="noStrike">
              <a:solidFill>
                <a:schemeClr val="accent1"/>
              </a:solidFill>
              <a:latin typeface="Old Standard TT"/>
              <a:ea typeface="Old Standard TT"/>
              <a:cs typeface="Old Standard TT"/>
              <a:sym typeface="Old Standard TT"/>
            </a:endParaRPr>
          </a:p>
        </p:txBody>
      </p:sp>
      <p:sp>
        <p:nvSpPr>
          <p:cNvPr id="360" name="Google Shape;360;g13053e130f4fca1b_10"/>
          <p:cNvSpPr txBox="1"/>
          <p:nvPr/>
        </p:nvSpPr>
        <p:spPr>
          <a:xfrm>
            <a:off x="758250" y="752425"/>
            <a:ext cx="76275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0" i="0" lang="en" sz="1600" u="none" cap="none" strike="noStrike">
                <a:solidFill>
                  <a:srgbClr val="FFFBF0"/>
                </a:solidFill>
                <a:latin typeface="Old Standard TT"/>
                <a:ea typeface="Old Standard TT"/>
                <a:cs typeface="Old Standard TT"/>
                <a:sym typeface="Old Standard TT"/>
              </a:rPr>
              <a:t>Aurora B SUMOylation helps the kinase to be localized properly at the kinetochores.</a:t>
            </a:r>
            <a:endParaRPr b="0" i="0" sz="1600" u="none" cap="none" strike="noStrike">
              <a:solidFill>
                <a:srgbClr val="FFFBF0"/>
              </a:solidFill>
              <a:latin typeface="Old Standard TT"/>
              <a:ea typeface="Old Standard TT"/>
              <a:cs typeface="Old Standard TT"/>
              <a:sym typeface="Old Standard TT"/>
            </a:endParaRPr>
          </a:p>
        </p:txBody>
      </p:sp>
      <p:pic>
        <p:nvPicPr>
          <p:cNvPr id="361" name="Google Shape;361;g13053e130f4fca1b_10"/>
          <p:cNvPicPr preferRelativeResize="0"/>
          <p:nvPr/>
        </p:nvPicPr>
        <p:blipFill rotWithShape="1">
          <a:blip r:embed="rId4">
            <a:alphaModFix/>
          </a:blip>
          <a:srcRect b="0" l="0" r="0" t="0"/>
          <a:stretch/>
        </p:blipFill>
        <p:spPr>
          <a:xfrm>
            <a:off x="1125631" y="2049150"/>
            <a:ext cx="2327500" cy="1501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13053e130f4fca1b_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7" name="Google Shape;367;g13053e130f4fca1b_19"/>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51028"/>
              <a:buNone/>
            </a:pPr>
            <a:r>
              <a:rPr b="1" lang="en" sz="1940"/>
              <a:t>SUMOylation of Borealin</a:t>
            </a:r>
            <a:endParaRPr b="1" sz="1940"/>
          </a:p>
        </p:txBody>
      </p:sp>
      <p:sp>
        <p:nvSpPr>
          <p:cNvPr id="368" name="Google Shape;368;g13053e130f4fca1b_19"/>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fromUlf R. Klein, Markus Haindl et al. in MBoC (2009)</a:t>
            </a:r>
            <a:endParaRPr b="0" i="0" sz="900" u="none" cap="none" strike="noStrike">
              <a:solidFill>
                <a:schemeClr val="accent1"/>
              </a:solidFill>
              <a:latin typeface="Old Standard TT"/>
              <a:ea typeface="Old Standard TT"/>
              <a:cs typeface="Old Standard TT"/>
              <a:sym typeface="Old Standard TT"/>
            </a:endParaRPr>
          </a:p>
        </p:txBody>
      </p:sp>
      <p:sp>
        <p:nvSpPr>
          <p:cNvPr id="369" name="Google Shape;369;g13053e130f4fca1b_19"/>
          <p:cNvSpPr txBox="1"/>
          <p:nvPr/>
        </p:nvSpPr>
        <p:spPr>
          <a:xfrm>
            <a:off x="483350" y="710213"/>
            <a:ext cx="8166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SUMOylation of Borealin does not interfere with its localization.</a:t>
            </a:r>
            <a:endParaRPr b="0" i="0" sz="1400" u="none" cap="none" strike="noStrike">
              <a:solidFill>
                <a:srgbClr val="000000"/>
              </a:solidFill>
              <a:latin typeface="Arial"/>
              <a:ea typeface="Arial"/>
              <a:cs typeface="Arial"/>
              <a:sym typeface="Arial"/>
            </a:endParaRPr>
          </a:p>
        </p:txBody>
      </p:sp>
      <p:pic>
        <p:nvPicPr>
          <p:cNvPr id="370" name="Google Shape;370;g13053e130f4fca1b_19"/>
          <p:cNvPicPr preferRelativeResize="0"/>
          <p:nvPr/>
        </p:nvPicPr>
        <p:blipFill rotWithShape="1">
          <a:blip r:embed="rId3">
            <a:alphaModFix/>
          </a:blip>
          <a:srcRect b="0" l="0" r="0" t="0"/>
          <a:stretch/>
        </p:blipFill>
        <p:spPr>
          <a:xfrm>
            <a:off x="1439888" y="1319713"/>
            <a:ext cx="6264217" cy="30047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3053e130f4fca1b_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376" name="Google Shape;376;g13053e130f4fca1b_27"/>
          <p:cNvPicPr preferRelativeResize="0"/>
          <p:nvPr/>
        </p:nvPicPr>
        <p:blipFill rotWithShape="1">
          <a:blip r:embed="rId3">
            <a:alphaModFix/>
          </a:blip>
          <a:srcRect b="0" l="0" r="0" t="0"/>
          <a:stretch/>
        </p:blipFill>
        <p:spPr>
          <a:xfrm>
            <a:off x="1620275" y="1904375"/>
            <a:ext cx="6021499" cy="2480600"/>
          </a:xfrm>
          <a:prstGeom prst="rect">
            <a:avLst/>
          </a:prstGeom>
          <a:noFill/>
          <a:ln>
            <a:noFill/>
          </a:ln>
        </p:spPr>
      </p:pic>
      <p:sp>
        <p:nvSpPr>
          <p:cNvPr id="377" name="Google Shape;377;g13053e130f4fca1b_27"/>
          <p:cNvSpPr txBox="1"/>
          <p:nvPr/>
        </p:nvSpPr>
        <p:spPr>
          <a:xfrm>
            <a:off x="483350" y="786413"/>
            <a:ext cx="8166000" cy="969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Loss of minichromosome maintenance protein 10 (Mcm10) causes replication stress. S. cerevisiae mutants where Mcm10 is depleted, rely on the SUMO-targeted ubiquitin ligase complex Slx5/8 for survival, which can interfere with the SUMOylated Bir1 and Sli15.</a:t>
            </a:r>
            <a:endParaRPr b="0" i="0" sz="14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900"/>
              <a:buFont typeface="Arial"/>
              <a:buNone/>
            </a:pPr>
            <a:r>
              <a:rPr b="0" i="0" lang="en" sz="900" u="none" cap="none" strike="noStrike">
                <a:solidFill>
                  <a:schemeClr val="accent4"/>
                </a:solidFill>
                <a:latin typeface="Old Standard TT"/>
                <a:ea typeface="Old Standard TT"/>
                <a:cs typeface="Old Standard TT"/>
                <a:sym typeface="Old Standard TT"/>
              </a:rPr>
              <a:t>Yee Mon Thu et al. in Cell Rep (2016)</a:t>
            </a:r>
            <a:endParaRPr b="0" i="0" sz="1400" u="none" cap="none" strike="noStrike">
              <a:solidFill>
                <a:schemeClr val="accent4"/>
              </a:solidFill>
              <a:latin typeface="Old Standard TT"/>
              <a:ea typeface="Old Standard TT"/>
              <a:cs typeface="Old Standard TT"/>
              <a:sym typeface="Old Standard TT"/>
            </a:endParaRPr>
          </a:p>
        </p:txBody>
      </p:sp>
      <p:sp>
        <p:nvSpPr>
          <p:cNvPr id="378" name="Google Shape;378;g13053e130f4fca1b_27"/>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51028"/>
              <a:buNone/>
            </a:pPr>
            <a:r>
              <a:rPr b="1" lang="en" sz="1940"/>
              <a:t>SUMOylation of Bir1 and Sli15 contribute to CPC degradation</a:t>
            </a:r>
            <a:endParaRPr b="1" sz="1940"/>
          </a:p>
        </p:txBody>
      </p:sp>
      <p:sp>
        <p:nvSpPr>
          <p:cNvPr id="379" name="Google Shape;379;g13053e130f4fca1b_27"/>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Yee Mon Thu et al. in Cell Rep (2016)</a:t>
            </a:r>
            <a:endParaRPr b="0" i="0" sz="900" u="none" cap="none" strike="noStrike">
              <a:solidFill>
                <a:schemeClr val="accent1"/>
              </a:solidFill>
              <a:latin typeface="Old Standard TT"/>
              <a:ea typeface="Old Standard TT"/>
              <a:cs typeface="Old Standard TT"/>
              <a:sym typeface="Old Standard T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13053e130f4fca1b_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385" name="Google Shape;385;g13053e130f4fca1b_35"/>
          <p:cNvPicPr preferRelativeResize="0"/>
          <p:nvPr/>
        </p:nvPicPr>
        <p:blipFill rotWithShape="1">
          <a:blip r:embed="rId3">
            <a:alphaModFix/>
          </a:blip>
          <a:srcRect b="0" l="0" r="0" t="0"/>
          <a:stretch/>
        </p:blipFill>
        <p:spPr>
          <a:xfrm>
            <a:off x="5106074" y="923688"/>
            <a:ext cx="2281325" cy="3650125"/>
          </a:xfrm>
          <a:prstGeom prst="rect">
            <a:avLst/>
          </a:prstGeom>
          <a:noFill/>
          <a:ln>
            <a:noFill/>
          </a:ln>
        </p:spPr>
      </p:pic>
      <p:sp>
        <p:nvSpPr>
          <p:cNvPr id="386" name="Google Shape;386;g13053e130f4fca1b_35"/>
          <p:cNvSpPr txBox="1"/>
          <p:nvPr/>
        </p:nvSpPr>
        <p:spPr>
          <a:xfrm>
            <a:off x="646650" y="2156100"/>
            <a:ext cx="3802800" cy="1185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Maybe Slx5/8 complex disrupts the Spindle Assembly Checkpoint on cells that undergo replication stress?</a:t>
            </a:r>
            <a:endParaRPr b="0" i="0" sz="1400" u="none" cap="none" strike="noStrike">
              <a:solidFill>
                <a:schemeClr val="accent4"/>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900"/>
              <a:buFont typeface="Arial"/>
              <a:buNone/>
            </a:pPr>
            <a:r>
              <a:rPr b="0" i="0" lang="en" sz="900" u="none" cap="none" strike="noStrike">
                <a:solidFill>
                  <a:schemeClr val="accent4"/>
                </a:solidFill>
                <a:latin typeface="Old Standard TT"/>
                <a:ea typeface="Old Standard TT"/>
                <a:cs typeface="Old Standard TT"/>
                <a:sym typeface="Old Standard TT"/>
              </a:rPr>
              <a:t>Yee Mon Thu et al. in Cell Rep (2016)</a:t>
            </a:r>
            <a:endParaRPr b="0" i="0" sz="900" u="none" cap="none" strike="noStrike">
              <a:solidFill>
                <a:schemeClr val="accent4"/>
              </a:solidFill>
              <a:latin typeface="Old Standard TT"/>
              <a:ea typeface="Old Standard TT"/>
              <a:cs typeface="Old Standard TT"/>
              <a:sym typeface="Old Standard TT"/>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FFFBF0"/>
              </a:solidFill>
              <a:latin typeface="Old Standard TT"/>
              <a:ea typeface="Old Standard TT"/>
              <a:cs typeface="Old Standard TT"/>
              <a:sym typeface="Old Standard TT"/>
            </a:endParaRPr>
          </a:p>
        </p:txBody>
      </p:sp>
      <p:sp>
        <p:nvSpPr>
          <p:cNvPr id="387" name="Google Shape;387;g13053e130f4fca1b_35"/>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51028"/>
              <a:buNone/>
            </a:pPr>
            <a:r>
              <a:rPr b="1" lang="en" sz="1940"/>
              <a:t>SUMOylation of Bir1 and Sli15 contribute to CPC degradation</a:t>
            </a:r>
            <a:endParaRPr b="1" sz="1940"/>
          </a:p>
        </p:txBody>
      </p:sp>
      <p:sp>
        <p:nvSpPr>
          <p:cNvPr id="388" name="Google Shape;388;g13053e130f4fca1b_35"/>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Yee Mon Thu et al. in Cell Rep (2016)</a:t>
            </a:r>
            <a:endParaRPr b="0" i="0" sz="900" u="none" cap="none" strike="noStrike">
              <a:solidFill>
                <a:schemeClr val="accent1"/>
              </a:solidFill>
              <a:latin typeface="Old Standard TT"/>
              <a:ea typeface="Old Standard TT"/>
              <a:cs typeface="Old Standard TT"/>
              <a:sym typeface="Old Standard T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94" name="Google Shape;394;p27"/>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Tak Yu Yau et al. in Cells Journal (2021)</a:t>
            </a:r>
            <a:endParaRPr b="0" i="0" sz="900" u="none" cap="none" strike="noStrike">
              <a:solidFill>
                <a:schemeClr val="accent1"/>
              </a:solidFill>
              <a:latin typeface="Old Standard TT"/>
              <a:ea typeface="Old Standard TT"/>
              <a:cs typeface="Old Standard TT"/>
              <a:sym typeface="Old Standard TT"/>
            </a:endParaRPr>
          </a:p>
        </p:txBody>
      </p:sp>
      <p:pic>
        <p:nvPicPr>
          <p:cNvPr id="395" name="Google Shape;395;p27"/>
          <p:cNvPicPr preferRelativeResize="0"/>
          <p:nvPr/>
        </p:nvPicPr>
        <p:blipFill rotWithShape="1">
          <a:blip r:embed="rId3">
            <a:alphaModFix/>
          </a:blip>
          <a:srcRect b="0" l="0" r="0" t="0"/>
          <a:stretch/>
        </p:blipFill>
        <p:spPr>
          <a:xfrm>
            <a:off x="2076013" y="1078525"/>
            <a:ext cx="4980675" cy="2714750"/>
          </a:xfrm>
          <a:prstGeom prst="rect">
            <a:avLst/>
          </a:prstGeom>
          <a:noFill/>
          <a:ln>
            <a:noFill/>
          </a:ln>
        </p:spPr>
      </p:pic>
      <p:sp>
        <p:nvSpPr>
          <p:cNvPr id="396" name="Google Shape;396;p27"/>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t>Extra material</a:t>
            </a:r>
            <a:endParaRPr b="1" sz="19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079276a1b3_0_9"/>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333333"/>
                </a:solidFill>
                <a:latin typeface="Old Standard TT"/>
                <a:ea typeface="Old Standard TT"/>
                <a:cs typeface="Old Standard TT"/>
                <a:sym typeface="Old Standard TT"/>
              </a:rPr>
              <a:t>Image L. Shelby McVey et al. in International Journal for Molecular Sciences (2021)</a:t>
            </a:r>
            <a:endParaRPr b="0" i="0" sz="900" u="none" cap="none" strike="noStrike">
              <a:solidFill>
                <a:srgbClr val="333333"/>
              </a:solidFill>
              <a:latin typeface="Old Standard TT"/>
              <a:ea typeface="Old Standard TT"/>
              <a:cs typeface="Old Standard TT"/>
              <a:sym typeface="Old Standard TT"/>
            </a:endParaRPr>
          </a:p>
        </p:txBody>
      </p:sp>
      <p:sp>
        <p:nvSpPr>
          <p:cNvPr id="86" name="Google Shape;86;g3079276a1b3_0_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dk1"/>
                </a:solidFill>
              </a:rPr>
              <a:t>‹#›</a:t>
            </a:fld>
            <a:endParaRPr>
              <a:solidFill>
                <a:schemeClr val="dk1"/>
              </a:solidFill>
            </a:endParaRPr>
          </a:p>
        </p:txBody>
      </p:sp>
      <p:sp>
        <p:nvSpPr>
          <p:cNvPr id="87" name="Google Shape;87;g3079276a1b3_0_9"/>
          <p:cNvSpPr txBox="1"/>
          <p:nvPr/>
        </p:nvSpPr>
        <p:spPr>
          <a:xfrm>
            <a:off x="1060875" y="740450"/>
            <a:ext cx="6893100" cy="969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lang="en">
                <a:solidFill>
                  <a:srgbClr val="333333"/>
                </a:solidFill>
                <a:latin typeface="Old Standard TT"/>
                <a:ea typeface="Old Standard TT"/>
                <a:cs typeface="Old Standard TT"/>
                <a:sym typeface="Old Standard TT"/>
              </a:rPr>
              <a:t>Incorrect microtubule-kinetochore attachments create different magnitudes of tension on the kinetochores, compared to the correct ones, activating Aurora B kinase and the Spindlecheck. </a:t>
            </a:r>
            <a:endParaRPr b="0" i="0" sz="1400" u="none" cap="none" strike="noStrike">
              <a:solidFill>
                <a:srgbClr val="333333"/>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900"/>
              <a:buFont typeface="Arial"/>
              <a:buNone/>
            </a:pPr>
            <a:r>
              <a:rPr b="0" i="0" lang="en" sz="900" u="none" cap="none" strike="noStrike">
                <a:solidFill>
                  <a:schemeClr val="accent2"/>
                </a:solidFill>
                <a:latin typeface="Old Standard TT"/>
                <a:ea typeface="Old Standard TT"/>
                <a:cs typeface="Old Standard TT"/>
                <a:sym typeface="Old Standard TT"/>
              </a:rPr>
              <a:t>L. Shelby McVey et al. in International Journal for Molecular Sciences (2021)</a:t>
            </a:r>
            <a:endParaRPr b="0" i="0" sz="1400" u="none" cap="none" strike="noStrike">
              <a:solidFill>
                <a:schemeClr val="accent2"/>
              </a:solidFill>
              <a:latin typeface="Old Standard TT"/>
              <a:ea typeface="Old Standard TT"/>
              <a:cs typeface="Old Standard TT"/>
              <a:sym typeface="Old Standard TT"/>
            </a:endParaRPr>
          </a:p>
        </p:txBody>
      </p:sp>
      <p:pic>
        <p:nvPicPr>
          <p:cNvPr id="88" name="Google Shape;88;g3079276a1b3_0_9"/>
          <p:cNvPicPr preferRelativeResize="0"/>
          <p:nvPr/>
        </p:nvPicPr>
        <p:blipFill rotWithShape="1">
          <a:blip r:embed="rId3">
            <a:alphaModFix/>
          </a:blip>
          <a:srcRect b="0" l="0" r="0" t="0"/>
          <a:stretch/>
        </p:blipFill>
        <p:spPr>
          <a:xfrm>
            <a:off x="2655877" y="2316150"/>
            <a:ext cx="3703085" cy="2040050"/>
          </a:xfrm>
          <a:prstGeom prst="rect">
            <a:avLst/>
          </a:prstGeom>
          <a:noFill/>
          <a:ln>
            <a:noFill/>
          </a:ln>
        </p:spPr>
      </p:pic>
      <p:sp>
        <p:nvSpPr>
          <p:cNvPr id="89" name="Google Shape;89;g3079276a1b3_0_9"/>
          <p:cNvSpPr txBox="1"/>
          <p:nvPr>
            <p:ph idx="4294967295"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8"/>
              <a:buNone/>
            </a:pPr>
            <a:r>
              <a:rPr b="1" lang="en" sz="1940"/>
              <a:t>Aurora B is activated when attachment errors occur.</a:t>
            </a:r>
            <a:endParaRPr b="1" sz="194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02" name="Google Shape;402;p28"/>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t>SUMOylation of the CPC</a:t>
            </a:r>
            <a:endParaRPr b="1" sz="1940"/>
          </a:p>
        </p:txBody>
      </p:sp>
      <p:sp>
        <p:nvSpPr>
          <p:cNvPr id="403" name="Google Shape;403;p28"/>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Gonzalo Fernández-Miranda in Cell Science (2010)</a:t>
            </a:r>
            <a:endParaRPr b="0" i="0" sz="900" u="none" cap="none" strike="noStrike">
              <a:solidFill>
                <a:schemeClr val="accent1"/>
              </a:solidFill>
              <a:latin typeface="Old Standard TT"/>
              <a:ea typeface="Old Standard TT"/>
              <a:cs typeface="Old Standard TT"/>
              <a:sym typeface="Old Standard TT"/>
            </a:endParaRPr>
          </a:p>
        </p:txBody>
      </p:sp>
      <p:pic>
        <p:nvPicPr>
          <p:cNvPr id="404" name="Google Shape;404;p28"/>
          <p:cNvPicPr preferRelativeResize="0"/>
          <p:nvPr/>
        </p:nvPicPr>
        <p:blipFill rotWithShape="1">
          <a:blip r:embed="rId3">
            <a:alphaModFix/>
          </a:blip>
          <a:srcRect b="0" l="0" r="0" t="0"/>
          <a:stretch/>
        </p:blipFill>
        <p:spPr>
          <a:xfrm>
            <a:off x="827788" y="1001575"/>
            <a:ext cx="3837303" cy="3190875"/>
          </a:xfrm>
          <a:prstGeom prst="rect">
            <a:avLst/>
          </a:prstGeom>
          <a:noFill/>
          <a:ln>
            <a:noFill/>
          </a:ln>
        </p:spPr>
      </p:pic>
      <p:sp>
        <p:nvSpPr>
          <p:cNvPr id="405" name="Google Shape;405;p28"/>
          <p:cNvSpPr txBox="1"/>
          <p:nvPr/>
        </p:nvSpPr>
        <p:spPr>
          <a:xfrm>
            <a:off x="4931013" y="1815075"/>
            <a:ext cx="3385200" cy="1563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 sz="1600" u="none" cap="none" strike="noStrike">
                <a:solidFill>
                  <a:srgbClr val="FFFBF0"/>
                </a:solidFill>
                <a:latin typeface="Old Standard TT"/>
                <a:ea typeface="Old Standard TT"/>
                <a:cs typeface="Old Standard TT"/>
                <a:sym typeface="Old Standard TT"/>
              </a:rPr>
              <a:t>Immunofluorescence images revealed that cells overexpressing Aurora B</a:t>
            </a:r>
            <a:r>
              <a:rPr b="0" baseline="30000" i="0" lang="en" sz="1600" u="none" cap="none" strike="noStrike">
                <a:solidFill>
                  <a:srgbClr val="FFFBF0"/>
                </a:solidFill>
                <a:latin typeface="Old Standard TT"/>
                <a:ea typeface="Old Standard TT"/>
                <a:cs typeface="Old Standard TT"/>
                <a:sym typeface="Old Standard TT"/>
              </a:rPr>
              <a:t>K207R</a:t>
            </a:r>
            <a:r>
              <a:rPr b="0" i="0" lang="en" sz="1600" u="none" cap="none" strike="noStrike">
                <a:solidFill>
                  <a:srgbClr val="FFFBF0"/>
                </a:solidFill>
                <a:latin typeface="Old Standard TT"/>
                <a:ea typeface="Old Standard TT"/>
                <a:cs typeface="Old Standard TT"/>
                <a:sym typeface="Old Standard TT"/>
              </a:rPr>
              <a:t> are mostly multinucleated and display nuclear aberrancies. </a:t>
            </a:r>
            <a:endParaRPr b="0" i="0" sz="1600" u="none" cap="none" strike="noStrike">
              <a:solidFill>
                <a:srgbClr val="FFFBF0"/>
              </a:solidFill>
              <a:latin typeface="Old Standard TT"/>
              <a:ea typeface="Old Standard TT"/>
              <a:cs typeface="Old Standard TT"/>
              <a:sym typeface="Old Standard T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13053e130f4fca1b_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11" name="Google Shape;411;g13053e130f4fca1b_43"/>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8"/>
              <a:buNone/>
            </a:pPr>
            <a:r>
              <a:rPr b="1" lang="en" sz="1940"/>
              <a:t>SUMO proteins and SUMOylation</a:t>
            </a:r>
            <a:endParaRPr b="1" sz="1940"/>
          </a:p>
        </p:txBody>
      </p:sp>
      <p:sp>
        <p:nvSpPr>
          <p:cNvPr id="412" name="Google Shape;412;g13053e130f4fca1b_43"/>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Tak Yu Yau et al. in Cells Journal (2021), and Annie M. Sriramachandran, R. Jürgen Dohmen in Biochemica et Biophysica Acta (2014)</a:t>
            </a:r>
            <a:endParaRPr b="0" i="0" sz="900" u="none" cap="none" strike="noStrike">
              <a:solidFill>
                <a:schemeClr val="accent1"/>
              </a:solidFill>
              <a:latin typeface="Old Standard TT"/>
              <a:ea typeface="Old Standard TT"/>
              <a:cs typeface="Old Standard TT"/>
              <a:sym typeface="Old Standard TT"/>
            </a:endParaRPr>
          </a:p>
        </p:txBody>
      </p:sp>
      <p:sp>
        <p:nvSpPr>
          <p:cNvPr id="413" name="Google Shape;413;g13053e130f4fca1b_43"/>
          <p:cNvSpPr txBox="1"/>
          <p:nvPr/>
        </p:nvSpPr>
        <p:spPr>
          <a:xfrm>
            <a:off x="581000" y="668225"/>
            <a:ext cx="7970700" cy="1173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rPr b="0" i="0" lang="en" sz="1600" u="none" cap="none" strike="noStrike">
                <a:solidFill>
                  <a:schemeClr val="accent1"/>
                </a:solidFill>
                <a:latin typeface="Old Standard TT"/>
                <a:ea typeface="Old Standard TT"/>
                <a:cs typeface="Old Standard TT"/>
                <a:sym typeface="Old Standard TT"/>
              </a:rPr>
              <a:t>SUMO proteins can create “SUMO-chains” by binding to their Lysins. SUMO-Targeted Ubiquitin Ligases (STUbLs) ubiquitilate the SUMO or its substrate protein, leading it to the proteasome.</a:t>
            </a:r>
            <a:endParaRPr b="0" i="0" sz="1600" u="none" cap="none" strike="noStrike">
              <a:solidFill>
                <a:schemeClr val="accent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900"/>
              <a:buFont typeface="Arial"/>
              <a:buNone/>
            </a:pPr>
            <a:r>
              <a:rPr b="0" i="0" lang="en" sz="900" u="none" cap="none" strike="noStrike">
                <a:solidFill>
                  <a:schemeClr val="accent4"/>
                </a:solidFill>
                <a:latin typeface="Old Standard TT"/>
                <a:ea typeface="Old Standard TT"/>
                <a:cs typeface="Old Standard TT"/>
                <a:sym typeface="Old Standard TT"/>
              </a:rPr>
              <a:t>Tak Yu Yau et al. in Cells Journal (2021)</a:t>
            </a:r>
            <a:endParaRPr b="0" i="0" sz="1600" u="none" cap="none" strike="noStrike">
              <a:solidFill>
                <a:schemeClr val="accent4"/>
              </a:solidFill>
              <a:latin typeface="Old Standard TT"/>
              <a:ea typeface="Old Standard TT"/>
              <a:cs typeface="Old Standard TT"/>
              <a:sym typeface="Old Standard TT"/>
            </a:endParaRPr>
          </a:p>
        </p:txBody>
      </p:sp>
      <p:pic>
        <p:nvPicPr>
          <p:cNvPr id="414" name="Google Shape;414;g13053e130f4fca1b_43"/>
          <p:cNvPicPr preferRelativeResize="0"/>
          <p:nvPr/>
        </p:nvPicPr>
        <p:blipFill rotWithShape="1">
          <a:blip r:embed="rId3">
            <a:alphaModFix/>
          </a:blip>
          <a:srcRect b="0" l="0" r="0" t="0"/>
          <a:stretch/>
        </p:blipFill>
        <p:spPr>
          <a:xfrm>
            <a:off x="5780827" y="2377025"/>
            <a:ext cx="2769149" cy="1516275"/>
          </a:xfrm>
          <a:prstGeom prst="rect">
            <a:avLst/>
          </a:prstGeom>
          <a:noFill/>
          <a:ln>
            <a:noFill/>
          </a:ln>
        </p:spPr>
      </p:pic>
      <p:pic>
        <p:nvPicPr>
          <p:cNvPr id="415" name="Google Shape;415;g13053e130f4fca1b_43"/>
          <p:cNvPicPr preferRelativeResize="0"/>
          <p:nvPr/>
        </p:nvPicPr>
        <p:blipFill rotWithShape="1">
          <a:blip r:embed="rId4">
            <a:alphaModFix/>
          </a:blip>
          <a:srcRect b="0" l="0" r="0" t="0"/>
          <a:stretch/>
        </p:blipFill>
        <p:spPr>
          <a:xfrm>
            <a:off x="579399" y="1917475"/>
            <a:ext cx="5063653" cy="243537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21" name="Google Shape;421;p29"/>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t>SUMOylation of the CPC</a:t>
            </a:r>
            <a:endParaRPr b="1" sz="1940"/>
          </a:p>
        </p:txBody>
      </p:sp>
      <p:sp>
        <p:nvSpPr>
          <p:cNvPr id="422" name="Google Shape;422;p29"/>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Gonzalo Fernández-Miranda in Cell Science (2010)</a:t>
            </a:r>
            <a:endParaRPr b="0" i="0" sz="900" u="none" cap="none" strike="noStrike">
              <a:solidFill>
                <a:schemeClr val="accent1"/>
              </a:solidFill>
              <a:latin typeface="Old Standard TT"/>
              <a:ea typeface="Old Standard TT"/>
              <a:cs typeface="Old Standard TT"/>
              <a:sym typeface="Old Standard TT"/>
            </a:endParaRPr>
          </a:p>
        </p:txBody>
      </p:sp>
      <p:pic>
        <p:nvPicPr>
          <p:cNvPr id="423" name="Google Shape;423;p29"/>
          <p:cNvPicPr preferRelativeResize="0"/>
          <p:nvPr/>
        </p:nvPicPr>
        <p:blipFill rotWithShape="1">
          <a:blip r:embed="rId3">
            <a:alphaModFix/>
          </a:blip>
          <a:srcRect b="45721" l="0" r="0" t="0"/>
          <a:stretch/>
        </p:blipFill>
        <p:spPr>
          <a:xfrm>
            <a:off x="2293525" y="815438"/>
            <a:ext cx="4545641" cy="35631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36"/>
          <p:cNvPicPr preferRelativeResize="0"/>
          <p:nvPr/>
        </p:nvPicPr>
        <p:blipFill rotWithShape="1">
          <a:blip r:embed="rId3">
            <a:alphaModFix/>
          </a:blip>
          <a:srcRect b="0" l="0" r="0" t="0"/>
          <a:stretch/>
        </p:blipFill>
        <p:spPr>
          <a:xfrm>
            <a:off x="804125" y="1632225"/>
            <a:ext cx="4392200" cy="1472925"/>
          </a:xfrm>
          <a:prstGeom prst="rect">
            <a:avLst/>
          </a:prstGeom>
          <a:noFill/>
          <a:ln>
            <a:noFill/>
          </a:ln>
        </p:spPr>
      </p:pic>
      <p:pic>
        <p:nvPicPr>
          <p:cNvPr id="429" name="Google Shape;429;p36"/>
          <p:cNvPicPr preferRelativeResize="0"/>
          <p:nvPr/>
        </p:nvPicPr>
        <p:blipFill rotWithShape="1">
          <a:blip r:embed="rId4">
            <a:alphaModFix/>
          </a:blip>
          <a:srcRect b="0" l="0" r="0" t="0"/>
          <a:stretch/>
        </p:blipFill>
        <p:spPr>
          <a:xfrm>
            <a:off x="5747050" y="2103800"/>
            <a:ext cx="2857500" cy="1533525"/>
          </a:xfrm>
          <a:prstGeom prst="rect">
            <a:avLst/>
          </a:prstGeom>
          <a:noFill/>
          <a:ln>
            <a:noFill/>
          </a:ln>
        </p:spPr>
      </p:pic>
      <p:sp>
        <p:nvSpPr>
          <p:cNvPr id="430" name="Google Shape;430;p36"/>
          <p:cNvSpPr/>
          <p:nvPr/>
        </p:nvSpPr>
        <p:spPr>
          <a:xfrm rot="2874187">
            <a:off x="5249272" y="2256320"/>
            <a:ext cx="1118310" cy="519541"/>
          </a:xfrm>
          <a:prstGeom prst="bentArrow">
            <a:avLst>
              <a:gd fmla="val 25540" name="adj1"/>
              <a:gd fmla="val 25000" name="adj2"/>
              <a:gd fmla="val 50000" name="adj3"/>
              <a:gd fmla="val 87770" name="adj4"/>
            </a:avLst>
          </a:prstGeom>
          <a:solidFill>
            <a:schemeClr val="accent5"/>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32" name="Google Shape;432;p36"/>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BF0"/>
                </a:solidFill>
                <a:latin typeface="Old Standard TT"/>
                <a:ea typeface="Old Standard TT"/>
                <a:cs typeface="Old Standard TT"/>
                <a:sym typeface="Old Standard TT"/>
              </a:rPr>
              <a:t>Image from: OCULYZE </a:t>
            </a:r>
            <a:endParaRPr b="0" i="0" sz="900" u="none" cap="none" strike="noStrike">
              <a:solidFill>
                <a:srgbClr val="FFFBF0"/>
              </a:solidFill>
              <a:latin typeface="Old Standard TT"/>
              <a:ea typeface="Old Standard TT"/>
              <a:cs typeface="Old Standard TT"/>
              <a:sym typeface="Old Standard TT"/>
            </a:endParaRPr>
          </a:p>
        </p:txBody>
      </p:sp>
      <p:sp>
        <p:nvSpPr>
          <p:cNvPr id="433" name="Google Shape;433;p36"/>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t>Extra material</a:t>
            </a:r>
            <a:endParaRPr b="1" sz="194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sp>
        <p:nvSpPr>
          <p:cNvPr id="439" name="Google Shape;439;p16"/>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solidFill>
                  <a:schemeClr val="accent1"/>
                </a:solidFill>
              </a:rPr>
              <a:t>Creating a CPC complex that can’t be SUMOylated</a:t>
            </a:r>
            <a:endParaRPr b="1" sz="1940">
              <a:solidFill>
                <a:srgbClr val="FFFBF0"/>
              </a:solidFill>
            </a:endParaRPr>
          </a:p>
        </p:txBody>
      </p:sp>
      <p:pic>
        <p:nvPicPr>
          <p:cNvPr id="440" name="Google Shape;440;p16"/>
          <p:cNvPicPr preferRelativeResize="0"/>
          <p:nvPr/>
        </p:nvPicPr>
        <p:blipFill rotWithShape="1">
          <a:blip r:embed="rId3">
            <a:alphaModFix/>
          </a:blip>
          <a:srcRect b="0" l="0" r="0" t="0"/>
          <a:stretch/>
        </p:blipFill>
        <p:spPr>
          <a:xfrm>
            <a:off x="4092350" y="741588"/>
            <a:ext cx="4380107" cy="1270092"/>
          </a:xfrm>
          <a:prstGeom prst="rect">
            <a:avLst/>
          </a:prstGeom>
          <a:noFill/>
          <a:ln>
            <a:noFill/>
          </a:ln>
        </p:spPr>
      </p:pic>
      <p:pic>
        <p:nvPicPr>
          <p:cNvPr id="441" name="Google Shape;441;p16"/>
          <p:cNvPicPr preferRelativeResize="0"/>
          <p:nvPr/>
        </p:nvPicPr>
        <p:blipFill rotWithShape="1">
          <a:blip r:embed="rId4">
            <a:alphaModFix/>
          </a:blip>
          <a:srcRect b="0" l="0" r="0" t="0"/>
          <a:stretch/>
        </p:blipFill>
        <p:spPr>
          <a:xfrm>
            <a:off x="4092350" y="2171412"/>
            <a:ext cx="4429125" cy="2230500"/>
          </a:xfrm>
          <a:prstGeom prst="rect">
            <a:avLst/>
          </a:prstGeom>
          <a:noFill/>
          <a:ln>
            <a:noFill/>
          </a:ln>
        </p:spPr>
      </p:pic>
      <p:sp>
        <p:nvSpPr>
          <p:cNvPr id="442" name="Google Shape;442;p16"/>
          <p:cNvSpPr txBox="1"/>
          <p:nvPr/>
        </p:nvSpPr>
        <p:spPr>
          <a:xfrm>
            <a:off x="530675" y="2102300"/>
            <a:ext cx="29391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Then we tested the insertion of the gene with colony PCR, using primers that bind to the yeast DNA and the kanamycin.</a:t>
            </a:r>
            <a:endParaRPr b="0" i="0" sz="1400" u="none" cap="none" strike="noStrike">
              <a:solidFill>
                <a:srgbClr val="FFFBF0"/>
              </a:solidFill>
              <a:latin typeface="Old Standard TT"/>
              <a:ea typeface="Old Standard TT"/>
              <a:cs typeface="Old Standard TT"/>
              <a:sym typeface="Old Standard T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13053e130f4fca1b_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sp>
        <p:nvSpPr>
          <p:cNvPr id="448" name="Google Shape;448;g13053e130f4fca1b_71"/>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solidFill>
                  <a:schemeClr val="accent1"/>
                </a:solidFill>
              </a:rPr>
              <a:t>Creating a CPC complex that can’t be SUMOylated</a:t>
            </a:r>
            <a:endParaRPr b="1" sz="1940">
              <a:solidFill>
                <a:srgbClr val="FFFBF0"/>
              </a:solidFill>
            </a:endParaRPr>
          </a:p>
        </p:txBody>
      </p:sp>
      <p:pic>
        <p:nvPicPr>
          <p:cNvPr id="449" name="Google Shape;449;g13053e130f4fca1b_71"/>
          <p:cNvPicPr preferRelativeResize="0"/>
          <p:nvPr/>
        </p:nvPicPr>
        <p:blipFill rotWithShape="1">
          <a:blip r:embed="rId3">
            <a:alphaModFix/>
          </a:blip>
          <a:srcRect b="0" l="0" r="0" t="0"/>
          <a:stretch/>
        </p:blipFill>
        <p:spPr>
          <a:xfrm>
            <a:off x="155968" y="1641363"/>
            <a:ext cx="8832066" cy="2917629"/>
          </a:xfrm>
          <a:prstGeom prst="rect">
            <a:avLst/>
          </a:prstGeom>
          <a:noFill/>
          <a:ln>
            <a:noFill/>
          </a:ln>
        </p:spPr>
      </p:pic>
      <p:sp>
        <p:nvSpPr>
          <p:cNvPr id="450" name="Google Shape;450;g13053e130f4fca1b_71"/>
          <p:cNvSpPr/>
          <p:nvPr/>
        </p:nvSpPr>
        <p:spPr>
          <a:xfrm flipH="1" rot="-10535729">
            <a:off x="979711" y="2270706"/>
            <a:ext cx="1132846" cy="602075"/>
          </a:xfrm>
          <a:prstGeom prst="bentArrow">
            <a:avLst>
              <a:gd fmla="val 9700" name="adj1"/>
              <a:gd fmla="val 14805" name="adj2"/>
              <a:gd fmla="val 50000" name="adj3"/>
              <a:gd fmla="val 43750" name="adj4"/>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13053e130f4fca1b_71"/>
          <p:cNvSpPr/>
          <p:nvPr/>
        </p:nvSpPr>
        <p:spPr>
          <a:xfrm rot="6639947">
            <a:off x="6506423" y="2935004"/>
            <a:ext cx="843260" cy="554074"/>
          </a:xfrm>
          <a:prstGeom prst="bentArrow">
            <a:avLst>
              <a:gd fmla="val 9700" name="adj1"/>
              <a:gd fmla="val 14805" name="adj2"/>
              <a:gd fmla="val 50000" name="adj3"/>
              <a:gd fmla="val 43750" name="adj4"/>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g13053e130f4fca1b_71"/>
          <p:cNvSpPr/>
          <p:nvPr/>
        </p:nvSpPr>
        <p:spPr>
          <a:xfrm>
            <a:off x="3918850" y="2571750"/>
            <a:ext cx="949200" cy="296100"/>
          </a:xfrm>
          <a:prstGeom prst="rightArrow">
            <a:avLst>
              <a:gd fmla="val 24164" name="adj1"/>
              <a:gd fmla="val 8964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13053e130f4fca1b_71"/>
          <p:cNvSpPr txBox="1"/>
          <p:nvPr/>
        </p:nvSpPr>
        <p:spPr>
          <a:xfrm>
            <a:off x="346950" y="845350"/>
            <a:ext cx="8450100" cy="615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We cloned Sli15 from genomic DNA into a plasmid. Then we recombined Kanamycin into the plasmid. Lastly, we inserted the sequence in yeast.</a:t>
            </a:r>
            <a:endParaRPr b="0" i="0" sz="1400" u="none" cap="none" strike="noStrike">
              <a:solidFill>
                <a:srgbClr val="FFFBF0"/>
              </a:solidFill>
              <a:latin typeface="Old Standard TT"/>
              <a:ea typeface="Old Standard TT"/>
              <a:cs typeface="Old Standard TT"/>
              <a:sym typeface="Old Standard T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08b4ef8538_0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59" name="Google Shape;459;g308b4ef8538_0_1"/>
          <p:cNvPicPr preferRelativeResize="0"/>
          <p:nvPr/>
        </p:nvPicPr>
        <p:blipFill rotWithShape="1">
          <a:blip r:embed="rId3">
            <a:alphaModFix/>
          </a:blip>
          <a:srcRect b="0" l="0" r="0" t="0"/>
          <a:stretch/>
        </p:blipFill>
        <p:spPr>
          <a:xfrm>
            <a:off x="1589986" y="412450"/>
            <a:ext cx="5964025" cy="4318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08b4ef8538_0_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65" name="Google Shape;465;g308b4ef8538_0_51"/>
          <p:cNvPicPr preferRelativeResize="0"/>
          <p:nvPr/>
        </p:nvPicPr>
        <p:blipFill rotWithShape="1">
          <a:blip r:embed="rId3">
            <a:alphaModFix/>
          </a:blip>
          <a:srcRect b="0" l="0" r="0" t="0"/>
          <a:stretch/>
        </p:blipFill>
        <p:spPr>
          <a:xfrm>
            <a:off x="2023312" y="545650"/>
            <a:ext cx="5097375" cy="4052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69" name="Shape 469"/>
        <p:cNvGrpSpPr/>
        <p:nvPr/>
      </p:nvGrpSpPr>
      <p:grpSpPr>
        <a:xfrm>
          <a:off x="0" y="0"/>
          <a:ext cx="0" cy="0"/>
          <a:chOff x="0" y="0"/>
          <a:chExt cx="0" cy="0"/>
        </a:xfrm>
      </p:grpSpPr>
      <p:sp>
        <p:nvSpPr>
          <p:cNvPr id="470" name="Google Shape;470;g13053e130f4fca1b_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71" name="Google Shape;471;g13053e130f4fca1b_81"/>
          <p:cNvPicPr preferRelativeResize="0"/>
          <p:nvPr/>
        </p:nvPicPr>
        <p:blipFill>
          <a:blip r:embed="rId3">
            <a:alphaModFix/>
          </a:blip>
          <a:stretch>
            <a:fillRect/>
          </a:stretch>
        </p:blipFill>
        <p:spPr>
          <a:xfrm>
            <a:off x="818299" y="870100"/>
            <a:ext cx="3443676" cy="3598800"/>
          </a:xfrm>
          <a:prstGeom prst="rect">
            <a:avLst/>
          </a:prstGeom>
          <a:noFill/>
          <a:ln>
            <a:noFill/>
          </a:ln>
        </p:spPr>
      </p:pic>
      <p:sp>
        <p:nvSpPr>
          <p:cNvPr id="472" name="Google Shape;472;g13053e130f4fca1b_81"/>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solidFill>
                  <a:schemeClr val="dk1"/>
                </a:solidFill>
              </a:rPr>
              <a:t>Creating a CPC complex that can’t be SUMOylated</a:t>
            </a:r>
            <a:endParaRPr b="1" sz="1940">
              <a:solidFill>
                <a:schemeClr val="dk1"/>
              </a:solidFill>
            </a:endParaRPr>
          </a:p>
        </p:txBody>
      </p:sp>
      <p:sp>
        <p:nvSpPr>
          <p:cNvPr id="473" name="Google Shape;473;g13053e130f4fca1b_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
        <p:nvSpPr>
          <p:cNvPr id="474" name="Google Shape;474;g13053e130f4fca1b_81"/>
          <p:cNvSpPr txBox="1"/>
          <p:nvPr>
            <p:ph idx="4294967295" type="body"/>
          </p:nvPr>
        </p:nvSpPr>
        <p:spPr>
          <a:xfrm>
            <a:off x="4710075" y="870100"/>
            <a:ext cx="4122300" cy="3598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With CRISPR/Cas9 Sli15 was mutated to a non-sumoylated variant, Sli15-4R</a:t>
            </a:r>
            <a:endParaRPr sz="1500"/>
          </a:p>
        </p:txBody>
      </p:sp>
      <p:pic>
        <p:nvPicPr>
          <p:cNvPr id="475" name="Google Shape;475;g13053e130f4fca1b_81"/>
          <p:cNvPicPr preferRelativeResize="0"/>
          <p:nvPr/>
        </p:nvPicPr>
        <p:blipFill rotWithShape="1">
          <a:blip r:embed="rId4">
            <a:alphaModFix/>
          </a:blip>
          <a:srcRect b="32664" l="0" r="0" t="0"/>
          <a:stretch/>
        </p:blipFill>
        <p:spPr>
          <a:xfrm>
            <a:off x="4856525" y="2857500"/>
            <a:ext cx="3720876" cy="87035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30924eda043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accent1"/>
                </a:solidFill>
              </a:rPr>
              <a:t>‹#›</a:t>
            </a:fld>
            <a:endParaRPr>
              <a:solidFill>
                <a:schemeClr val="accent1"/>
              </a:solidFill>
            </a:endParaRPr>
          </a:p>
        </p:txBody>
      </p:sp>
      <p:sp>
        <p:nvSpPr>
          <p:cNvPr id="481" name="Google Shape;481;g30924eda043_0_0"/>
          <p:cNvSpPr txBox="1"/>
          <p:nvPr>
            <p:ph type="title"/>
          </p:nvPr>
        </p:nvSpPr>
        <p:spPr>
          <a:xfrm>
            <a:off x="264425" y="17752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Replication stress induces incorrect microtubule-kinetochore attachments.</a:t>
            </a:r>
            <a:endParaRPr b="1" sz="1940">
              <a:solidFill>
                <a:srgbClr val="FFFBF0"/>
              </a:solidFill>
            </a:endParaRPr>
          </a:p>
        </p:txBody>
      </p:sp>
      <p:pic>
        <p:nvPicPr>
          <p:cNvPr id="482" name="Google Shape;482;g30924eda043_0_0"/>
          <p:cNvPicPr preferRelativeResize="0"/>
          <p:nvPr/>
        </p:nvPicPr>
        <p:blipFill>
          <a:blip r:embed="rId3">
            <a:alphaModFix/>
          </a:blip>
          <a:stretch>
            <a:fillRect/>
          </a:stretch>
        </p:blipFill>
        <p:spPr>
          <a:xfrm>
            <a:off x="1805900" y="823287"/>
            <a:ext cx="5532201" cy="3681824"/>
          </a:xfrm>
          <a:prstGeom prst="rect">
            <a:avLst/>
          </a:prstGeom>
          <a:noFill/>
          <a:ln>
            <a:noFill/>
          </a:ln>
        </p:spPr>
      </p:pic>
      <p:sp>
        <p:nvSpPr>
          <p:cNvPr id="483" name="Google Shape;483;g30924eda043_0_0"/>
          <p:cNvSpPr txBox="1"/>
          <p:nvPr/>
        </p:nvSpPr>
        <p:spPr>
          <a:xfrm>
            <a:off x="193300" y="4599000"/>
            <a:ext cx="6715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lt1"/>
                </a:solidFill>
                <a:latin typeface="Old Standard TT"/>
                <a:ea typeface="Old Standard TT"/>
                <a:cs typeface="Old Standard TT"/>
                <a:sym typeface="Old Standard TT"/>
                <a:hlinkClick r:id="rId4">
                  <a:extLst>
                    <a:ext uri="{A12FA001-AC4F-418D-AE19-62706E023703}">
                      <ahyp:hlinkClr val="tx"/>
                    </a:ext>
                  </a:extLst>
                </a:hlinkClick>
              </a:rPr>
              <a:t>DNA Replication Stress and Chromosomal Instability: Dangerous Liaisons (mdpi.com)</a:t>
            </a:r>
            <a:endParaRPr>
              <a:solidFill>
                <a:schemeClr val="lt1"/>
              </a:solidFill>
              <a:latin typeface="Old Standard TT"/>
              <a:ea typeface="Old Standard TT"/>
              <a:cs typeface="Old Standard TT"/>
              <a:sym typeface="Old Standard T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nvSpPr>
        <p:spPr>
          <a:xfrm>
            <a:off x="737250" y="926450"/>
            <a:ext cx="7669500" cy="754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FFFBF0"/>
                </a:solidFill>
                <a:latin typeface="Old Standard TT"/>
                <a:ea typeface="Old Standard TT"/>
                <a:cs typeface="Old Standard TT"/>
                <a:sym typeface="Old Standard TT"/>
              </a:rPr>
              <a:t>The Aurora B-Chromosomal Passenger Complex (CPC) functions as a link-checker for the linkage of kinetochore microtubules at the mitotic spindle and the sister chromatids.</a:t>
            </a:r>
            <a:endParaRPr b="0" i="0" sz="14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Old Standard TT"/>
                <a:ea typeface="Old Standard TT"/>
                <a:cs typeface="Old Standard TT"/>
                <a:sym typeface="Old Standard TT"/>
              </a:rPr>
              <a:t>Christopher S. Campbell et al. in Nature (2021)</a:t>
            </a:r>
            <a:endParaRPr b="0" i="0" sz="1400" u="none" cap="none" strike="noStrike">
              <a:solidFill>
                <a:srgbClr val="FFFBF0"/>
              </a:solidFill>
              <a:latin typeface="Old Standard TT"/>
              <a:ea typeface="Old Standard TT"/>
              <a:cs typeface="Old Standard TT"/>
              <a:sym typeface="Old Standard TT"/>
            </a:endParaRPr>
          </a:p>
        </p:txBody>
      </p:sp>
      <p:pic>
        <p:nvPicPr>
          <p:cNvPr id="95" name="Google Shape;95;p4"/>
          <p:cNvPicPr preferRelativeResize="0"/>
          <p:nvPr/>
        </p:nvPicPr>
        <p:blipFill rotWithShape="1">
          <a:blip r:embed="rId3">
            <a:alphaModFix/>
          </a:blip>
          <a:srcRect b="0" l="0" r="0" t="0"/>
          <a:stretch/>
        </p:blipFill>
        <p:spPr>
          <a:xfrm>
            <a:off x="4612411" y="1896952"/>
            <a:ext cx="2848252" cy="2210272"/>
          </a:xfrm>
          <a:prstGeom prst="rect">
            <a:avLst/>
          </a:prstGeom>
          <a:noFill/>
          <a:ln>
            <a:noFill/>
          </a:ln>
        </p:spPr>
      </p:pic>
      <p:sp>
        <p:nvSpPr>
          <p:cNvPr id="96" name="Google Shape;96;p4"/>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30"/>
              <a:buNone/>
            </a:pPr>
            <a:r>
              <a:rPr b="1" lang="en" sz="1940"/>
              <a:t>The Aurora B-CPC complex.</a:t>
            </a:r>
            <a:endParaRPr b="1" sz="1940"/>
          </a:p>
        </p:txBody>
      </p:sp>
      <p:sp>
        <p:nvSpPr>
          <p:cNvPr id="97" name="Google Shape;97;p4"/>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Images from Christopher S. Campbell et al. in Nature (2021)</a:t>
            </a:r>
            <a:endParaRPr b="0" i="0" sz="900" u="none" cap="none" strike="noStrike">
              <a:solidFill>
                <a:schemeClr val="accent1"/>
              </a:solidFill>
              <a:latin typeface="Old Standard TT"/>
              <a:ea typeface="Old Standard TT"/>
              <a:cs typeface="Old Standard TT"/>
              <a:sym typeface="Old Standard TT"/>
            </a:endParaRPr>
          </a:p>
        </p:txBody>
      </p:sp>
      <p:sp>
        <p:nvSpPr>
          <p:cNvPr id="98" name="Google Shape;9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rgbClr val="FFFBF0"/>
                </a:solidFill>
              </a:rPr>
              <a:t>‹#›</a:t>
            </a:fld>
            <a:endParaRPr>
              <a:solidFill>
                <a:srgbClr val="FFFBF0"/>
              </a:solidFill>
            </a:endParaRPr>
          </a:p>
        </p:txBody>
      </p:sp>
      <p:pic>
        <p:nvPicPr>
          <p:cNvPr id="99" name="Google Shape;99;p4"/>
          <p:cNvPicPr preferRelativeResize="0"/>
          <p:nvPr/>
        </p:nvPicPr>
        <p:blipFill rotWithShape="1">
          <a:blip r:embed="rId4">
            <a:alphaModFix/>
          </a:blip>
          <a:srcRect b="0" l="0" r="0" t="0"/>
          <a:stretch/>
        </p:blipFill>
        <p:spPr>
          <a:xfrm>
            <a:off x="1683338" y="1896953"/>
            <a:ext cx="2848252" cy="2210274"/>
          </a:xfrm>
          <a:prstGeom prst="rect">
            <a:avLst/>
          </a:prstGeom>
          <a:noFill/>
          <a:ln>
            <a:noFill/>
          </a:ln>
        </p:spPr>
      </p:pic>
      <p:sp>
        <p:nvSpPr>
          <p:cNvPr id="100" name="Google Shape;100;p4"/>
          <p:cNvSpPr txBox="1"/>
          <p:nvPr/>
        </p:nvSpPr>
        <p:spPr>
          <a:xfrm>
            <a:off x="5722775" y="4214550"/>
            <a:ext cx="1143000" cy="2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p:txBody>
      </p:sp>
      <p:sp>
        <p:nvSpPr>
          <p:cNvPr id="101" name="Google Shape;101;p4"/>
          <p:cNvSpPr txBox="1"/>
          <p:nvPr/>
        </p:nvSpPr>
        <p:spPr>
          <a:xfrm>
            <a:off x="1683350" y="4119275"/>
            <a:ext cx="28482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Old Standard TT"/>
                <a:ea typeface="Old Standard TT"/>
                <a:cs typeface="Old Standard TT"/>
                <a:sym typeface="Old Standard TT"/>
              </a:rPr>
              <a:t>Mammalian</a:t>
            </a:r>
            <a:endParaRPr sz="1300">
              <a:solidFill>
                <a:schemeClr val="lt1"/>
              </a:solidFill>
              <a:latin typeface="Old Standard TT"/>
              <a:ea typeface="Old Standard TT"/>
              <a:cs typeface="Old Standard TT"/>
              <a:sym typeface="Old Standard TT"/>
            </a:endParaRPr>
          </a:p>
        </p:txBody>
      </p:sp>
      <p:sp>
        <p:nvSpPr>
          <p:cNvPr id="102" name="Google Shape;102;p4"/>
          <p:cNvSpPr txBox="1"/>
          <p:nvPr/>
        </p:nvSpPr>
        <p:spPr>
          <a:xfrm>
            <a:off x="4612438" y="4119275"/>
            <a:ext cx="28482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Old Standard TT"/>
                <a:ea typeface="Old Standard TT"/>
                <a:cs typeface="Old Standard TT"/>
                <a:sym typeface="Old Standard TT"/>
              </a:rPr>
              <a:t>Yeast</a:t>
            </a:r>
            <a:endParaRPr sz="1300">
              <a:solidFill>
                <a:schemeClr val="lt1"/>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078bf058ec_0_0"/>
          <p:cNvSpPr txBox="1"/>
          <p:nvPr/>
        </p:nvSpPr>
        <p:spPr>
          <a:xfrm>
            <a:off x="588238" y="2087225"/>
            <a:ext cx="3440700" cy="1223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chemeClr val="dk1"/>
              </a:buClr>
              <a:buSzPts val="1100"/>
              <a:buFont typeface="Arial"/>
              <a:buNone/>
            </a:pPr>
            <a:r>
              <a:rPr lang="en" sz="1300">
                <a:solidFill>
                  <a:schemeClr val="accent1"/>
                </a:solidFill>
                <a:latin typeface="Old Standard TT"/>
                <a:ea typeface="Old Standard TT"/>
                <a:cs typeface="Old Standard TT"/>
                <a:sym typeface="Old Standard TT"/>
              </a:rPr>
              <a:t>Ipl1 localises to the kinetochores before and during metaphase, and later transfers to the mitotic spindle during anaphase. </a:t>
            </a:r>
            <a:endParaRPr sz="1300">
              <a:solidFill>
                <a:schemeClr val="accent1"/>
              </a:solidFill>
              <a:latin typeface="Old Standard TT"/>
              <a:ea typeface="Old Standard TT"/>
              <a:cs typeface="Old Standard TT"/>
              <a:sym typeface="Old Standard TT"/>
            </a:endParaRPr>
          </a:p>
          <a:p>
            <a:pPr indent="0" lvl="0" marL="0" rtl="0" algn="just">
              <a:lnSpc>
                <a:spcPct val="150000"/>
              </a:lnSpc>
              <a:spcBef>
                <a:spcPts val="0"/>
              </a:spcBef>
              <a:spcAft>
                <a:spcPts val="0"/>
              </a:spcAft>
              <a:buClr>
                <a:schemeClr val="dk1"/>
              </a:buClr>
              <a:buSzPts val="1100"/>
              <a:buFont typeface="Arial"/>
              <a:buNone/>
            </a:pPr>
            <a:r>
              <a:rPr lang="en" sz="900">
                <a:solidFill>
                  <a:schemeClr val="accent4"/>
                </a:solidFill>
                <a:latin typeface="Old Standard TT"/>
                <a:ea typeface="Old Standard TT"/>
                <a:cs typeface="Old Standard TT"/>
                <a:sym typeface="Old Standard TT"/>
              </a:rPr>
              <a:t>Buvelot et al. (2003)</a:t>
            </a:r>
            <a:endParaRPr i="0" sz="1400" u="none" cap="none" strike="noStrike">
              <a:solidFill>
                <a:srgbClr val="FFFBF0"/>
              </a:solidFill>
              <a:latin typeface="Old Standard TT"/>
              <a:ea typeface="Old Standard TT"/>
              <a:cs typeface="Old Standard TT"/>
              <a:sym typeface="Old Standard TT"/>
            </a:endParaRPr>
          </a:p>
        </p:txBody>
      </p:sp>
      <p:sp>
        <p:nvSpPr>
          <p:cNvPr id="108" name="Google Shape;108;g3078bf058ec_0_0"/>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Aurora B localises to kinetochores and mitotic spindle.</a:t>
            </a:r>
            <a:endParaRPr b="1" sz="1940"/>
          </a:p>
        </p:txBody>
      </p:sp>
      <p:sp>
        <p:nvSpPr>
          <p:cNvPr id="109" name="Google Shape;109;g3078bf058ec_0_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lang="en" sz="900">
                <a:solidFill>
                  <a:schemeClr val="accent1"/>
                </a:solidFill>
                <a:latin typeface="Old Standard TT"/>
                <a:ea typeface="Old Standard TT"/>
                <a:cs typeface="Old Standard TT"/>
                <a:sym typeface="Old Standard TT"/>
              </a:rPr>
              <a:t>Image made in photoshop, using  the inner centromere image of Hindriksen et al. for Frontiers (2017)</a:t>
            </a:r>
            <a:endParaRPr b="0" i="0" sz="900" u="none" cap="none" strike="noStrike">
              <a:solidFill>
                <a:schemeClr val="accent1"/>
              </a:solidFill>
              <a:latin typeface="Old Standard TT"/>
              <a:ea typeface="Old Standard TT"/>
              <a:cs typeface="Old Standard TT"/>
              <a:sym typeface="Old Standard TT"/>
            </a:endParaRPr>
          </a:p>
        </p:txBody>
      </p:sp>
      <p:sp>
        <p:nvSpPr>
          <p:cNvPr id="110" name="Google Shape;110;g3078bf058ec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rgbClr val="FFFBF0"/>
                </a:solidFill>
              </a:rPr>
              <a:t>‹#›</a:t>
            </a:fld>
            <a:endParaRPr>
              <a:solidFill>
                <a:srgbClr val="FFFBF0"/>
              </a:solidFill>
            </a:endParaRPr>
          </a:p>
        </p:txBody>
      </p:sp>
      <p:pic>
        <p:nvPicPr>
          <p:cNvPr id="111" name="Google Shape;111;g3078bf058ec_0_0"/>
          <p:cNvPicPr preferRelativeResize="0"/>
          <p:nvPr/>
        </p:nvPicPr>
        <p:blipFill>
          <a:blip r:embed="rId3">
            <a:alphaModFix/>
          </a:blip>
          <a:stretch>
            <a:fillRect/>
          </a:stretch>
        </p:blipFill>
        <p:spPr>
          <a:xfrm>
            <a:off x="4181338" y="956613"/>
            <a:ext cx="4374424" cy="32808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fd0262d966_0_0"/>
          <p:cNvSpPr txBox="1"/>
          <p:nvPr>
            <p:ph type="title"/>
          </p:nvPr>
        </p:nvSpPr>
        <p:spPr>
          <a:xfrm>
            <a:off x="512700" y="1147200"/>
            <a:ext cx="8118600" cy="2268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000"/>
              <a:buNone/>
            </a:pPr>
            <a:r>
              <a:rPr lang="en"/>
              <a:t>SUMO proteins and sumoylation.</a:t>
            </a:r>
            <a:endParaRPr/>
          </a:p>
        </p:txBody>
      </p:sp>
      <p:sp>
        <p:nvSpPr>
          <p:cNvPr id="117" name="Google Shape;117;g1fd0262d966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502f4efe78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23" name="Google Shape;123;g2502f4efe78_0_0"/>
          <p:cNvPicPr preferRelativeResize="0"/>
          <p:nvPr/>
        </p:nvPicPr>
        <p:blipFill rotWithShape="1">
          <a:blip r:embed="rId3">
            <a:alphaModFix/>
          </a:blip>
          <a:srcRect b="0" l="0" r="0" t="0"/>
          <a:stretch/>
        </p:blipFill>
        <p:spPr>
          <a:xfrm>
            <a:off x="489488" y="1868850"/>
            <a:ext cx="4171574" cy="1453750"/>
          </a:xfrm>
          <a:prstGeom prst="rect">
            <a:avLst/>
          </a:prstGeom>
          <a:noFill/>
          <a:ln>
            <a:noFill/>
          </a:ln>
        </p:spPr>
      </p:pic>
      <p:sp>
        <p:nvSpPr>
          <p:cNvPr id="124" name="Google Shape;124;g2502f4efe78_0_0"/>
          <p:cNvSpPr txBox="1"/>
          <p:nvPr/>
        </p:nvSpPr>
        <p:spPr>
          <a:xfrm>
            <a:off x="4868213" y="1506600"/>
            <a:ext cx="3786300" cy="2305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 sz="1600" u="none" cap="none" strike="noStrike">
                <a:solidFill>
                  <a:srgbClr val="FFFBF0"/>
                </a:solidFill>
                <a:latin typeface="Old Standard TT"/>
                <a:ea typeface="Old Standard TT"/>
                <a:cs typeface="Old Standard TT"/>
                <a:sym typeface="Old Standard TT"/>
              </a:rPr>
              <a:t>SUMO stands for Small Ubiquitin-Related Modifier.</a:t>
            </a:r>
            <a:endParaRPr b="0" i="0" sz="1600" u="none" cap="none" strike="noStrike">
              <a:solidFill>
                <a:srgbClr val="FFFBF0"/>
              </a:solidFill>
              <a:latin typeface="Old Standard TT"/>
              <a:ea typeface="Old Standard TT"/>
              <a:cs typeface="Old Standard TT"/>
              <a:sym typeface="Old Standard TT"/>
            </a:endParaRPr>
          </a:p>
          <a:p>
            <a:pPr indent="0" lvl="0" marL="0" marR="0" rtl="0" algn="just">
              <a:lnSpc>
                <a:spcPct val="115000"/>
              </a:lnSpc>
              <a:spcBef>
                <a:spcPts val="0"/>
              </a:spcBef>
              <a:spcAft>
                <a:spcPts val="0"/>
              </a:spcAft>
              <a:buClr>
                <a:srgbClr val="000000"/>
              </a:buClr>
              <a:buSzPts val="1600"/>
              <a:buFont typeface="Arial"/>
              <a:buNone/>
            </a:pPr>
            <a:r>
              <a:t/>
            </a:r>
            <a:endParaRPr b="0" i="0" sz="1600" u="none" cap="none" strike="noStrike">
              <a:solidFill>
                <a:srgbClr val="FFFBF0"/>
              </a:solidFill>
              <a:latin typeface="Old Standard TT"/>
              <a:ea typeface="Old Standard TT"/>
              <a:cs typeface="Old Standard TT"/>
              <a:sym typeface="Old Standard TT"/>
            </a:endParaRPr>
          </a:p>
          <a:p>
            <a:pPr indent="0" lvl="0" marL="0" marR="0" rtl="0" algn="just">
              <a:lnSpc>
                <a:spcPct val="115000"/>
              </a:lnSpc>
              <a:spcBef>
                <a:spcPts val="0"/>
              </a:spcBef>
              <a:spcAft>
                <a:spcPts val="0"/>
              </a:spcAft>
              <a:buClr>
                <a:srgbClr val="000000"/>
              </a:buClr>
              <a:buSzPts val="1600"/>
              <a:buFont typeface="Arial"/>
              <a:buNone/>
            </a:pPr>
            <a:r>
              <a:rPr b="0" i="0" lang="en" sz="1600" u="none" cap="none" strike="noStrike">
                <a:solidFill>
                  <a:srgbClr val="FFFBF0"/>
                </a:solidFill>
                <a:latin typeface="Old Standard TT"/>
                <a:ea typeface="Old Standard TT"/>
                <a:cs typeface="Old Standard TT"/>
                <a:sym typeface="Old Standard TT"/>
              </a:rPr>
              <a:t>Its activity varies, regulating cell division, transcription, protein expression, DNA repair and recombination.</a:t>
            </a:r>
            <a:endParaRPr b="0" i="0" sz="16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 sz="900" u="none" cap="none" strike="noStrike">
                <a:solidFill>
                  <a:schemeClr val="accent4"/>
                </a:solidFill>
                <a:latin typeface="Old Standard TT"/>
                <a:ea typeface="Old Standard TT"/>
                <a:cs typeface="Old Standard TT"/>
                <a:sym typeface="Old Standard TT"/>
              </a:rPr>
              <a:t>Mounira K. Chelbi-Alix, Thibault P. in Front. Cell Dev. Biol. (2021)</a:t>
            </a:r>
            <a:endParaRPr b="0" i="0" sz="1600" u="none" cap="none" strike="noStrike">
              <a:solidFill>
                <a:schemeClr val="accent4"/>
              </a:solidFill>
              <a:latin typeface="Old Standard TT"/>
              <a:ea typeface="Old Standard TT"/>
              <a:cs typeface="Old Standard TT"/>
              <a:sym typeface="Old Standard TT"/>
            </a:endParaRPr>
          </a:p>
        </p:txBody>
      </p:sp>
      <p:sp>
        <p:nvSpPr>
          <p:cNvPr id="125" name="Google Shape;125;g2502f4efe78_0_0"/>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8"/>
              <a:buNone/>
            </a:pPr>
            <a:r>
              <a:rPr b="1" lang="en" sz="1940"/>
              <a:t>SUMO proteins and sumoylation.</a:t>
            </a:r>
            <a:endParaRPr b="1" sz="1940"/>
          </a:p>
        </p:txBody>
      </p:sp>
      <p:sp>
        <p:nvSpPr>
          <p:cNvPr id="126" name="Google Shape;126;g2502f4efe78_0_0"/>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 from Alonso A., Greenlee M. et al in Cytoskeleton (2015)</a:t>
            </a:r>
            <a:endParaRPr b="0" i="0" sz="900" u="none" cap="none" strike="noStrike">
              <a:solidFill>
                <a:schemeClr val="accent1"/>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32" name="Google Shape;132;p7"/>
          <p:cNvSpPr txBox="1"/>
          <p:nvPr/>
        </p:nvSpPr>
        <p:spPr>
          <a:xfrm>
            <a:off x="3296375" y="1300200"/>
            <a:ext cx="5112900" cy="714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 sz="1600" u="none" cap="none" strike="noStrike">
                <a:solidFill>
                  <a:srgbClr val="FFFBF0"/>
                </a:solidFill>
                <a:latin typeface="Old Standard TT"/>
                <a:ea typeface="Old Standard TT"/>
                <a:cs typeface="Old Standard TT"/>
                <a:sym typeface="Old Standard TT"/>
              </a:rPr>
              <a:t>The lysine which SUMO proteins bound to, must have the following aminoacid sequence motif:</a:t>
            </a:r>
            <a:endParaRPr b="0" i="0" sz="1600" u="none" cap="none" strike="noStrike">
              <a:solidFill>
                <a:srgbClr val="FFFBF0"/>
              </a:solidFill>
              <a:latin typeface="Old Standard TT"/>
              <a:ea typeface="Old Standard TT"/>
              <a:cs typeface="Old Standard TT"/>
              <a:sym typeface="Old Standard TT"/>
            </a:endParaRPr>
          </a:p>
        </p:txBody>
      </p:sp>
      <p:sp>
        <p:nvSpPr>
          <p:cNvPr id="133" name="Google Shape;133;p7"/>
          <p:cNvSpPr txBox="1"/>
          <p:nvPr>
            <p:ph type="title"/>
          </p:nvPr>
        </p:nvSpPr>
        <p:spPr>
          <a:xfrm>
            <a:off x="210500" y="191775"/>
            <a:ext cx="8711700" cy="400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51029"/>
              <a:buNone/>
            </a:pPr>
            <a:r>
              <a:rPr b="1" lang="en" sz="1940"/>
              <a:t>Sumoylation pattern.</a:t>
            </a:r>
            <a:endParaRPr b="1" sz="1940"/>
          </a:p>
        </p:txBody>
      </p:sp>
      <p:sp>
        <p:nvSpPr>
          <p:cNvPr id="134" name="Google Shape;134;p7"/>
          <p:cNvSpPr txBox="1"/>
          <p:nvPr/>
        </p:nvSpPr>
        <p:spPr>
          <a:xfrm>
            <a:off x="3296375" y="3129000"/>
            <a:ext cx="5112900" cy="889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 sz="1600" u="none" cap="none" strike="noStrike">
                <a:solidFill>
                  <a:srgbClr val="FFFBF0"/>
                </a:solidFill>
                <a:latin typeface="Old Standard TT"/>
                <a:ea typeface="Old Standard TT"/>
                <a:cs typeface="Old Standard TT"/>
                <a:sym typeface="Old Standard TT"/>
              </a:rPr>
              <a:t>…where Ψ is any hydrophobic amino acid, x is any amino acid. E is Glutamic Acid and D is aspartate acid.</a:t>
            </a:r>
            <a:endParaRPr b="0" i="0" sz="1600" u="none" cap="none" strike="noStrike">
              <a:solidFill>
                <a:srgbClr val="FFFBF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 sz="900" u="none" cap="none" strike="noStrike">
                <a:solidFill>
                  <a:schemeClr val="accent4"/>
                </a:solidFill>
                <a:latin typeface="Old Standard TT"/>
                <a:ea typeface="Old Standard TT"/>
                <a:cs typeface="Old Standard TT"/>
                <a:sym typeface="Old Standard TT"/>
              </a:rPr>
              <a:t>A. Alonso and M. Greenlee in Cytoskeleton (2015) </a:t>
            </a:r>
            <a:endParaRPr b="0" i="0" sz="1600" u="none" cap="none" strike="noStrike">
              <a:solidFill>
                <a:schemeClr val="accent4"/>
              </a:solidFill>
              <a:latin typeface="Old Standard TT"/>
              <a:ea typeface="Old Standard TT"/>
              <a:cs typeface="Old Standard TT"/>
              <a:sym typeface="Old Standard TT"/>
            </a:endParaRPr>
          </a:p>
        </p:txBody>
      </p:sp>
      <p:pic>
        <p:nvPicPr>
          <p:cNvPr id="135" name="Google Shape;135;p7"/>
          <p:cNvPicPr preferRelativeResize="0"/>
          <p:nvPr/>
        </p:nvPicPr>
        <p:blipFill rotWithShape="1">
          <a:blip r:embed="rId3">
            <a:alphaModFix/>
          </a:blip>
          <a:srcRect b="0" l="0" r="0" t="0"/>
          <a:stretch/>
        </p:blipFill>
        <p:spPr>
          <a:xfrm>
            <a:off x="734725" y="1140325"/>
            <a:ext cx="2143750" cy="2862850"/>
          </a:xfrm>
          <a:prstGeom prst="rect">
            <a:avLst/>
          </a:prstGeom>
          <a:noFill/>
          <a:ln>
            <a:noFill/>
          </a:ln>
        </p:spPr>
      </p:pic>
      <p:pic>
        <p:nvPicPr>
          <p:cNvPr id="136" name="Google Shape;136;p7"/>
          <p:cNvPicPr preferRelativeResize="0"/>
          <p:nvPr/>
        </p:nvPicPr>
        <p:blipFill rotWithShape="1">
          <a:blip r:embed="rId4">
            <a:alphaModFix/>
          </a:blip>
          <a:srcRect b="0" l="0" r="0" t="0"/>
          <a:stretch/>
        </p:blipFill>
        <p:spPr>
          <a:xfrm>
            <a:off x="4406363" y="2214600"/>
            <a:ext cx="2892915" cy="714300"/>
          </a:xfrm>
          <a:prstGeom prst="rect">
            <a:avLst/>
          </a:prstGeom>
          <a:noFill/>
          <a:ln>
            <a:noFill/>
          </a:ln>
        </p:spPr>
      </p:pic>
      <p:sp>
        <p:nvSpPr>
          <p:cNvPr id="137" name="Google Shape;137;p7"/>
          <p:cNvSpPr txBox="1"/>
          <p:nvPr/>
        </p:nvSpPr>
        <p:spPr>
          <a:xfrm>
            <a:off x="593075" y="4602075"/>
            <a:ext cx="7956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1"/>
                </a:solidFill>
                <a:latin typeface="Old Standard TT"/>
                <a:ea typeface="Old Standard TT"/>
                <a:cs typeface="Old Standard TT"/>
                <a:sym typeface="Old Standard TT"/>
              </a:rPr>
              <a:t>Image from Alonso A., Greenlee M. et al in Cytoskeleton (2015)</a:t>
            </a:r>
            <a:endParaRPr b="0" i="0" sz="900" u="none" cap="none" strike="noStrike">
              <a:solidFill>
                <a:schemeClr val="accent1"/>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