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7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61" d="100"/>
          <a:sy n="61" d="100"/>
        </p:scale>
        <p:origin x="-230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4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Word_Document5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3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088ADF8-2697-FAEA-285C-3C3D56515D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103120"/>
            <a:ext cx="8915399" cy="2674261"/>
          </a:xfrm>
        </p:spPr>
        <p:txBody>
          <a:bodyPr>
            <a:noAutofit/>
          </a:bodyPr>
          <a:lstStyle/>
          <a:p>
            <a:pPr algn="ctr"/>
            <a:r>
              <a:rPr lang="el-GR" sz="2800" dirty="0"/>
              <a:t>Διπλωματική Εργασία</a:t>
            </a:r>
            <a:br>
              <a:rPr lang="el-GR" sz="2800" dirty="0"/>
            </a:b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/>
              <a:t>Χρηματοοικονομική ανάλυση και συγκριτική αξιολόγηση εταιριών του κλάδου της βιομηχανίας</a:t>
            </a:r>
            <a:endParaRPr lang="el-GR" sz="48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1A6DF520-10F9-2E94-EAEB-73674F788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5273040"/>
            <a:ext cx="8915399" cy="1112520"/>
          </a:xfrm>
        </p:spPr>
        <p:txBody>
          <a:bodyPr/>
          <a:lstStyle/>
          <a:p>
            <a:pPr algn="ctr"/>
            <a:r>
              <a:rPr lang="el-GR" dirty="0" err="1"/>
              <a:t>Nικόλαος</a:t>
            </a:r>
            <a:r>
              <a:rPr lang="el-GR" dirty="0"/>
              <a:t> Παππάς</a:t>
            </a:r>
          </a:p>
          <a:p>
            <a:pPr algn="ctr"/>
            <a:r>
              <a:rPr lang="el-GR" dirty="0"/>
              <a:t>Επιβλέπων: Γεώργιος </a:t>
            </a:r>
            <a:r>
              <a:rPr lang="el-GR" dirty="0" err="1"/>
              <a:t>Κόλιας</a:t>
            </a:r>
            <a:endParaRPr lang="el-GR" dirty="0"/>
          </a:p>
          <a:p>
            <a:endParaRPr lang="el-G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6A083FD-D942-E248-9C0E-B39973982733}"/>
              </a:ext>
            </a:extLst>
          </p:cNvPr>
          <p:cNvSpPr txBox="1"/>
          <p:nvPr/>
        </p:nvSpPr>
        <p:spPr>
          <a:xfrm>
            <a:off x="960120" y="0"/>
            <a:ext cx="1068324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2800" dirty="0"/>
              <a:t>Πανεπιστήμιο Ιωαννίνων </a:t>
            </a:r>
          </a:p>
          <a:p>
            <a:pPr algn="ctr"/>
            <a:r>
              <a:rPr lang="el-GR" sz="2800" dirty="0"/>
              <a:t>Τμήμα Λογιστικής και Χρηματοοικονομικής</a:t>
            </a:r>
          </a:p>
          <a:p>
            <a:pPr algn="ctr"/>
            <a:r>
              <a:rPr lang="el-GR" sz="2800" dirty="0"/>
              <a:t>Πρόγραμμα Μεταπτυχιακών Σπουδών Διοίκηση Επιχειρήσεων και Οργανισμών</a:t>
            </a:r>
          </a:p>
        </p:txBody>
      </p:sp>
    </p:spTree>
    <p:extLst>
      <p:ext uri="{BB962C8B-B14F-4D97-AF65-F5344CB8AC3E}">
        <p14:creationId xmlns:p14="http://schemas.microsoft.com/office/powerpoint/2010/main" val="773888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9B4D335-954B-11EC-3A40-00326C2E0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9524" y="486950"/>
            <a:ext cx="8911687" cy="854170"/>
          </a:xfrm>
        </p:spPr>
        <p:txBody>
          <a:bodyPr/>
          <a:lstStyle/>
          <a:p>
            <a:r>
              <a:rPr lang="el-GR" dirty="0"/>
              <a:t>Ευρήματα έρευνας (4/8)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B0BAC074-B5C3-1698-3437-7B5C68AAF9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1480" y="1737360"/>
            <a:ext cx="5302876" cy="3930022"/>
          </a:xfrm>
        </p:spPr>
        <p:txBody>
          <a:bodyPr/>
          <a:lstStyle/>
          <a:p>
            <a:r>
              <a:rPr lang="el-GR" dirty="0"/>
              <a:t>Αριθμοδείκτες κεφαλαιακής διάρθρωσης</a:t>
            </a:r>
          </a:p>
          <a:p>
            <a:pPr marL="0" indent="0">
              <a:buNone/>
            </a:pPr>
            <a:r>
              <a:rPr lang="el-GR" dirty="0"/>
              <a:t> 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4C9162B3-9E7A-42C1-1DDE-DB91B280A0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41720" y="1691640"/>
            <a:ext cx="5362891" cy="4212204"/>
          </a:xfrm>
        </p:spPr>
        <p:txBody>
          <a:bodyPr/>
          <a:lstStyle/>
          <a:p>
            <a:r>
              <a:rPr lang="el-GR" dirty="0"/>
              <a:t>Σύγκριση δεικτών υπερχρέωσης και δανειακής επιβάρυνσης, ιδίων και ξένων κεφαλαίων (2017-2021)</a:t>
            </a:r>
          </a:p>
          <a:p>
            <a:pPr marL="0" indent="0">
              <a:buNone/>
            </a:pPr>
            <a:endParaRPr lang="el-GR" dirty="0"/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xmlns="" id="{2B8E35E1-C969-4B0D-3B6D-566D984B16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852892"/>
              </p:ext>
            </p:extLst>
          </p:nvPr>
        </p:nvGraphicFramePr>
        <p:xfrm>
          <a:off x="792479" y="2733225"/>
          <a:ext cx="5044441" cy="970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Document" r:id="rId4" imgW="5503180" imgH="1031718" progId="Word.Document.12">
                  <p:embed/>
                </p:oleObj>
              </mc:Choice>
              <mc:Fallback>
                <p:oleObj name="Document" r:id="rId4" imgW="5503180" imgH="103171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2479" y="2733225"/>
                        <a:ext cx="5044441" cy="970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D3CFF610-3D62-66AC-8ACC-62D7B4780A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57628" y="2755251"/>
            <a:ext cx="5881972" cy="3660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271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886EEEE-A7FB-A0DF-8F40-A4A65F32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1405" y="456470"/>
            <a:ext cx="8911687" cy="884650"/>
          </a:xfrm>
        </p:spPr>
        <p:txBody>
          <a:bodyPr/>
          <a:lstStyle/>
          <a:p>
            <a:r>
              <a:rPr lang="el-GR" dirty="0"/>
              <a:t>Ευρήματα έρευνας (5/8)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AC03E541-C2C7-5007-4372-3500A5611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7360" y="1600200"/>
            <a:ext cx="9736772" cy="4356742"/>
          </a:xfrm>
        </p:spPr>
        <p:txBody>
          <a:bodyPr/>
          <a:lstStyle/>
          <a:p>
            <a:r>
              <a:rPr lang="el-GR" dirty="0"/>
              <a:t>Μέσοι αριθμοδείκτες επιχειρήσεων και μέσος όρος κλάδου</a:t>
            </a:r>
          </a:p>
          <a:p>
            <a:pPr marL="0" indent="0">
              <a:buNone/>
            </a:pPr>
            <a:r>
              <a:rPr lang="el-GR" dirty="0"/>
              <a:t> </a:t>
            </a:r>
          </a:p>
        </p:txBody>
      </p:sp>
      <p:graphicFrame>
        <p:nvGraphicFramePr>
          <p:cNvPr id="4" name="Αντικείμενο 3">
            <a:extLst>
              <a:ext uri="{FF2B5EF4-FFF2-40B4-BE49-F238E27FC236}">
                <a16:creationId xmlns:a16="http://schemas.microsoft.com/office/drawing/2014/main" xmlns="" id="{EACB2219-0E21-7052-693B-6ADFC3E7C5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414746"/>
              </p:ext>
            </p:extLst>
          </p:nvPr>
        </p:nvGraphicFramePr>
        <p:xfrm>
          <a:off x="2428875" y="2418715"/>
          <a:ext cx="7538085" cy="3433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ocument" r:id="rId4" imgW="5503180" imgH="2507402" progId="Word.Document.12">
                  <p:embed/>
                </p:oleObj>
              </mc:Choice>
              <mc:Fallback>
                <p:oleObj name="Document" r:id="rId4" imgW="5503180" imgH="250740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28875" y="2418715"/>
                        <a:ext cx="7538085" cy="34331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7431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66B5F53-BBE4-79D2-BCCF-584113CF4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805" y="517430"/>
            <a:ext cx="8911687" cy="869410"/>
          </a:xfrm>
        </p:spPr>
        <p:txBody>
          <a:bodyPr/>
          <a:lstStyle/>
          <a:p>
            <a:r>
              <a:rPr lang="el-GR" dirty="0"/>
              <a:t>Ευρήματα έρευνας (6/8)</a:t>
            </a:r>
          </a:p>
        </p:txBody>
      </p:sp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xmlns="" id="{A0461746-72AD-FEC3-0B6F-A81804EEED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110" y="2057400"/>
            <a:ext cx="5972053" cy="3383280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16B25FE3-9DFF-0ECB-575B-3AA082E227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3236" y="1752600"/>
            <a:ext cx="5796431" cy="385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835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xmlns="" id="{50DD5289-74E3-B0ED-2D16-58C41C1AF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124" y="425990"/>
            <a:ext cx="8911687" cy="823690"/>
          </a:xfrm>
        </p:spPr>
        <p:txBody>
          <a:bodyPr/>
          <a:lstStyle/>
          <a:p>
            <a:r>
              <a:rPr lang="el-GR" dirty="0"/>
              <a:t>Ευρήματα έρευνας (7/8)</a:t>
            </a:r>
          </a:p>
        </p:txBody>
      </p:sp>
      <p:pic>
        <p:nvPicPr>
          <p:cNvPr id="7" name="Θέση περιεχομένου 6">
            <a:extLst>
              <a:ext uri="{FF2B5EF4-FFF2-40B4-BE49-F238E27FC236}">
                <a16:creationId xmlns:a16="http://schemas.microsoft.com/office/drawing/2014/main" xmlns="" id="{84A23D1C-8BBA-8C66-C3D1-825C9A7349E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16573" y="2214065"/>
            <a:ext cx="5496511" cy="3211375"/>
          </a:xfrm>
          <a:prstGeom prst="rect">
            <a:avLst/>
          </a:prstGeom>
        </p:spPr>
      </p:pic>
      <p:pic>
        <p:nvPicPr>
          <p:cNvPr id="8" name="Θέση περιεχομένου 7">
            <a:extLst>
              <a:ext uri="{FF2B5EF4-FFF2-40B4-BE49-F238E27FC236}">
                <a16:creationId xmlns:a16="http://schemas.microsoft.com/office/drawing/2014/main" xmlns="" id="{7B7627E8-EE59-AE26-54D5-47BA66E1049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54860" y="2164080"/>
            <a:ext cx="5432340" cy="3475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698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A7D2AFA-8EFB-1529-5E2B-B939C0300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6164" y="471710"/>
            <a:ext cx="8911687" cy="808450"/>
          </a:xfrm>
        </p:spPr>
        <p:txBody>
          <a:bodyPr/>
          <a:lstStyle/>
          <a:p>
            <a:r>
              <a:rPr lang="el-GR" dirty="0"/>
              <a:t>Ευρήματα έρευνας (8/8)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xmlns="" id="{ADECD827-C04A-7785-CB65-73305DEF445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48933" y="2054182"/>
            <a:ext cx="5704328" cy="3554137"/>
          </a:xfrm>
          <a:prstGeom prst="rect">
            <a:avLst/>
          </a:prstGeom>
        </p:spPr>
      </p:pic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xmlns="" id="{C4CBFBF8-9EB6-5421-4080-B9A9B827EE1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266208" y="2057400"/>
            <a:ext cx="5825647" cy="3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175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9B04EC0-47CD-1F1F-514A-F1185E26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1925" y="563150"/>
            <a:ext cx="8911687" cy="823690"/>
          </a:xfrm>
        </p:spPr>
        <p:txBody>
          <a:bodyPr/>
          <a:lstStyle/>
          <a:p>
            <a:r>
              <a:rPr lang="el-GR" dirty="0"/>
              <a:t>Συμπεράσματα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EE9663C-F4A5-A7AB-8247-44725EAB2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8840" y="1524000"/>
            <a:ext cx="9355772" cy="4953000"/>
          </a:xfrm>
        </p:spPr>
        <p:txBody>
          <a:bodyPr>
            <a:normAutofit/>
          </a:bodyPr>
          <a:lstStyle/>
          <a:p>
            <a:r>
              <a:rPr lang="el-GR" dirty="0"/>
              <a:t>Διαπιστώθηκε ότι η ΚΡΙ-ΚΡΙ δεν αντιμετωπίζει προβλήματα ρευστότητας παρά το γεγονός ότι καλύπτει τις υποχρεώσεις της συχνότερα από ότι εισπράττει τις απαιτήσεις από τους πελάτες της. </a:t>
            </a:r>
          </a:p>
          <a:p>
            <a:r>
              <a:rPr lang="el-GR" dirty="0"/>
              <a:t>Η αυξημένη ρευστότητα συνδέεται με την αύξηση της κερδοφορίας του Ομίλου κατά 80,1% και μείωσε τον δανεισμό της κατά 16,5% την περίοδο 2017-2021. </a:t>
            </a:r>
          </a:p>
          <a:p>
            <a:r>
              <a:rPr lang="el-GR" dirty="0"/>
              <a:t>Τα ευρήματα απαντούν στα ερευνητικά ερωτήματα, επιβεβαιώνοντας ότι υπάρχει θετική σχέση ρευστότητας και κερδοφορίας και μεταξύ ρευστότητας και δανειακών κεφαλαίων στην ΚΡΙ-ΚΡΙ ΑΕ.</a:t>
            </a:r>
          </a:p>
          <a:p>
            <a:r>
              <a:rPr lang="el-GR" dirty="0"/>
              <a:t>Σε σχέση με τον κλάδο, η ΚΡΙ </a:t>
            </a:r>
            <a:r>
              <a:rPr lang="el-GR" dirty="0" err="1"/>
              <a:t>ΚΡΙ</a:t>
            </a:r>
            <a:r>
              <a:rPr lang="el-GR" dirty="0"/>
              <a:t> έχει την υψηλότερη ρευστότητα, τον χαμηλότερο δανεισμό, την ταχύτερη κυκλοφορία αποθεμάτων, και τους υψηλότερους δείκτες αποδοτικότητας ιδίων κεφαλαίων και αποδοτικότητας περιουσιακών στοιχείων.</a:t>
            </a:r>
          </a:p>
          <a:p>
            <a:r>
              <a:rPr lang="el-GR" dirty="0"/>
              <a:t>Δεδομένης της εξωστρέφειας της εταιρείας, αλλά και της αναζήτησης νέων τάσεων και καταναλωτικών συνηθειών, η ΚΡΙ-ΚΡΙ μπορεί να εστιάσει στην μεγαλύτερη συσκευασία γιαουρτιού όπως είχε κάνει το 2000 με το «Σπιτικό».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75256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4F3F3AE-F92A-988C-B89E-38427A8CE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4765" y="517430"/>
            <a:ext cx="8911687" cy="869410"/>
          </a:xfrm>
        </p:spPr>
        <p:txBody>
          <a:bodyPr/>
          <a:lstStyle/>
          <a:p>
            <a:r>
              <a:rPr lang="el-GR" dirty="0"/>
              <a:t>Προτάσεις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1534B89-5BA2-1153-8479-14F2F8ECA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2640" y="1661160"/>
            <a:ext cx="9296400" cy="4250062"/>
          </a:xfrm>
        </p:spPr>
        <p:txBody>
          <a:bodyPr/>
          <a:lstStyle/>
          <a:p>
            <a:r>
              <a:rPr lang="el-GR" dirty="0"/>
              <a:t>Οι εταιρείες που δεν έχουν αυξημένη κερδοφορία ή παρουσιάζουν ζημιές, θα πρέπει να ακολουθήσουν ορισμένες στρατηγικές προκειμένου να παραμείνουν ανταγωνιστικές στον κλάδο και να διατηρήσουν τη ρευστότητά τους σε υψηλό επίπεδο.</a:t>
            </a:r>
          </a:p>
          <a:p>
            <a:r>
              <a:rPr lang="el-GR" dirty="0"/>
              <a:t>Η ψηφιακή μετάβαση είναι μία στρατηγική που μπορεί να εξοικονομήσει χρόνο και χρήμα.</a:t>
            </a:r>
          </a:p>
          <a:p>
            <a:r>
              <a:rPr lang="el-GR" dirty="0"/>
              <a:t>Η πώληση περιττών περιουσιακών στοιχείων, όπως για παράδειγμα ο πλεονάζων επιχειρησιακός εξοπλισμός μπορεί να προσφέρει ένα μικρό ποσό κεφαλαίου και να μειώσει το μέσο κόστος συντήρησης του εξοπλισμού. </a:t>
            </a:r>
          </a:p>
          <a:p>
            <a:r>
              <a:rPr lang="el-GR" dirty="0"/>
              <a:t>Μία άλλη στρατηγική είναι η αλλαγή του κύκλου πληρωμών.</a:t>
            </a:r>
          </a:p>
          <a:p>
            <a:r>
              <a:rPr lang="el-GR" dirty="0"/>
              <a:t>Η επανεξέταση του χρέους είναι εξίσου σημαντική προσέγγιση.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01490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E8BD22D-5626-D937-33A2-C00443C32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5932" y="2301240"/>
            <a:ext cx="6600508" cy="1417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200" b="1" dirty="0"/>
              <a:t>Σας ευχαριστώ πολύ </a:t>
            </a:r>
          </a:p>
          <a:p>
            <a:pPr marL="0" indent="0" algn="ctr">
              <a:buNone/>
            </a:pPr>
            <a:r>
              <a:rPr lang="el-GR" sz="3200" b="1" dirty="0"/>
              <a:t>για την προσοχή σας!!</a:t>
            </a:r>
          </a:p>
        </p:txBody>
      </p:sp>
    </p:spTree>
    <p:extLst>
      <p:ext uri="{BB962C8B-B14F-4D97-AF65-F5344CB8AC3E}">
        <p14:creationId xmlns:p14="http://schemas.microsoft.com/office/powerpoint/2010/main" val="411407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40F6649-8146-7453-A586-6CA9881F2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9045" y="502190"/>
            <a:ext cx="8911687" cy="899890"/>
          </a:xfrm>
        </p:spPr>
        <p:txBody>
          <a:bodyPr/>
          <a:lstStyle/>
          <a:p>
            <a:r>
              <a:rPr lang="el-GR" dirty="0"/>
              <a:t>Εισαγωγή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8CE8296-B64D-A38B-A7C8-CB452F8C9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9760" y="1478280"/>
            <a:ext cx="9614852" cy="5013960"/>
          </a:xfrm>
        </p:spPr>
        <p:txBody>
          <a:bodyPr>
            <a:normAutofit/>
          </a:bodyPr>
          <a:lstStyle/>
          <a:p>
            <a:r>
              <a:rPr lang="el-GR" dirty="0"/>
              <a:t>Η αύξηση του πληθυσμού αναμένεται να αυξήσει τη ζήτηση για γάλα, βούτυρο, γιαούρτι, και άλλα γαλακτοκομικά προϊόντα </a:t>
            </a:r>
          </a:p>
          <a:p>
            <a:r>
              <a:rPr lang="el-GR" dirty="0"/>
              <a:t>Η αυξανόμενη ευαισθητοποίηση σχετικά με τα οφέλη των γαλακτοκομικών προϊόντων για την υγεία ενισχύει περαιτέρω τη ζήτηση για τα γαλακτοκομικά προϊόντα σε όλο τον κόσμο</a:t>
            </a:r>
          </a:p>
          <a:p>
            <a:r>
              <a:rPr lang="el-GR" dirty="0"/>
              <a:t>η αυξανόμενη συνειδητοποίηση των πλεονεκτημάτων των εναλλακτικών γαλακτοκομικών προϊόντων αυξάνεται σημαντικά λόγω της αυξανόμενης αναγνώρισης των πλεονεκτημάτων των τροφίμων αυτών με αποτέλεσμα να αυξάνεται ολοένα και περισσότερο η ζήτησή τους. </a:t>
            </a:r>
          </a:p>
          <a:p>
            <a:endParaRPr lang="el-GR" dirty="0"/>
          </a:p>
          <a:p>
            <a:r>
              <a:rPr lang="el-GR" b="1" dirty="0"/>
              <a:t>Σκοπός</a:t>
            </a:r>
            <a:r>
              <a:rPr lang="el-GR" dirty="0"/>
              <a:t> της διπλωματικής εργασίας είναι η πραγματοποίηση της οικονομικής ανάλυσης του κλάδου της βιομηχανίας γαλακτοκομικών προϊόντων μέσω της αξιολόγησης των οικονομικών καταστάσεων μεγάλων επιχειρήσεων που δραστηριοποιούνται σε αυτόν τον κλάδο στην Ελλάδα.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78970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FABD7BD-0732-02F4-D27A-2AFAB9D58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485" y="532670"/>
            <a:ext cx="8911687" cy="854170"/>
          </a:xfrm>
        </p:spPr>
        <p:txBody>
          <a:bodyPr/>
          <a:lstStyle/>
          <a:p>
            <a:r>
              <a:rPr lang="el-GR" dirty="0"/>
              <a:t>Η χρηματοοικονομική ανάλυση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E145956-0035-2DCE-EAEC-53FF76FB4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661160"/>
            <a:ext cx="9936480" cy="4861560"/>
          </a:xfrm>
        </p:spPr>
        <p:txBody>
          <a:bodyPr>
            <a:normAutofit/>
          </a:bodyPr>
          <a:lstStyle/>
          <a:p>
            <a:r>
              <a:rPr lang="el-GR" dirty="0"/>
              <a:t>Η χρηματοοικονομική ανάλυση καθορίζει την οικονομική δύναμη και τις αδυναμίες της επιχείρησης.</a:t>
            </a:r>
          </a:p>
          <a:p>
            <a:r>
              <a:rPr lang="el-GR" dirty="0"/>
              <a:t>Είναι ένα σημαντικό εργαλείο για τη μέτρηση της αποτελεσματικότητας, της κερδοφορίας, της οικονομικής ευρωστίας και της προοπτικής μιας επιχειρηματικής οντότητας στο πλαίσιο της χρηματοοικονομικής σταθερότητας </a:t>
            </a:r>
          </a:p>
          <a:p>
            <a:r>
              <a:rPr lang="el-GR" dirty="0"/>
              <a:t>Η ανάλυση των οικονομικών καταστάσεων είναι ένα εξαιρετικά χρήσιμο εργαλείο για διάφορες κατηγορίες χρηστών των οικονομικών καταστάσεων</a:t>
            </a:r>
          </a:p>
          <a:p>
            <a:r>
              <a:rPr lang="el-GR" dirty="0"/>
              <a:t>Ο στόχος της ανάλυσης οικονομικών καταστάσεων είναι η αξιολόγηση της αποδοτικότητας και της απόδοσης μιας οντότητας και η αναγνώριση των καλών χαρακτηριστικών της εταιρείας, αλλά και των αδυναμιών της ώστε η διοίκηση να προβεί σε διορθωτικές ενέργειες.</a:t>
            </a:r>
          </a:p>
          <a:p>
            <a:r>
              <a:rPr lang="el-GR" dirty="0"/>
              <a:t>Ειδικότερα, η χρηματοοικονομική ανάλυση εξυπηρετεί την αποτίμηση της κερδοφορίας, την ένδειξη τάσεων, τη  σύγκριση με παρόμοιες επιχειρήσεις, την εκτίμηση της οικονομικής ισχύος και την αξιολόγηση της φερεγγυότητας.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67464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D46731D-46CB-6FE0-B6A4-04A7948F7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925" y="471710"/>
            <a:ext cx="8911687" cy="808450"/>
          </a:xfrm>
        </p:spPr>
        <p:txBody>
          <a:bodyPr/>
          <a:lstStyle/>
          <a:p>
            <a:r>
              <a:rPr lang="el-GR" dirty="0"/>
              <a:t>Ανάλυση με αριθμοδείκτες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EC296C1-A15B-7902-0328-8191E21C9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1680" y="1356360"/>
            <a:ext cx="9492932" cy="5257800"/>
          </a:xfrm>
        </p:spPr>
        <p:txBody>
          <a:bodyPr>
            <a:normAutofit/>
          </a:bodyPr>
          <a:lstStyle/>
          <a:p>
            <a:r>
              <a:rPr lang="el-GR" dirty="0"/>
              <a:t>Οι χρηματοοικονομικοί δείκτες είναι βασικοί υπολογισμοί που χρησιμοποιούν ποσοτικά δεδομένα από τις οικονομικές καταστάσεις μιας εταιρείας. </a:t>
            </a:r>
          </a:p>
          <a:p>
            <a:r>
              <a:rPr lang="el-GR" dirty="0"/>
              <a:t>Χρησιμοποιούνται για τη λήψη σημαντικών πληροφοριών σχετικά με την απόδοση, την κερδοφορία και την οικονομική υγεία της εταιρείας.</a:t>
            </a:r>
          </a:p>
          <a:p>
            <a:r>
              <a:rPr lang="el-GR" dirty="0"/>
              <a:t>Οι οικονομικοί αναλυτές και τα ενδιαφερόμενα μέρη εφαρμόζουν ανάλυση με αριθμοδείκτες προκειμένου να αξιολογήσουν τον τρόπο με τον οποίο μια εταιρεία παράγει έσοδα και κέρδη. </a:t>
            </a:r>
          </a:p>
          <a:p>
            <a:r>
              <a:rPr lang="el-GR" dirty="0"/>
              <a:t>Οι αριθμοδείκτες διευκολύνουν την ανάλυση ανταγωνιστών, την αποτίμηση αγοράς, τη συγκριτική αξιολόγηση, και την διαχείριση απόδοσης.</a:t>
            </a:r>
          </a:p>
          <a:p>
            <a:r>
              <a:rPr lang="el-GR" dirty="0"/>
              <a:t>Αναφέρονται οι εξής αριθμοδείκτες: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/>
              <a:t>Αριθμοδείκτες ρευστότητας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/>
              <a:t>Αριθμοδείκτες δραστηριότητας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/>
              <a:t>Αριθμοδείκτες κερδοφορίας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/>
              <a:t>Αριθμοδείκτες κεφαλαιακής διάρθρωσης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473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49DB909-EE3C-C327-C106-A40F7340F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0005" y="502190"/>
            <a:ext cx="8911687" cy="823690"/>
          </a:xfrm>
        </p:spPr>
        <p:txBody>
          <a:bodyPr/>
          <a:lstStyle/>
          <a:p>
            <a:r>
              <a:rPr lang="el-GR" dirty="0"/>
              <a:t>Ο γαλακτοκομικός κλάδος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05BB2CFF-E898-0E16-F128-B6B6F4098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584960"/>
            <a:ext cx="9599612" cy="4570102"/>
          </a:xfrm>
        </p:spPr>
        <p:txBody>
          <a:bodyPr/>
          <a:lstStyle/>
          <a:p>
            <a:r>
              <a:rPr lang="el-GR" dirty="0"/>
              <a:t>Ο γαλακτοκομικός κλάδος είναι ένας από τους δυναμικότερους κλάδους στην Ελλάδα. </a:t>
            </a:r>
          </a:p>
          <a:p>
            <a:r>
              <a:rPr lang="el-GR" dirty="0"/>
              <a:t>Ο κλάδος της επεξεργασίας γάλακτος στην Ελλάδα είναι </a:t>
            </a:r>
            <a:r>
              <a:rPr lang="el-GR" dirty="0" err="1"/>
              <a:t>ολιγοπωλιακός</a:t>
            </a:r>
            <a:r>
              <a:rPr lang="el-GR" dirty="0"/>
              <a:t>, με έξι εταιρείες να ελέγχουν το 70% της επεξεργασίας νωπού αγελαδινού γάλακτος.</a:t>
            </a:r>
          </a:p>
          <a:p>
            <a:r>
              <a:rPr lang="el-GR" dirty="0"/>
              <a:t>Ο αντίκτυπος της κρίσης COVID-19 έγινε αντιληπτός στον γαλακτοκομικό κλάδο και ειδικότερα στη ζήτηση γαλακτοκομικών προϊόντων.</a:t>
            </a:r>
          </a:p>
          <a:p>
            <a:r>
              <a:rPr lang="el-GR" dirty="0"/>
              <a:t>Πτωτική τάση παρουσίασε η εγχώρια κατανάλωση φρέσκου παστεριωμένου γάλακτος την περίοδο 2020-2021, μετά από δύο χρόνια θετικών αλλαγών.</a:t>
            </a:r>
          </a:p>
          <a:p>
            <a:r>
              <a:rPr lang="el-GR" dirty="0"/>
              <a:t>Το 2022, η ελληνική γαλακτοβιομηχανία αντιμετώπισε δυσκολίες ως αποτέλεσμα της συνεχιζόμενης σύγκρουσης μεταξύ Ρωσίας και Ουκρανίας λόγω της οποίας αυξήθηκε η αστάθεια στις αγορές τίτλων, συναλλάγματος και εμπορευμάτων.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7760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881F336-6CCC-C629-EBAE-D86E99C2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4765" y="532670"/>
            <a:ext cx="8911687" cy="793210"/>
          </a:xfrm>
        </p:spPr>
        <p:txBody>
          <a:bodyPr/>
          <a:lstStyle/>
          <a:p>
            <a:r>
              <a:rPr lang="el-GR" dirty="0"/>
              <a:t>Μεθοδολογία έρευνας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418D0516-52BE-4746-70A8-7424B4F53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8320" y="1371600"/>
            <a:ext cx="9706292" cy="5379720"/>
          </a:xfrm>
        </p:spPr>
        <p:txBody>
          <a:bodyPr>
            <a:normAutofit/>
          </a:bodyPr>
          <a:lstStyle/>
          <a:p>
            <a:r>
              <a:rPr lang="el-GR" dirty="0"/>
              <a:t>Η ερευνητική μεθοδολογία εφαρμόζει ποσοτική ανάλυση με χρήση αριθμοδεικτών με στόχο την αποτελεσματική σύγκριση μεταξύ ομοειδών επιχειρήσεων και την εξαγωγή των μέσων δεικτών του κλάδου.</a:t>
            </a:r>
          </a:p>
          <a:p>
            <a:r>
              <a:rPr lang="el-GR" dirty="0"/>
              <a:t>Πιο συγκεκριμένα παρουσιάζεται η εταιρία ΚΡΙ-ΚΡΙ ΑΕ και η πορεία της τα τελευταία χρόνια (2017-2021) μέσω ανάλυσης αριθμοδεικτών. </a:t>
            </a:r>
          </a:p>
          <a:p>
            <a:r>
              <a:rPr lang="el-GR" dirty="0"/>
              <a:t>Τα ευρήματα για τη ΚΡΙ-ΚΡΙ ΑΕ συγκρίνονται με τα ανάλογα ευρήματα ομοειδών επιχειρήσεων του κλάδου (ΕΒΡΟΦΑΡΜΑ, ΦΑΓΕ, ΔΕΛΤΑ, ΜΕΒΓΑΛ). </a:t>
            </a:r>
          </a:p>
          <a:p>
            <a:r>
              <a:rPr lang="el-GR" dirty="0"/>
              <a:t>Στο πλαίσιο αυτό τα ερευνητικά ερωτήματα είναι τα ακόλουθα:</a:t>
            </a:r>
          </a:p>
          <a:p>
            <a:pPr marL="0" indent="0">
              <a:buNone/>
            </a:pPr>
            <a:r>
              <a:rPr lang="el-GR" dirty="0"/>
              <a:t>	1.	Ποια είναι η σχέση μεταξύ ρευστότητας και κερδοφορίας του Ομίλου ΚΡΙ-ΚΡΙ;</a:t>
            </a:r>
          </a:p>
          <a:p>
            <a:pPr marL="0" indent="0">
              <a:buNone/>
            </a:pPr>
            <a:r>
              <a:rPr lang="el-GR" dirty="0"/>
              <a:t>	2.	Ποια είναι η σχέση μεταξύ ρευστότητας και δανειακών κεφαλαίων του Ομίλου 	ΚΡΙ-ΚΡΙ;</a:t>
            </a:r>
          </a:p>
          <a:p>
            <a:r>
              <a:rPr lang="el-GR" dirty="0"/>
              <a:t>Τα δεδομένα για την ανάλυση με αριθμοδείκτες συλλέγονται από τις ετήσιες οικονομικές εκθέσεις των επιχειρήσεων του δείγματος για την περίοδο 2017-2021. </a:t>
            </a:r>
          </a:p>
          <a:p>
            <a:r>
              <a:rPr lang="el-GR" dirty="0"/>
              <a:t>Η ανάλυση των δεδομένων των οικονομικών καταστάσεων με τη χρήση αριθμοδεικτών πραγματοποιείται στο Excel.</a:t>
            </a:r>
          </a:p>
        </p:txBody>
      </p:sp>
    </p:spTree>
    <p:extLst>
      <p:ext uri="{BB962C8B-B14F-4D97-AF65-F5344CB8AC3E}">
        <p14:creationId xmlns:p14="http://schemas.microsoft.com/office/powerpoint/2010/main" val="2265718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15D4547-DD3D-D580-71C7-5B9F1CB70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124" y="365030"/>
            <a:ext cx="8911687" cy="823690"/>
          </a:xfrm>
        </p:spPr>
        <p:txBody>
          <a:bodyPr/>
          <a:lstStyle/>
          <a:p>
            <a:r>
              <a:rPr lang="el-GR" dirty="0"/>
              <a:t>Ευρήματα έρευνας (1/8)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7EECC18B-B950-B412-D5F9-20AD636BD6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89760" y="1600200"/>
            <a:ext cx="9357360" cy="2316480"/>
          </a:xfrm>
        </p:spPr>
        <p:txBody>
          <a:bodyPr/>
          <a:lstStyle/>
          <a:p>
            <a:r>
              <a:rPr lang="el-GR" dirty="0"/>
              <a:t>Αριθμοδείκτες ρευστότητας	</a:t>
            </a:r>
          </a:p>
          <a:p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xmlns="" id="{1826ED7A-51C4-169B-E249-E2846DDC3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32946" y="4183622"/>
            <a:ext cx="9268453" cy="2095258"/>
          </a:xfrm>
        </p:spPr>
        <p:txBody>
          <a:bodyPr/>
          <a:lstStyle/>
          <a:p>
            <a:r>
              <a:rPr lang="el-GR" dirty="0"/>
              <a:t>Αριθμοδείκτες δραστηριότητας</a:t>
            </a:r>
          </a:p>
          <a:p>
            <a:endParaRPr lang="el-GR" dirty="0"/>
          </a:p>
        </p:txBody>
      </p:sp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xmlns="" id="{7F06B655-B483-0366-CD06-89D6183285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778973"/>
              </p:ext>
            </p:extLst>
          </p:nvPr>
        </p:nvGraphicFramePr>
        <p:xfrm>
          <a:off x="2611755" y="2172018"/>
          <a:ext cx="7712071" cy="1470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5503180" imgH="1049376" progId="Word.Document.12">
                  <p:embed/>
                </p:oleObj>
              </mc:Choice>
              <mc:Fallback>
                <p:oleObj name="Document" r:id="rId4" imgW="5503180" imgH="104937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11755" y="2172018"/>
                        <a:ext cx="7712071" cy="14703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Αντικείμενο 6">
            <a:extLst>
              <a:ext uri="{FF2B5EF4-FFF2-40B4-BE49-F238E27FC236}">
                <a16:creationId xmlns:a16="http://schemas.microsoft.com/office/drawing/2014/main" xmlns="" id="{29C3E122-0224-BD28-EADC-CBD8EE69BD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750867"/>
              </p:ext>
            </p:extLst>
          </p:nvPr>
        </p:nvGraphicFramePr>
        <p:xfrm>
          <a:off x="2703195" y="4651058"/>
          <a:ext cx="7324725" cy="173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7" imgW="5503180" imgH="1301629" progId="Word.Document.12">
                  <p:embed/>
                </p:oleObj>
              </mc:Choice>
              <mc:Fallback>
                <p:oleObj name="Document" r:id="rId7" imgW="5503180" imgH="130162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03195" y="4651058"/>
                        <a:ext cx="7324725" cy="1732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9988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65DABB3-FF1A-3A59-1EAF-7B5E04D76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165" y="502190"/>
            <a:ext cx="8911687" cy="823690"/>
          </a:xfrm>
        </p:spPr>
        <p:txBody>
          <a:bodyPr/>
          <a:lstStyle/>
          <a:p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Ευρήματα έρευνας (2/8)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7C096D7-F253-1C3A-CABE-8B13732F4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91640"/>
            <a:ext cx="9523412" cy="4219582"/>
          </a:xfrm>
        </p:spPr>
        <p:txBody>
          <a:bodyPr/>
          <a:lstStyle/>
          <a:p>
            <a:r>
              <a:rPr lang="el-GR" dirty="0"/>
              <a:t>Σύγκριση δεικτών ταχύτητας είσπραξης απαιτήσεων και κάλυψης υποχρεώσεων (2017-2021)</a:t>
            </a:r>
          </a:p>
          <a:p>
            <a:endParaRPr lang="el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85FDA7CB-3261-37A7-D4E1-C66C1C075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5425" y="2523605"/>
            <a:ext cx="7458695" cy="399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17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Τίτλος 9">
            <a:extLst>
              <a:ext uri="{FF2B5EF4-FFF2-40B4-BE49-F238E27FC236}">
                <a16:creationId xmlns:a16="http://schemas.microsoft.com/office/drawing/2014/main" xmlns="" id="{882EA732-4D1A-8DED-9495-44CAB4561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1884" y="471710"/>
            <a:ext cx="8911687" cy="808450"/>
          </a:xfrm>
        </p:spPr>
        <p:txBody>
          <a:bodyPr/>
          <a:lstStyle/>
          <a:p>
            <a:r>
              <a:rPr lang="el-GR" dirty="0"/>
              <a:t>Ευρήματα έρευνας (3/8)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D5F07EE3-3390-0046-A822-FD7C1F0909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0412" y="1905000"/>
            <a:ext cx="4313864" cy="3777622"/>
          </a:xfrm>
        </p:spPr>
        <p:txBody>
          <a:bodyPr/>
          <a:lstStyle/>
          <a:p>
            <a:r>
              <a:rPr lang="el-GR" dirty="0"/>
              <a:t>Αριθμοδείκτες αποδοτικότητας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11" name="Θέση περιεχομένου 10">
            <a:extLst>
              <a:ext uri="{FF2B5EF4-FFF2-40B4-BE49-F238E27FC236}">
                <a16:creationId xmlns:a16="http://schemas.microsoft.com/office/drawing/2014/main" xmlns="" id="{8AA37CC2-FABD-3546-4E20-8C6FAE4B1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74080" y="1859280"/>
            <a:ext cx="5530531" cy="4044564"/>
          </a:xfrm>
        </p:spPr>
        <p:txBody>
          <a:bodyPr/>
          <a:lstStyle/>
          <a:p>
            <a:r>
              <a:rPr lang="el-GR" dirty="0"/>
              <a:t>Σύγκριση δεικτών αποδοτικότητας</a:t>
            </a:r>
          </a:p>
          <a:p>
            <a:endParaRPr lang="el-GR" dirty="0"/>
          </a:p>
        </p:txBody>
      </p:sp>
      <p:graphicFrame>
        <p:nvGraphicFramePr>
          <p:cNvPr id="4" name="Αντικείμενο 3">
            <a:extLst>
              <a:ext uri="{FF2B5EF4-FFF2-40B4-BE49-F238E27FC236}">
                <a16:creationId xmlns:a16="http://schemas.microsoft.com/office/drawing/2014/main" xmlns="" id="{D8BE2777-8543-B32A-2344-2A909EE687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095069"/>
              </p:ext>
            </p:extLst>
          </p:nvPr>
        </p:nvGraphicFramePr>
        <p:xfrm>
          <a:off x="737235" y="3107055"/>
          <a:ext cx="4916805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r:id="rId4" imgW="5503180" imgH="1463792" progId="Word.Document.12">
                  <p:embed/>
                </p:oleObj>
              </mc:Choice>
              <mc:Fallback>
                <p:oleObj name="Document" r:id="rId4" imgW="5503180" imgH="146379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7235" y="3107055"/>
                        <a:ext cx="4916805" cy="1463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E99905C5-1AF3-7D76-8126-BC27D881F2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28705" y="2383386"/>
            <a:ext cx="5944139" cy="3743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368001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</TotalTime>
  <Words>892</Words>
  <Application>Microsoft Office PowerPoint</Application>
  <PresentationFormat>Προσαρμογή</PresentationFormat>
  <Paragraphs>79</Paragraphs>
  <Slides>17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9" baseType="lpstr">
      <vt:lpstr>Θρόισμα</vt:lpstr>
      <vt:lpstr>Document</vt:lpstr>
      <vt:lpstr>Διπλωματική Εργασία  Χρηματοοικονομική ανάλυση και συγκριτική αξιολόγηση εταιριών του κλάδου της βιομηχανίας</vt:lpstr>
      <vt:lpstr>Εισαγωγή</vt:lpstr>
      <vt:lpstr>Η χρηματοοικονομική ανάλυση</vt:lpstr>
      <vt:lpstr>Ανάλυση με αριθμοδείκτες</vt:lpstr>
      <vt:lpstr>Ο γαλακτοκομικός κλάδος</vt:lpstr>
      <vt:lpstr>Μεθοδολογία έρευνας</vt:lpstr>
      <vt:lpstr>Ευρήματα έρευνας (1/8)</vt:lpstr>
      <vt:lpstr>Ευρήματα έρευνας (2/8)</vt:lpstr>
      <vt:lpstr>Ευρήματα έρευνας (3/8)</vt:lpstr>
      <vt:lpstr>Ευρήματα έρευνας (4/8)</vt:lpstr>
      <vt:lpstr>Ευρήματα έρευνας (5/8)</vt:lpstr>
      <vt:lpstr>Ευρήματα έρευνας (6/8)</vt:lpstr>
      <vt:lpstr>Ευρήματα έρευνας (7/8)</vt:lpstr>
      <vt:lpstr>Ευρήματα έρευνας (8/8)</vt:lpstr>
      <vt:lpstr>Συμπεράσματα</vt:lpstr>
      <vt:lpstr>Προτάσεις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Διπλωματική Εργασία  Χρηματοοικονομική ανάλυση και συγκριτική αξιολόγηση εταιριών του κλάδου της βιομηχανίας</dc:title>
  <dc:creator>usr1</dc:creator>
  <cp:lastModifiedBy>usr1</cp:lastModifiedBy>
  <cp:revision>1</cp:revision>
  <dcterms:created xsi:type="dcterms:W3CDTF">2023-04-03T07:50:38Z</dcterms:created>
  <dcterms:modified xsi:type="dcterms:W3CDTF">2023-04-03T11:26:38Z</dcterms:modified>
</cp:coreProperties>
</file>