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8"/>
  </p:notesMasterIdLst>
  <p:sldIdLst>
    <p:sldId id="256" r:id="rId2"/>
    <p:sldId id="288" r:id="rId3"/>
    <p:sldId id="287" r:id="rId4"/>
    <p:sldId id="273" r:id="rId5"/>
    <p:sldId id="274" r:id="rId6"/>
    <p:sldId id="283" r:id="rId7"/>
    <p:sldId id="284" r:id="rId8"/>
    <p:sldId id="275" r:id="rId9"/>
    <p:sldId id="258" r:id="rId10"/>
    <p:sldId id="277" r:id="rId11"/>
    <p:sldId id="260" r:id="rId12"/>
    <p:sldId id="262" r:id="rId13"/>
    <p:sldId id="265" r:id="rId14"/>
    <p:sldId id="263" r:id="rId15"/>
    <p:sldId id="264" r:id="rId16"/>
    <p:sldId id="285" r:id="rId17"/>
    <p:sldId id="266" r:id="rId18"/>
    <p:sldId id="267" r:id="rId19"/>
    <p:sldId id="289" r:id="rId20"/>
    <p:sldId id="268" r:id="rId21"/>
    <p:sldId id="286" r:id="rId22"/>
    <p:sldId id="269" r:id="rId23"/>
    <p:sldId id="270" r:id="rId24"/>
    <p:sldId id="290" r:id="rId25"/>
    <p:sldId id="271"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EB450A-388F-4EF1-B8B3-202CC88AB901}" v="3" dt="2022-10-09T18:20:09.339"/>
    <p1510:client id="{AABDF8D4-18B5-4C43-8A95-63E84A9316CA}" v="259" dt="2022-10-09T18:13:37.676"/>
    <p1510:client id="{AEB3FDAF-2407-41C6-94B4-6ABB4C38DEF1}" v="44" dt="2022-10-20T08:31:28.508"/>
    <p1510:client id="{DE7D1684-59B9-431E-A7C1-1112E2A799B0}" v="76" dt="2022-10-20T08:29:45.33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o Toli" userId="a8b73ba6779e4ad2" providerId="Windows Live" clId="Web-{AEB3FDAF-2407-41C6-94B4-6ABB4C38DEF1}"/>
    <pc:docChg chg="modSld">
      <pc:chgData name="Clio Toli" userId="a8b73ba6779e4ad2" providerId="Windows Live" clId="Web-{AEB3FDAF-2407-41C6-94B4-6ABB4C38DEF1}" dt="2022-10-20T08:31:28.508" v="29" actId="20577"/>
      <pc:docMkLst>
        <pc:docMk/>
      </pc:docMkLst>
      <pc:sldChg chg="modSp">
        <pc:chgData name="Clio Toli" userId="a8b73ba6779e4ad2" providerId="Windows Live" clId="Web-{AEB3FDAF-2407-41C6-94B4-6ABB4C38DEF1}" dt="2022-10-20T08:31:28.508" v="29" actId="20577"/>
        <pc:sldMkLst>
          <pc:docMk/>
          <pc:sldMk cId="3887932705" sldId="275"/>
        </pc:sldMkLst>
        <pc:spChg chg="mod">
          <ac:chgData name="Clio Toli" userId="a8b73ba6779e4ad2" providerId="Windows Live" clId="Web-{AEB3FDAF-2407-41C6-94B4-6ABB4C38DEF1}" dt="2022-10-20T08:31:28.508" v="29" actId="20577"/>
          <ac:spMkLst>
            <pc:docMk/>
            <pc:sldMk cId="3887932705" sldId="275"/>
            <ac:spMk id="2" creationId="{3F155038-93D8-4D56-9DE1-D06CA020B041}"/>
          </ac:spMkLst>
        </pc:spChg>
        <pc:graphicFrameChg chg="mod modGraphic">
          <ac:chgData name="Clio Toli" userId="a8b73ba6779e4ad2" providerId="Windows Live" clId="Web-{AEB3FDAF-2407-41C6-94B4-6ABB4C38DEF1}" dt="2022-10-20T08:31:24.898" v="28"/>
          <ac:graphicFrameMkLst>
            <pc:docMk/>
            <pc:sldMk cId="3887932705" sldId="275"/>
            <ac:graphicFrameMk id="6" creationId="{20417E6E-2597-4A99-AADF-27DC4F3BE7E7}"/>
          </ac:graphicFrameMkLst>
        </pc:graphicFrameChg>
      </pc:sldChg>
      <pc:sldChg chg="modSp">
        <pc:chgData name="Clio Toli" userId="a8b73ba6779e4ad2" providerId="Windows Live" clId="Web-{AEB3FDAF-2407-41C6-94B4-6ABB4C38DEF1}" dt="2022-10-20T08:31:16.710" v="26" actId="20577"/>
        <pc:sldMkLst>
          <pc:docMk/>
          <pc:sldMk cId="1665313389" sldId="284"/>
        </pc:sldMkLst>
        <pc:spChg chg="mod">
          <ac:chgData name="Clio Toli" userId="a8b73ba6779e4ad2" providerId="Windows Live" clId="Web-{AEB3FDAF-2407-41C6-94B4-6ABB4C38DEF1}" dt="2022-10-20T08:31:16.710" v="26" actId="20577"/>
          <ac:spMkLst>
            <pc:docMk/>
            <pc:sldMk cId="1665313389" sldId="284"/>
            <ac:spMk id="2" creationId="{3F155038-93D8-4D56-9DE1-D06CA020B041}"/>
          </ac:spMkLst>
        </pc:spChg>
        <pc:graphicFrameChg chg="mod modGraphic">
          <ac:chgData name="Clio Toli" userId="a8b73ba6779e4ad2" providerId="Windows Live" clId="Web-{AEB3FDAF-2407-41C6-94B4-6ABB4C38DEF1}" dt="2022-10-20T08:31:05.038" v="25"/>
          <ac:graphicFrameMkLst>
            <pc:docMk/>
            <pc:sldMk cId="1665313389" sldId="284"/>
            <ac:graphicFrameMk id="6" creationId="{20417E6E-2597-4A99-AADF-27DC4F3BE7E7}"/>
          </ac:graphicFrameMkLst>
        </pc:graphicFrameChg>
      </pc:sldChg>
    </pc:docChg>
  </pc:docChgLst>
  <pc:docChgLst>
    <pc:chgData name="Clio Toli" userId="a8b73ba6779e4ad2" providerId="Windows Live" clId="Web-{7AEB450A-388F-4EF1-B8B3-202CC88AB901}"/>
    <pc:docChg chg="modSld">
      <pc:chgData name="Clio Toli" userId="a8b73ba6779e4ad2" providerId="Windows Live" clId="Web-{7AEB450A-388F-4EF1-B8B3-202CC88AB901}" dt="2022-10-09T18:20:09.339" v="2" actId="20577"/>
      <pc:docMkLst>
        <pc:docMk/>
      </pc:docMkLst>
      <pc:sldChg chg="modSp">
        <pc:chgData name="Clio Toli" userId="a8b73ba6779e4ad2" providerId="Windows Live" clId="Web-{7AEB450A-388F-4EF1-B8B3-202CC88AB901}" dt="2022-10-09T18:19:46.009" v="0" actId="20577"/>
        <pc:sldMkLst>
          <pc:docMk/>
          <pc:sldMk cId="3723550365" sldId="256"/>
        </pc:sldMkLst>
        <pc:spChg chg="mod">
          <ac:chgData name="Clio Toli" userId="a8b73ba6779e4ad2" providerId="Windows Live" clId="Web-{7AEB450A-388F-4EF1-B8B3-202CC88AB901}" dt="2022-10-09T18:19:46.009" v="0" actId="20577"/>
          <ac:spMkLst>
            <pc:docMk/>
            <pc:sldMk cId="3723550365" sldId="256"/>
            <ac:spMk id="2" creationId="{78352FB2-EC2D-4D02-B6BE-306C16801B1F}"/>
          </ac:spMkLst>
        </pc:spChg>
      </pc:sldChg>
      <pc:sldChg chg="modSp">
        <pc:chgData name="Clio Toli" userId="a8b73ba6779e4ad2" providerId="Windows Live" clId="Web-{7AEB450A-388F-4EF1-B8B3-202CC88AB901}" dt="2022-10-09T18:20:09.339" v="2" actId="20577"/>
        <pc:sldMkLst>
          <pc:docMk/>
          <pc:sldMk cId="1655806627" sldId="274"/>
        </pc:sldMkLst>
        <pc:spChg chg="mod">
          <ac:chgData name="Clio Toli" userId="a8b73ba6779e4ad2" providerId="Windows Live" clId="Web-{7AEB450A-388F-4EF1-B8B3-202CC88AB901}" dt="2022-10-09T18:20:09.339" v="2" actId="20577"/>
          <ac:spMkLst>
            <pc:docMk/>
            <pc:sldMk cId="1655806627" sldId="274"/>
            <ac:spMk id="3" creationId="{85ECAF6A-62CE-40DF-8119-AB46D0A3B9AA}"/>
          </ac:spMkLst>
        </pc:spChg>
      </pc:sldChg>
    </pc:docChg>
  </pc:docChgLst>
  <pc:docChgLst>
    <pc:chgData name="Clio Toli" userId="a8b73ba6779e4ad2" providerId="Windows Live" clId="Web-{DE7D1684-59B9-431E-A7C1-1112E2A799B0}"/>
    <pc:docChg chg="modSld">
      <pc:chgData name="Clio Toli" userId="a8b73ba6779e4ad2" providerId="Windows Live" clId="Web-{DE7D1684-59B9-431E-A7C1-1112E2A799B0}" dt="2022-10-20T08:29:45.332" v="59"/>
      <pc:docMkLst>
        <pc:docMk/>
      </pc:docMkLst>
      <pc:sldChg chg="modSp">
        <pc:chgData name="Clio Toli" userId="a8b73ba6779e4ad2" providerId="Windows Live" clId="Web-{DE7D1684-59B9-431E-A7C1-1112E2A799B0}" dt="2022-10-20T08:24:40.382" v="2" actId="20577"/>
        <pc:sldMkLst>
          <pc:docMk/>
          <pc:sldMk cId="3723550365" sldId="256"/>
        </pc:sldMkLst>
        <pc:spChg chg="mod">
          <ac:chgData name="Clio Toli" userId="a8b73ba6779e4ad2" providerId="Windows Live" clId="Web-{DE7D1684-59B9-431E-A7C1-1112E2A799B0}" dt="2022-10-20T08:24:40.382" v="2" actId="20577"/>
          <ac:spMkLst>
            <pc:docMk/>
            <pc:sldMk cId="3723550365" sldId="256"/>
            <ac:spMk id="2" creationId="{78352FB2-EC2D-4D02-B6BE-306C16801B1F}"/>
          </ac:spMkLst>
        </pc:spChg>
        <pc:spChg chg="mod">
          <ac:chgData name="Clio Toli" userId="a8b73ba6779e4ad2" providerId="Windows Live" clId="Web-{DE7D1684-59B9-431E-A7C1-1112E2A799B0}" dt="2022-10-20T08:24:23.397" v="1" actId="20577"/>
          <ac:spMkLst>
            <pc:docMk/>
            <pc:sldMk cId="3723550365" sldId="256"/>
            <ac:spMk id="20" creationId="{31116FAB-4934-46E8-A088-80CE14E6418D}"/>
          </ac:spMkLst>
        </pc:spChg>
      </pc:sldChg>
      <pc:sldChg chg="addSp modSp">
        <pc:chgData name="Clio Toli" userId="a8b73ba6779e4ad2" providerId="Windows Live" clId="Web-{DE7D1684-59B9-431E-A7C1-1112E2A799B0}" dt="2022-10-20T08:29:45.332" v="59"/>
        <pc:sldMkLst>
          <pc:docMk/>
          <pc:sldMk cId="1584625138" sldId="258"/>
        </pc:sldMkLst>
        <pc:spChg chg="mod">
          <ac:chgData name="Clio Toli" userId="a8b73ba6779e4ad2" providerId="Windows Live" clId="Web-{DE7D1684-59B9-431E-A7C1-1112E2A799B0}" dt="2022-10-20T08:29:27.050" v="55" actId="20577"/>
          <ac:spMkLst>
            <pc:docMk/>
            <pc:sldMk cId="1584625138" sldId="258"/>
            <ac:spMk id="3" creationId="{047C3D8E-8A74-41AC-844A-D33234A57A94}"/>
          </ac:spMkLst>
        </pc:spChg>
        <pc:spChg chg="add mod">
          <ac:chgData name="Clio Toli" userId="a8b73ba6779e4ad2" providerId="Windows Live" clId="Web-{DE7D1684-59B9-431E-A7C1-1112E2A799B0}" dt="2022-10-20T08:29:45.332" v="59"/>
          <ac:spMkLst>
            <pc:docMk/>
            <pc:sldMk cId="1584625138" sldId="258"/>
            <ac:spMk id="4" creationId="{5D45BD82-9F82-714E-1475-3A63662C373C}"/>
          </ac:spMkLst>
        </pc:spChg>
      </pc:sldChg>
      <pc:sldChg chg="modSp">
        <pc:chgData name="Clio Toli" userId="a8b73ba6779e4ad2" providerId="Windows Live" clId="Web-{DE7D1684-59B9-431E-A7C1-1112E2A799B0}" dt="2022-10-20T08:28:29.298" v="46"/>
        <pc:sldMkLst>
          <pc:docMk/>
          <pc:sldMk cId="3887932705" sldId="275"/>
        </pc:sldMkLst>
        <pc:graphicFrameChg chg="mod modGraphic">
          <ac:chgData name="Clio Toli" userId="a8b73ba6779e4ad2" providerId="Windows Live" clId="Web-{DE7D1684-59B9-431E-A7C1-1112E2A799B0}" dt="2022-10-20T08:28:29.298" v="46"/>
          <ac:graphicFrameMkLst>
            <pc:docMk/>
            <pc:sldMk cId="3887932705" sldId="275"/>
            <ac:graphicFrameMk id="6" creationId="{20417E6E-2597-4A99-AADF-27DC4F3BE7E7}"/>
          </ac:graphicFrameMkLst>
        </pc:graphicFrameChg>
      </pc:sldChg>
      <pc:sldChg chg="modSp">
        <pc:chgData name="Clio Toli" userId="a8b73ba6779e4ad2" providerId="Windows Live" clId="Web-{DE7D1684-59B9-431E-A7C1-1112E2A799B0}" dt="2022-10-20T08:28:09.781" v="44"/>
        <pc:sldMkLst>
          <pc:docMk/>
          <pc:sldMk cId="1665313389" sldId="284"/>
        </pc:sldMkLst>
        <pc:graphicFrameChg chg="mod modGraphic">
          <ac:chgData name="Clio Toli" userId="a8b73ba6779e4ad2" providerId="Windows Live" clId="Web-{DE7D1684-59B9-431E-A7C1-1112E2A799B0}" dt="2022-10-20T08:28:09.781" v="44"/>
          <ac:graphicFrameMkLst>
            <pc:docMk/>
            <pc:sldMk cId="1665313389" sldId="284"/>
            <ac:graphicFrameMk id="6" creationId="{20417E6E-2597-4A99-AADF-27DC4F3BE7E7}"/>
          </ac:graphicFrameMkLst>
        </pc:graphicFrameChg>
      </pc:sldChg>
      <pc:sldChg chg="modSp">
        <pc:chgData name="Clio Toli" userId="a8b73ba6779e4ad2" providerId="Windows Live" clId="Web-{DE7D1684-59B9-431E-A7C1-1112E2A799B0}" dt="2022-10-20T08:25:32.619" v="8" actId="20577"/>
        <pc:sldMkLst>
          <pc:docMk/>
          <pc:sldMk cId="902696919" sldId="287"/>
        </pc:sldMkLst>
        <pc:spChg chg="mod">
          <ac:chgData name="Clio Toli" userId="a8b73ba6779e4ad2" providerId="Windows Live" clId="Web-{DE7D1684-59B9-431E-A7C1-1112E2A799B0}" dt="2022-10-20T08:25:32.619" v="8" actId="20577"/>
          <ac:spMkLst>
            <pc:docMk/>
            <pc:sldMk cId="902696919" sldId="287"/>
            <ac:spMk id="3" creationId="{981CD872-D372-4555-9689-1A8F0234ED4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DA1593-AD9D-4A84-933A-FA7C8F26C7B4}" type="datetimeFigureOut">
              <a:rPr lang="el-GR" smtClean="0"/>
              <a:t>20/10/2022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49F672-6AFB-455D-A4BD-496C40BB34B8}" type="slidenum">
              <a:rPr lang="el-GR" smtClean="0"/>
              <a:t>‹#›</a:t>
            </a:fld>
            <a:endParaRPr lang="el-GR"/>
          </a:p>
        </p:txBody>
      </p:sp>
    </p:spTree>
    <p:extLst>
      <p:ext uri="{BB962C8B-B14F-4D97-AF65-F5344CB8AC3E}">
        <p14:creationId xmlns:p14="http://schemas.microsoft.com/office/powerpoint/2010/main" val="1585876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649F672-6AFB-455D-A4BD-496C40BB34B8}" type="slidenum">
              <a:rPr lang="el-GR" smtClean="0"/>
              <a:t>17</a:t>
            </a:fld>
            <a:endParaRPr lang="el-GR"/>
          </a:p>
        </p:txBody>
      </p:sp>
    </p:spTree>
    <p:extLst>
      <p:ext uri="{BB962C8B-B14F-4D97-AF65-F5344CB8AC3E}">
        <p14:creationId xmlns:p14="http://schemas.microsoft.com/office/powerpoint/2010/main" val="30679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4" name="Date Placeholder 3"/>
          <p:cNvSpPr>
            <a:spLocks noGrp="1"/>
          </p:cNvSpPr>
          <p:nvPr>
            <p:ph type="dt" sz="half" idx="10"/>
          </p:nvPr>
        </p:nvSpPr>
        <p:spPr/>
        <p:txBody>
          <a:bodyPr/>
          <a:lstStyle/>
          <a:p>
            <a:fld id="{F219591E-FC11-41F5-9FC9-54A6E8B2A112}" type="datetimeFigureOut">
              <a:rPr lang="el-GR" smtClean="0"/>
              <a:t>20/10/2022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2203238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219591E-FC11-41F5-9FC9-54A6E8B2A112}" type="datetimeFigureOut">
              <a:rPr lang="el-GR" smtClean="0"/>
              <a:t>20/10/2022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183201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219591E-FC11-41F5-9FC9-54A6E8B2A112}" type="datetimeFigureOut">
              <a:rPr lang="el-GR" smtClean="0"/>
              <a:t>20/10/2022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89CBBC-AC33-460D-8475-22EC1F356795}"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163785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219591E-FC11-41F5-9FC9-54A6E8B2A112}" type="datetimeFigureOut">
              <a:rPr lang="el-GR" smtClean="0"/>
              <a:t>20/10/2022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1794152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219591E-FC11-41F5-9FC9-54A6E8B2A112}" type="datetimeFigureOut">
              <a:rPr lang="el-GR" smtClean="0"/>
              <a:t>20/10/2022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89CBBC-AC33-460D-8475-22EC1F356795}"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7380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219591E-FC11-41F5-9FC9-54A6E8B2A112}" type="datetimeFigureOut">
              <a:rPr lang="el-GR" smtClean="0"/>
              <a:t>20/10/2022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1442533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p:cNvSpPr>
            <a:spLocks noGrp="1"/>
          </p:cNvSpPr>
          <p:nvPr>
            <p:ph type="dt" sz="half" idx="10"/>
          </p:nvPr>
        </p:nvSpPr>
        <p:spPr/>
        <p:txBody>
          <a:bodyPr/>
          <a:lstStyle/>
          <a:p>
            <a:fld id="{F219591E-FC11-41F5-9FC9-54A6E8B2A112}" type="datetimeFigureOut">
              <a:rPr lang="el-GR" smtClean="0"/>
              <a:t>20/10/2022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1542709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p:cNvSpPr>
            <a:spLocks noGrp="1"/>
          </p:cNvSpPr>
          <p:nvPr>
            <p:ph type="dt" sz="half" idx="10"/>
          </p:nvPr>
        </p:nvSpPr>
        <p:spPr/>
        <p:txBody>
          <a:bodyPr/>
          <a:lstStyle/>
          <a:p>
            <a:fld id="{F219591E-FC11-41F5-9FC9-54A6E8B2A112}" type="datetimeFigureOut">
              <a:rPr lang="el-GR" smtClean="0"/>
              <a:t>20/10/2022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239903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p:cNvSpPr>
            <a:spLocks noGrp="1"/>
          </p:cNvSpPr>
          <p:nvPr>
            <p:ph type="dt" sz="half" idx="10"/>
          </p:nvPr>
        </p:nvSpPr>
        <p:spPr/>
        <p:txBody>
          <a:bodyPr/>
          <a:lstStyle/>
          <a:p>
            <a:fld id="{F219591E-FC11-41F5-9FC9-54A6E8B2A112}" type="datetimeFigureOut">
              <a:rPr lang="el-GR" smtClean="0"/>
              <a:t>20/10/2022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89419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219591E-FC11-41F5-9FC9-54A6E8B2A112}" type="datetimeFigureOut">
              <a:rPr lang="el-GR" smtClean="0"/>
              <a:t>20/10/2022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180782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Date Placeholder 4"/>
          <p:cNvSpPr>
            <a:spLocks noGrp="1"/>
          </p:cNvSpPr>
          <p:nvPr>
            <p:ph type="dt" sz="half" idx="10"/>
          </p:nvPr>
        </p:nvSpPr>
        <p:spPr/>
        <p:txBody>
          <a:bodyPr/>
          <a:lstStyle/>
          <a:p>
            <a:fld id="{F219591E-FC11-41F5-9FC9-54A6E8B2A112}" type="datetimeFigureOut">
              <a:rPr lang="el-GR" smtClean="0"/>
              <a:t>20/10/2022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331255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6"/>
          <p:cNvSpPr>
            <a:spLocks noGrp="1"/>
          </p:cNvSpPr>
          <p:nvPr>
            <p:ph type="dt" sz="half" idx="10"/>
          </p:nvPr>
        </p:nvSpPr>
        <p:spPr/>
        <p:txBody>
          <a:bodyPr/>
          <a:lstStyle/>
          <a:p>
            <a:fld id="{F219591E-FC11-41F5-9FC9-54A6E8B2A112}" type="datetimeFigureOut">
              <a:rPr lang="el-GR" smtClean="0"/>
              <a:t>20/10/2022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2016192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a:p>
        </p:txBody>
      </p:sp>
      <p:sp>
        <p:nvSpPr>
          <p:cNvPr id="3" name="Date Placeholder 2"/>
          <p:cNvSpPr>
            <a:spLocks noGrp="1"/>
          </p:cNvSpPr>
          <p:nvPr>
            <p:ph type="dt" sz="half" idx="10"/>
          </p:nvPr>
        </p:nvSpPr>
        <p:spPr/>
        <p:txBody>
          <a:bodyPr/>
          <a:lstStyle/>
          <a:p>
            <a:fld id="{F219591E-FC11-41F5-9FC9-54A6E8B2A112}" type="datetimeFigureOut">
              <a:rPr lang="el-GR" smtClean="0"/>
              <a:t>20/10/2022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286553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9591E-FC11-41F5-9FC9-54A6E8B2A112}" type="datetimeFigureOut">
              <a:rPr lang="el-GR" smtClean="0"/>
              <a:t>20/10/2022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2860679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219591E-FC11-41F5-9FC9-54A6E8B2A112}" type="datetimeFigureOut">
              <a:rPr lang="el-GR" smtClean="0"/>
              <a:t>20/10/2022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244116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219591E-FC11-41F5-9FC9-54A6E8B2A112}" type="datetimeFigureOut">
              <a:rPr lang="el-GR" smtClean="0"/>
              <a:t>20/10/2022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189CBBC-AC33-460D-8475-22EC1F356795}" type="slidenum">
              <a:rPr lang="el-GR" smtClean="0"/>
              <a:t>‹#›</a:t>
            </a:fld>
            <a:endParaRPr lang="el-GR"/>
          </a:p>
        </p:txBody>
      </p:sp>
    </p:spTree>
    <p:extLst>
      <p:ext uri="{BB962C8B-B14F-4D97-AF65-F5344CB8AC3E}">
        <p14:creationId xmlns:p14="http://schemas.microsoft.com/office/powerpoint/2010/main" val="60541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19591E-FC11-41F5-9FC9-54A6E8B2A112}" type="datetimeFigureOut">
              <a:rPr lang="el-GR" smtClean="0"/>
              <a:t>20/10/2022</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189CBBC-AC33-460D-8475-22EC1F356795}" type="slidenum">
              <a:rPr lang="el-GR" smtClean="0"/>
              <a:t>‹#›</a:t>
            </a:fld>
            <a:endParaRPr lang="el-GR"/>
          </a:p>
        </p:txBody>
      </p:sp>
    </p:spTree>
    <p:extLst>
      <p:ext uri="{BB962C8B-B14F-4D97-AF65-F5344CB8AC3E}">
        <p14:creationId xmlns:p14="http://schemas.microsoft.com/office/powerpoint/2010/main" val="233285183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352FB2-EC2D-4D02-B6BE-306C16801B1F}"/>
              </a:ext>
            </a:extLst>
          </p:cNvPr>
          <p:cNvSpPr>
            <a:spLocks noGrp="1"/>
          </p:cNvSpPr>
          <p:nvPr>
            <p:ph type="ctrTitle"/>
          </p:nvPr>
        </p:nvSpPr>
        <p:spPr>
          <a:xfrm>
            <a:off x="1345027" y="2297609"/>
            <a:ext cx="8915399" cy="2262781"/>
          </a:xfrm>
        </p:spPr>
        <p:txBody>
          <a:bodyPr>
            <a:noAutofit/>
          </a:bodyPr>
          <a:lstStyle/>
          <a:p>
            <a:pPr algn="ctr"/>
            <a:r>
              <a:rPr lang="el-GR" sz="3600" b="1"/>
              <a:t>Ενδοσκοπική μελέτη του κατώτερου πεπτικού συστήματος σε ασθενείς με νόσο Crohn</a:t>
            </a:r>
          </a:p>
        </p:txBody>
      </p:sp>
      <p:sp>
        <p:nvSpPr>
          <p:cNvPr id="3" name="Υπότιτλος 2">
            <a:extLst>
              <a:ext uri="{FF2B5EF4-FFF2-40B4-BE49-F238E27FC236}">
                <a16:creationId xmlns:a16="http://schemas.microsoft.com/office/drawing/2014/main" id="{60C159AF-C41A-4D09-AC0C-42B66DBB0F0C}"/>
              </a:ext>
            </a:extLst>
          </p:cNvPr>
          <p:cNvSpPr>
            <a:spLocks noGrp="1"/>
          </p:cNvSpPr>
          <p:nvPr>
            <p:ph type="subTitle" idx="1"/>
          </p:nvPr>
        </p:nvSpPr>
        <p:spPr>
          <a:xfrm>
            <a:off x="1484482" y="5262439"/>
            <a:ext cx="8915399" cy="499159"/>
          </a:xfrm>
        </p:spPr>
        <p:txBody>
          <a:bodyPr/>
          <a:lstStyle/>
          <a:p>
            <a:pPr algn="ctr"/>
            <a:r>
              <a:rPr lang="el-GR" sz="2400" b="1">
                <a:solidFill>
                  <a:schemeClr val="tx1"/>
                </a:solidFill>
              </a:rPr>
              <a:t>Τόλη Κλειώ</a:t>
            </a:r>
          </a:p>
        </p:txBody>
      </p:sp>
      <p:pic>
        <p:nvPicPr>
          <p:cNvPr id="26" name="image1.jpeg">
            <a:extLst>
              <a:ext uri="{FF2B5EF4-FFF2-40B4-BE49-F238E27FC236}">
                <a16:creationId xmlns:a16="http://schemas.microsoft.com/office/drawing/2014/main" id="{8812188C-058B-4626-8634-DA519318B732}"/>
              </a:ext>
            </a:extLst>
          </p:cNvPr>
          <p:cNvPicPr/>
          <p:nvPr/>
        </p:nvPicPr>
        <p:blipFill>
          <a:blip r:embed="rId2" cstate="print"/>
          <a:stretch>
            <a:fillRect/>
          </a:stretch>
        </p:blipFill>
        <p:spPr>
          <a:xfrm>
            <a:off x="1015217" y="63372"/>
            <a:ext cx="938530" cy="871220"/>
          </a:xfrm>
          <a:prstGeom prst="rect">
            <a:avLst/>
          </a:prstGeom>
        </p:spPr>
      </p:pic>
      <p:sp>
        <p:nvSpPr>
          <p:cNvPr id="19" name="Ορθογώνιο 18">
            <a:extLst>
              <a:ext uri="{FF2B5EF4-FFF2-40B4-BE49-F238E27FC236}">
                <a16:creationId xmlns:a16="http://schemas.microsoft.com/office/drawing/2014/main" id="{57AA51E1-BBC3-407E-A30B-E40C8D1AE3C9}"/>
              </a:ext>
            </a:extLst>
          </p:cNvPr>
          <p:cNvSpPr/>
          <p:nvPr/>
        </p:nvSpPr>
        <p:spPr>
          <a:xfrm>
            <a:off x="379751" y="1047037"/>
            <a:ext cx="2209462" cy="1077218"/>
          </a:xfrm>
          <a:prstGeom prst="rect">
            <a:avLst/>
          </a:prstGeom>
        </p:spPr>
        <p:txBody>
          <a:bodyPr wrap="square">
            <a:spAutoFit/>
          </a:bodyPr>
          <a:lstStyle/>
          <a:p>
            <a:pPr algn="ctr"/>
            <a:r>
              <a:rPr lang="el-GR" sz="1600" b="1"/>
              <a:t>Τμήμα Ιατρικής</a:t>
            </a:r>
          </a:p>
          <a:p>
            <a:pPr algn="ctr"/>
            <a:r>
              <a:rPr lang="el-GR" sz="1600" b="1"/>
              <a:t>Σχολή Επιστήμων Υγείας Πανεπιστήμιο Ιωαννίνων</a:t>
            </a:r>
          </a:p>
        </p:txBody>
      </p:sp>
      <p:sp>
        <p:nvSpPr>
          <p:cNvPr id="20" name="Ορθογώνιο 19">
            <a:extLst>
              <a:ext uri="{FF2B5EF4-FFF2-40B4-BE49-F238E27FC236}">
                <a16:creationId xmlns:a16="http://schemas.microsoft.com/office/drawing/2014/main" id="{31116FAB-4934-46E8-A088-80CE14E6418D}"/>
              </a:ext>
            </a:extLst>
          </p:cNvPr>
          <p:cNvSpPr/>
          <p:nvPr/>
        </p:nvSpPr>
        <p:spPr>
          <a:xfrm>
            <a:off x="3287843" y="175817"/>
            <a:ext cx="6096000" cy="646331"/>
          </a:xfrm>
          <a:prstGeom prst="rect">
            <a:avLst/>
          </a:prstGeom>
        </p:spPr>
        <p:txBody>
          <a:bodyPr lIns="91440" tIns="45720" rIns="91440" bIns="45720" anchor="t">
            <a:spAutoFit/>
          </a:bodyPr>
          <a:lstStyle/>
          <a:p>
            <a:pPr algn="ctr"/>
            <a:r>
              <a:rPr lang="el-GR" b="1"/>
              <a:t>Διατμηματικό Πρόγραμμα Μεταπτυχιακών Σπουδών</a:t>
            </a:r>
          </a:p>
          <a:p>
            <a:pPr algn="ctr"/>
            <a:r>
              <a:rPr lang="el-GR" b="1"/>
              <a:t>ΝΟΣΗΛΕΥΤΙΚΗ ΦΡΟΝΤΙΔΑ ΕΝΗΛΙΚΩΝ</a:t>
            </a:r>
          </a:p>
        </p:txBody>
      </p:sp>
      <p:pic>
        <p:nvPicPr>
          <p:cNvPr id="29" name="image2.jpeg">
            <a:extLst>
              <a:ext uri="{FF2B5EF4-FFF2-40B4-BE49-F238E27FC236}">
                <a16:creationId xmlns:a16="http://schemas.microsoft.com/office/drawing/2014/main" id="{A769D4AB-0E0F-4BCF-8ED1-230FC3235FA7}"/>
              </a:ext>
            </a:extLst>
          </p:cNvPr>
          <p:cNvPicPr/>
          <p:nvPr/>
        </p:nvPicPr>
        <p:blipFill>
          <a:blip r:embed="rId3" cstate="print"/>
          <a:stretch>
            <a:fillRect/>
          </a:stretch>
        </p:blipFill>
        <p:spPr>
          <a:xfrm>
            <a:off x="10786531" y="116127"/>
            <a:ext cx="788035" cy="990600"/>
          </a:xfrm>
          <a:prstGeom prst="rect">
            <a:avLst/>
          </a:prstGeom>
        </p:spPr>
      </p:pic>
      <p:sp>
        <p:nvSpPr>
          <p:cNvPr id="21" name="Ορθογώνιο 20">
            <a:extLst>
              <a:ext uri="{FF2B5EF4-FFF2-40B4-BE49-F238E27FC236}">
                <a16:creationId xmlns:a16="http://schemas.microsoft.com/office/drawing/2014/main" id="{E53C82A6-48D3-4666-8FD2-4B14C7E5BEA5}"/>
              </a:ext>
            </a:extLst>
          </p:cNvPr>
          <p:cNvSpPr/>
          <p:nvPr/>
        </p:nvSpPr>
        <p:spPr>
          <a:xfrm>
            <a:off x="9503764" y="1096402"/>
            <a:ext cx="2688236" cy="830997"/>
          </a:xfrm>
          <a:prstGeom prst="rect">
            <a:avLst/>
          </a:prstGeom>
        </p:spPr>
        <p:txBody>
          <a:bodyPr wrap="square">
            <a:spAutoFit/>
          </a:bodyPr>
          <a:lstStyle/>
          <a:p>
            <a:pPr algn="ctr"/>
            <a:r>
              <a:rPr lang="el-GR" sz="1600" b="1"/>
              <a:t>Τμήμα Νοσηλευτικής Σχολή Επιστημών Υγείας Πανεπιστήμιο Ιωαννίνων</a:t>
            </a:r>
          </a:p>
        </p:txBody>
      </p:sp>
    </p:spTree>
    <p:extLst>
      <p:ext uri="{BB962C8B-B14F-4D97-AF65-F5344CB8AC3E}">
        <p14:creationId xmlns:p14="http://schemas.microsoft.com/office/powerpoint/2010/main" val="3723550365"/>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CB57E2-5D66-4E2F-BCE3-C47EC29B185E}"/>
              </a:ext>
            </a:extLst>
          </p:cNvPr>
          <p:cNvSpPr>
            <a:spLocks noGrp="1"/>
          </p:cNvSpPr>
          <p:nvPr>
            <p:ph type="title"/>
          </p:nvPr>
        </p:nvSpPr>
        <p:spPr/>
        <p:txBody>
          <a:bodyPr/>
          <a:lstStyle/>
          <a:p>
            <a:r>
              <a:rPr lang="el-GR" b="1"/>
              <a:t>Μεθοδολογία Έρευνας</a:t>
            </a:r>
          </a:p>
        </p:txBody>
      </p:sp>
      <p:sp>
        <p:nvSpPr>
          <p:cNvPr id="3" name="Θέση περιεχομένου 2">
            <a:extLst>
              <a:ext uri="{FF2B5EF4-FFF2-40B4-BE49-F238E27FC236}">
                <a16:creationId xmlns:a16="http://schemas.microsoft.com/office/drawing/2014/main" id="{CDB2E81F-7CB6-4657-A7B2-278A06B2D10E}"/>
              </a:ext>
            </a:extLst>
          </p:cNvPr>
          <p:cNvSpPr>
            <a:spLocks noGrp="1"/>
          </p:cNvSpPr>
          <p:nvPr>
            <p:ph idx="1"/>
          </p:nvPr>
        </p:nvSpPr>
        <p:spPr>
          <a:xfrm>
            <a:off x="1046500" y="1429062"/>
            <a:ext cx="9476595" cy="5016708"/>
          </a:xfrm>
        </p:spPr>
        <p:txBody>
          <a:bodyPr vert="horz" lIns="91440" tIns="45720" rIns="91440" bIns="45720" rtlCol="0" anchor="t">
            <a:normAutofit/>
          </a:bodyPr>
          <a:lstStyle/>
          <a:p>
            <a:r>
              <a:rPr lang="el-GR" sz="2000">
                <a:solidFill>
                  <a:schemeClr val="tx1"/>
                </a:solidFill>
              </a:rPr>
              <a:t>Πραγματοποιήθηκε αναδρομική καταγραφή των εξωεντερικών εκδηλώσεων των ασθενών με ΙΦΠΕ από το έτος 1982 έως και το έτος 2010, με στόχο την αναζήτηση όλων των επιδημιολογικών δεδομένων εξωεντερικών εκδηλώσεων των ΙΦΝΕ ασθενών. </a:t>
            </a:r>
          </a:p>
          <a:p>
            <a:r>
              <a:rPr lang="el-GR" sz="2000">
                <a:solidFill>
                  <a:schemeClr val="tx1"/>
                </a:solidFill>
              </a:rPr>
              <a:t>Η μελέτη αποτέλεσε τη συνέχεια προηγούμενων μελετών στο τμήμα. Οι συγκεκριμένοι ασθενείς παρακολουθούνται στην Ηπατο-Γαστρεντερολογική μονάδα της Α΄ Παθολογικής κλινικής του Π.Γ.Ν. Ιωαννίνων και από τους Γαστρεντερολόγους της ΒΔ Ελλάδας και η συλλογή των στοιχείων έγινε από τους ιατρικούς φακέλους και το αρχείο της μονάδας. </a:t>
            </a:r>
          </a:p>
          <a:p>
            <a:r>
              <a:rPr lang="el-GR" sz="2000">
                <a:solidFill>
                  <a:schemeClr val="tx1"/>
                </a:solidFill>
              </a:rPr>
              <a:t>Στην έρευνα συμμετείχαν συνολικά 556 ασθενείς. </a:t>
            </a:r>
          </a:p>
        </p:txBody>
      </p:sp>
    </p:spTree>
    <p:extLst>
      <p:ext uri="{BB962C8B-B14F-4D97-AF65-F5344CB8AC3E}">
        <p14:creationId xmlns:p14="http://schemas.microsoft.com/office/powerpoint/2010/main" val="3748895150"/>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BEFDC5-AAF4-4365-81DB-1A129584EE27}"/>
              </a:ext>
            </a:extLst>
          </p:cNvPr>
          <p:cNvSpPr>
            <a:spLocks noGrp="1"/>
          </p:cNvSpPr>
          <p:nvPr>
            <p:ph type="title"/>
          </p:nvPr>
        </p:nvSpPr>
        <p:spPr>
          <a:xfrm>
            <a:off x="332560" y="219388"/>
            <a:ext cx="8596668" cy="1320800"/>
          </a:xfrm>
        </p:spPr>
        <p:txBody>
          <a:bodyPr/>
          <a:lstStyle/>
          <a:p>
            <a:r>
              <a:rPr lang="el-GR" b="1"/>
              <a:t>Εργαλείο έρευνας </a:t>
            </a:r>
          </a:p>
        </p:txBody>
      </p:sp>
      <p:sp>
        <p:nvSpPr>
          <p:cNvPr id="3" name="Θέση περιεχομένου 2">
            <a:extLst>
              <a:ext uri="{FF2B5EF4-FFF2-40B4-BE49-F238E27FC236}">
                <a16:creationId xmlns:a16="http://schemas.microsoft.com/office/drawing/2014/main" id="{B21D9082-1B83-4538-B9D2-A71A56A9EA79}"/>
              </a:ext>
            </a:extLst>
          </p:cNvPr>
          <p:cNvSpPr>
            <a:spLocks noGrp="1"/>
          </p:cNvSpPr>
          <p:nvPr>
            <p:ph idx="1"/>
          </p:nvPr>
        </p:nvSpPr>
        <p:spPr>
          <a:xfrm>
            <a:off x="603978" y="1090483"/>
            <a:ext cx="9484402" cy="4890591"/>
          </a:xfrm>
        </p:spPr>
        <p:txBody>
          <a:bodyPr vert="horz" lIns="91440" tIns="45720" rIns="91440" bIns="45720" rtlCol="0" anchor="t">
            <a:normAutofit/>
          </a:bodyPr>
          <a:lstStyle/>
          <a:p>
            <a:pPr>
              <a:buFont typeface="+mj-lt"/>
              <a:buAutoNum type="arabicPeriod"/>
            </a:pPr>
            <a:r>
              <a:rPr lang="el-GR" sz="2000" b="1">
                <a:solidFill>
                  <a:schemeClr val="tx1"/>
                </a:solidFill>
              </a:rPr>
              <a:t>Δημογραφικά</a:t>
            </a:r>
            <a:r>
              <a:rPr lang="el-GR" sz="2000">
                <a:solidFill>
                  <a:schemeClr val="tx1"/>
                </a:solidFill>
              </a:rPr>
              <a:t> χαρακτηριστικά των ασθενών</a:t>
            </a:r>
          </a:p>
          <a:p>
            <a:pPr>
              <a:buFont typeface="+mj-lt"/>
              <a:buAutoNum type="arabicPeriod"/>
            </a:pPr>
            <a:r>
              <a:rPr lang="el-GR" sz="2000" b="1">
                <a:solidFill>
                  <a:schemeClr val="tx1"/>
                </a:solidFill>
              </a:rPr>
              <a:t>Χαρακτηριστικά</a:t>
            </a:r>
            <a:r>
              <a:rPr lang="el-GR" sz="2000">
                <a:solidFill>
                  <a:schemeClr val="tx1"/>
                </a:solidFill>
              </a:rPr>
              <a:t> της ασθένειας: νόσος, εντόπιση νόσου, περιπωκτική νόσος, έτος διάγνωσης νόσου, ημέρες νοσηλείας λόγω ΙΦΝΕ, έτη παρακολούθησης, αναπηρία σημαντική λόγω ΙΦΝΕ, επίσημη ψυχική πάθηση υπό αγωγή, ζων ασθενής.</a:t>
            </a:r>
          </a:p>
          <a:p>
            <a:pPr>
              <a:buFont typeface="+mj-lt"/>
              <a:buAutoNum type="arabicPeriod"/>
            </a:pPr>
            <a:r>
              <a:rPr lang="el-GR" sz="2000" b="1">
                <a:solidFill>
                  <a:schemeClr val="tx1"/>
                </a:solidFill>
              </a:rPr>
              <a:t>Πληροφορίες σχετικές τις εξωεντερικές εκδηλώσεις</a:t>
            </a:r>
          </a:p>
          <a:p>
            <a:pPr>
              <a:buFont typeface="+mj-lt"/>
              <a:buAutoNum type="arabicPeriod"/>
            </a:pPr>
            <a:r>
              <a:rPr lang="el-GR" sz="2000" b="1">
                <a:solidFill>
                  <a:schemeClr val="tx1"/>
                </a:solidFill>
              </a:rPr>
              <a:t>Πληροφορίες του ασθενή </a:t>
            </a:r>
            <a:r>
              <a:rPr lang="el-GR" sz="2000">
                <a:solidFill>
                  <a:schemeClr val="tx1"/>
                </a:solidFill>
              </a:rPr>
              <a:t>σχετικές με την ασθένεια του</a:t>
            </a:r>
          </a:p>
          <a:p>
            <a:endParaRPr lang="el-GR" sz="2400">
              <a:solidFill>
                <a:schemeClr val="tx1"/>
              </a:solidFill>
            </a:endParaRPr>
          </a:p>
        </p:txBody>
      </p:sp>
    </p:spTree>
    <p:extLst>
      <p:ext uri="{BB962C8B-B14F-4D97-AF65-F5344CB8AC3E}">
        <p14:creationId xmlns:p14="http://schemas.microsoft.com/office/powerpoint/2010/main" val="194221128"/>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C536A1-138B-4D4F-92B3-DB8A41DE8EF5}"/>
              </a:ext>
            </a:extLst>
          </p:cNvPr>
          <p:cNvSpPr>
            <a:spLocks noGrp="1"/>
          </p:cNvSpPr>
          <p:nvPr>
            <p:ph type="title"/>
          </p:nvPr>
        </p:nvSpPr>
        <p:spPr/>
        <p:txBody>
          <a:bodyPr/>
          <a:lstStyle/>
          <a:p>
            <a:r>
              <a:rPr lang="el-GR" b="1"/>
              <a:t>Στατιστική ανάλυση</a:t>
            </a:r>
            <a:br>
              <a:rPr lang="el-GR"/>
            </a:br>
            <a:endParaRPr lang="el-GR"/>
          </a:p>
        </p:txBody>
      </p:sp>
      <p:sp>
        <p:nvSpPr>
          <p:cNvPr id="3" name="Θέση περιεχομένου 2">
            <a:extLst>
              <a:ext uri="{FF2B5EF4-FFF2-40B4-BE49-F238E27FC236}">
                <a16:creationId xmlns:a16="http://schemas.microsoft.com/office/drawing/2014/main" id="{F07A7068-0738-4D58-A84C-72D619D6760A}"/>
              </a:ext>
            </a:extLst>
          </p:cNvPr>
          <p:cNvSpPr>
            <a:spLocks noGrp="1"/>
          </p:cNvSpPr>
          <p:nvPr>
            <p:ph idx="1"/>
          </p:nvPr>
        </p:nvSpPr>
        <p:spPr>
          <a:xfrm>
            <a:off x="813841" y="1455294"/>
            <a:ext cx="8915400" cy="4195997"/>
          </a:xfrm>
        </p:spPr>
        <p:txBody>
          <a:bodyPr vert="horz" lIns="91440" tIns="45720" rIns="91440" bIns="45720" rtlCol="0" anchor="t">
            <a:normAutofit/>
          </a:bodyPr>
          <a:lstStyle/>
          <a:p>
            <a:r>
              <a:rPr lang="el-GR" sz="2000">
                <a:solidFill>
                  <a:schemeClr val="tx1"/>
                </a:solidFill>
              </a:rPr>
              <a:t>Τα δεδομένα που συλλέχθηκαν από τους ασθενείς με ΙΦΝΕ εισήχθησαν στο στατιστικό πρόγραμμα S.P.S.S. 25 (</a:t>
            </a:r>
            <a:r>
              <a:rPr lang="el-GR" sz="2000" err="1">
                <a:solidFill>
                  <a:schemeClr val="tx1"/>
                </a:solidFill>
              </a:rPr>
              <a:t>Statistical</a:t>
            </a:r>
            <a:r>
              <a:rPr lang="el-GR" sz="2000">
                <a:solidFill>
                  <a:schemeClr val="tx1"/>
                </a:solidFill>
              </a:rPr>
              <a:t> </a:t>
            </a:r>
            <a:r>
              <a:rPr lang="el-GR" sz="2000" err="1">
                <a:solidFill>
                  <a:schemeClr val="tx1"/>
                </a:solidFill>
              </a:rPr>
              <a:t>Package</a:t>
            </a:r>
            <a:r>
              <a:rPr lang="el-GR" sz="2000">
                <a:solidFill>
                  <a:schemeClr val="tx1"/>
                </a:solidFill>
              </a:rPr>
              <a:t> for Social </a:t>
            </a:r>
            <a:r>
              <a:rPr lang="el-GR" sz="2000" err="1">
                <a:solidFill>
                  <a:schemeClr val="tx1"/>
                </a:solidFill>
              </a:rPr>
              <a:t>Sciences</a:t>
            </a:r>
            <a:r>
              <a:rPr lang="el-GR" sz="2000">
                <a:solidFill>
                  <a:schemeClr val="tx1"/>
                </a:solidFill>
              </a:rPr>
              <a:t>) προκειμένου να διεξαχθεί η στατιστική τους επεξεργασία και τα τελικά συμπεράσματα. </a:t>
            </a:r>
          </a:p>
          <a:p>
            <a:r>
              <a:rPr lang="el-GR" sz="2000">
                <a:solidFill>
                  <a:schemeClr val="tx1"/>
                </a:solidFill>
              </a:rPr>
              <a:t>Η στατιστική επεξεργασία βασίστηκε στην παρουσίαση περιγραφικών αποτελεσμάτων με τη μορφή ποσοστιαίων κατανομών, μέσων τιμών και τυπικών αποκλίσεων. </a:t>
            </a:r>
          </a:p>
          <a:p>
            <a:r>
              <a:rPr lang="el-GR" sz="2000">
                <a:solidFill>
                  <a:schemeClr val="tx1"/>
                </a:solidFill>
              </a:rPr>
              <a:t>Σύγκριση με βάση τις ποσοστιαίες κατανομές και τις μέσες τιμές μεταξύ των χαρακτηριστικών του δείγματος και των σχετικών με τις οφθαλμολογικές εκδηλώσεις των ασθενών.</a:t>
            </a:r>
          </a:p>
          <a:p>
            <a:endParaRPr lang="el-GR" sz="2000">
              <a:solidFill>
                <a:schemeClr val="tx1"/>
              </a:solidFill>
            </a:endParaRPr>
          </a:p>
        </p:txBody>
      </p:sp>
    </p:spTree>
    <p:extLst>
      <p:ext uri="{BB962C8B-B14F-4D97-AF65-F5344CB8AC3E}">
        <p14:creationId xmlns:p14="http://schemas.microsoft.com/office/powerpoint/2010/main" val="475574490"/>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764E5E-5437-4A68-951C-F97E52FB41B4}"/>
              </a:ext>
            </a:extLst>
          </p:cNvPr>
          <p:cNvSpPr>
            <a:spLocks noGrp="1"/>
          </p:cNvSpPr>
          <p:nvPr>
            <p:ph type="title"/>
          </p:nvPr>
        </p:nvSpPr>
        <p:spPr>
          <a:xfrm>
            <a:off x="2532965" y="2303009"/>
            <a:ext cx="8911687" cy="1280890"/>
          </a:xfrm>
        </p:spPr>
        <p:txBody>
          <a:bodyPr>
            <a:normAutofit/>
          </a:bodyPr>
          <a:lstStyle/>
          <a:p>
            <a:pPr algn="ctr"/>
            <a:r>
              <a:rPr lang="el-GR" sz="4000" b="1"/>
              <a:t>Αποτελέσματα Έρευνας </a:t>
            </a:r>
          </a:p>
        </p:txBody>
      </p:sp>
    </p:spTree>
    <p:extLst>
      <p:ext uri="{BB962C8B-B14F-4D97-AF65-F5344CB8AC3E}">
        <p14:creationId xmlns:p14="http://schemas.microsoft.com/office/powerpoint/2010/main" val="236646409"/>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ECD9F8-5DA2-4769-9F85-ACC345B67A1C}"/>
              </a:ext>
            </a:extLst>
          </p:cNvPr>
          <p:cNvSpPr>
            <a:spLocks noGrp="1"/>
          </p:cNvSpPr>
          <p:nvPr>
            <p:ph type="title"/>
          </p:nvPr>
        </p:nvSpPr>
        <p:spPr>
          <a:xfrm>
            <a:off x="1640156" y="259299"/>
            <a:ext cx="8911687" cy="1280890"/>
          </a:xfrm>
        </p:spPr>
        <p:txBody>
          <a:bodyPr>
            <a:normAutofit/>
          </a:bodyPr>
          <a:lstStyle/>
          <a:p>
            <a:r>
              <a:rPr lang="el-GR"/>
              <a:t>Δημογραφικά Χαρακτηριστικά</a:t>
            </a:r>
            <a:br>
              <a:rPr lang="el-GR"/>
            </a:br>
            <a:endParaRPr lang="el-GR"/>
          </a:p>
        </p:txBody>
      </p:sp>
      <p:sp>
        <p:nvSpPr>
          <p:cNvPr id="3" name="Θέση περιεχομένου 2">
            <a:extLst>
              <a:ext uri="{FF2B5EF4-FFF2-40B4-BE49-F238E27FC236}">
                <a16:creationId xmlns:a16="http://schemas.microsoft.com/office/drawing/2014/main" id="{18EBCB75-57E0-4BF9-B9AF-5191CA92A1AE}"/>
              </a:ext>
            </a:extLst>
          </p:cNvPr>
          <p:cNvSpPr>
            <a:spLocks noGrp="1"/>
          </p:cNvSpPr>
          <p:nvPr>
            <p:ph idx="1"/>
          </p:nvPr>
        </p:nvSpPr>
        <p:spPr>
          <a:xfrm>
            <a:off x="595521" y="1405278"/>
            <a:ext cx="9297988" cy="3777622"/>
          </a:xfrm>
        </p:spPr>
        <p:txBody>
          <a:bodyPr>
            <a:normAutofit/>
          </a:bodyPr>
          <a:lstStyle/>
          <a:p>
            <a:pPr>
              <a:lnSpc>
                <a:spcPct val="150000"/>
              </a:lnSpc>
            </a:pPr>
            <a:r>
              <a:rPr lang="el-GR" sz="2000">
                <a:solidFill>
                  <a:schemeClr val="tx1"/>
                </a:solidFill>
              </a:rPr>
              <a:t>Το 58,6% των ασθενών ήταν άνδρες και το 41,4% γυναίκες. </a:t>
            </a:r>
          </a:p>
          <a:p>
            <a:pPr>
              <a:lnSpc>
                <a:spcPct val="150000"/>
              </a:lnSpc>
            </a:pPr>
            <a:r>
              <a:rPr lang="el-GR" sz="2000">
                <a:solidFill>
                  <a:schemeClr val="tx1"/>
                </a:solidFill>
              </a:rPr>
              <a:t>Η μέση ηλικία των ασθενών ήταν 54,4 ±22,3 έτη. </a:t>
            </a:r>
          </a:p>
          <a:p>
            <a:pPr>
              <a:lnSpc>
                <a:spcPct val="150000"/>
              </a:lnSpc>
            </a:pPr>
            <a:r>
              <a:rPr lang="el-GR" sz="2000">
                <a:solidFill>
                  <a:schemeClr val="tx1"/>
                </a:solidFill>
              </a:rPr>
              <a:t>Το 34% των ασθενών κάπνιζαν πριν την νόσο, ενώ το 66% των ασθενών δεν κάπνιζε. </a:t>
            </a:r>
          </a:p>
          <a:p>
            <a:pPr>
              <a:lnSpc>
                <a:spcPct val="150000"/>
              </a:lnSpc>
            </a:pPr>
            <a:r>
              <a:rPr lang="el-GR" sz="2000">
                <a:solidFill>
                  <a:schemeClr val="tx1"/>
                </a:solidFill>
              </a:rPr>
              <a:t>Το 22,9% των ασθενών κάπνιζαν μετά την νόσο και το 77,01% δεν κάπνιζε. </a:t>
            </a:r>
          </a:p>
          <a:p>
            <a:pPr>
              <a:lnSpc>
                <a:spcPct val="150000"/>
              </a:lnSpc>
            </a:pPr>
            <a:endParaRPr lang="el-GR" sz="2000" b="1">
              <a:solidFill>
                <a:schemeClr val="tx1"/>
              </a:solidFill>
            </a:endParaRPr>
          </a:p>
        </p:txBody>
      </p:sp>
    </p:spTree>
    <p:extLst>
      <p:ext uri="{BB962C8B-B14F-4D97-AF65-F5344CB8AC3E}">
        <p14:creationId xmlns:p14="http://schemas.microsoft.com/office/powerpoint/2010/main" val="1043174682"/>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95FD6C-9497-4B76-AB12-222E4055002E}"/>
              </a:ext>
            </a:extLst>
          </p:cNvPr>
          <p:cNvSpPr>
            <a:spLocks noGrp="1"/>
          </p:cNvSpPr>
          <p:nvPr>
            <p:ph type="title"/>
          </p:nvPr>
        </p:nvSpPr>
        <p:spPr>
          <a:xfrm>
            <a:off x="1498643" y="89232"/>
            <a:ext cx="8911687" cy="1280890"/>
          </a:xfrm>
        </p:spPr>
        <p:txBody>
          <a:bodyPr/>
          <a:lstStyle/>
          <a:p>
            <a:r>
              <a:rPr lang="el-GR" b="1"/>
              <a:t>Χαρακτηριστικά ασθένειας ΙΦΝΕ</a:t>
            </a:r>
          </a:p>
        </p:txBody>
      </p:sp>
      <p:pic>
        <p:nvPicPr>
          <p:cNvPr id="3" name="Εικόνα 2">
            <a:extLst>
              <a:ext uri="{FF2B5EF4-FFF2-40B4-BE49-F238E27FC236}">
                <a16:creationId xmlns:a16="http://schemas.microsoft.com/office/drawing/2014/main" id="{E5ED4354-6A1B-4EF9-A8D1-2521A50AD8BF}"/>
              </a:ext>
            </a:extLst>
          </p:cNvPr>
          <p:cNvPicPr>
            <a:picLocks noChangeAspect="1"/>
          </p:cNvPicPr>
          <p:nvPr/>
        </p:nvPicPr>
        <p:blipFill>
          <a:blip r:embed="rId2"/>
          <a:stretch>
            <a:fillRect/>
          </a:stretch>
        </p:blipFill>
        <p:spPr>
          <a:xfrm>
            <a:off x="300739" y="729677"/>
            <a:ext cx="5575627" cy="3226820"/>
          </a:xfrm>
          <a:prstGeom prst="rect">
            <a:avLst/>
          </a:prstGeom>
        </p:spPr>
      </p:pic>
      <p:pic>
        <p:nvPicPr>
          <p:cNvPr id="6" name="Εικόνα 5">
            <a:extLst>
              <a:ext uri="{FF2B5EF4-FFF2-40B4-BE49-F238E27FC236}">
                <a16:creationId xmlns:a16="http://schemas.microsoft.com/office/drawing/2014/main" id="{45725A52-5BA4-4B53-9C67-491E743DF951}"/>
              </a:ext>
            </a:extLst>
          </p:cNvPr>
          <p:cNvPicPr>
            <a:picLocks noChangeAspect="1"/>
          </p:cNvPicPr>
          <p:nvPr/>
        </p:nvPicPr>
        <p:blipFill>
          <a:blip r:embed="rId3"/>
          <a:stretch>
            <a:fillRect/>
          </a:stretch>
        </p:blipFill>
        <p:spPr>
          <a:xfrm>
            <a:off x="5876366" y="1099008"/>
            <a:ext cx="5930152" cy="5142322"/>
          </a:xfrm>
          <a:prstGeom prst="rect">
            <a:avLst/>
          </a:prstGeom>
        </p:spPr>
      </p:pic>
      <p:sp>
        <p:nvSpPr>
          <p:cNvPr id="7" name="Ορθογώνιο 6">
            <a:extLst>
              <a:ext uri="{FF2B5EF4-FFF2-40B4-BE49-F238E27FC236}">
                <a16:creationId xmlns:a16="http://schemas.microsoft.com/office/drawing/2014/main" id="{C6BCF664-80B9-4DCB-9328-62534345F564}"/>
              </a:ext>
            </a:extLst>
          </p:cNvPr>
          <p:cNvSpPr/>
          <p:nvPr/>
        </p:nvSpPr>
        <p:spPr>
          <a:xfrm>
            <a:off x="6849319" y="729677"/>
            <a:ext cx="4318811" cy="369332"/>
          </a:xfrm>
          <a:prstGeom prst="rect">
            <a:avLst/>
          </a:prstGeom>
        </p:spPr>
        <p:txBody>
          <a:bodyPr wrap="none">
            <a:spAutoFit/>
          </a:bodyPr>
          <a:lstStyle/>
          <a:p>
            <a:r>
              <a:rPr lang="el-GR" b="1"/>
              <a:t>Εντόπιση Νόσο της Ελκώδης κολίτιδας</a:t>
            </a:r>
          </a:p>
        </p:txBody>
      </p:sp>
      <p:sp>
        <p:nvSpPr>
          <p:cNvPr id="8" name="Ορθογώνιο 7">
            <a:extLst>
              <a:ext uri="{FF2B5EF4-FFF2-40B4-BE49-F238E27FC236}">
                <a16:creationId xmlns:a16="http://schemas.microsoft.com/office/drawing/2014/main" id="{3DF28962-F4CA-45B0-BAB0-43A9424231BB}"/>
              </a:ext>
            </a:extLst>
          </p:cNvPr>
          <p:cNvSpPr/>
          <p:nvPr/>
        </p:nvSpPr>
        <p:spPr>
          <a:xfrm>
            <a:off x="6215027" y="6241330"/>
            <a:ext cx="3767378" cy="369332"/>
          </a:xfrm>
          <a:prstGeom prst="rect">
            <a:avLst/>
          </a:prstGeom>
        </p:spPr>
        <p:txBody>
          <a:bodyPr wrap="none">
            <a:spAutoFit/>
          </a:bodyPr>
          <a:lstStyle/>
          <a:p>
            <a:r>
              <a:rPr lang="el-GR" b="1"/>
              <a:t>Εντόπιση νόσου στην νόσο </a:t>
            </a:r>
            <a:r>
              <a:rPr lang="el-GR" b="1" err="1"/>
              <a:t>Crohn</a:t>
            </a:r>
            <a:endParaRPr lang="el-GR" b="1"/>
          </a:p>
        </p:txBody>
      </p:sp>
      <p:pic>
        <p:nvPicPr>
          <p:cNvPr id="9" name="Εικόνα 8">
            <a:extLst>
              <a:ext uri="{FF2B5EF4-FFF2-40B4-BE49-F238E27FC236}">
                <a16:creationId xmlns:a16="http://schemas.microsoft.com/office/drawing/2014/main" id="{45500CA8-C921-4D22-B540-3301058D4056}"/>
              </a:ext>
            </a:extLst>
          </p:cNvPr>
          <p:cNvPicPr>
            <a:picLocks noChangeAspect="1"/>
          </p:cNvPicPr>
          <p:nvPr/>
        </p:nvPicPr>
        <p:blipFill>
          <a:blip r:embed="rId4"/>
          <a:stretch>
            <a:fillRect/>
          </a:stretch>
        </p:blipFill>
        <p:spPr>
          <a:xfrm>
            <a:off x="300740" y="3956497"/>
            <a:ext cx="5575626" cy="2654165"/>
          </a:xfrm>
          <a:prstGeom prst="rect">
            <a:avLst/>
          </a:prstGeom>
        </p:spPr>
      </p:pic>
    </p:spTree>
    <p:extLst>
      <p:ext uri="{BB962C8B-B14F-4D97-AF65-F5344CB8AC3E}">
        <p14:creationId xmlns:p14="http://schemas.microsoft.com/office/powerpoint/2010/main" val="3658407201"/>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95FD6C-9497-4B76-AB12-222E4055002E}"/>
              </a:ext>
            </a:extLst>
          </p:cNvPr>
          <p:cNvSpPr>
            <a:spLocks noGrp="1"/>
          </p:cNvSpPr>
          <p:nvPr>
            <p:ph type="title"/>
          </p:nvPr>
        </p:nvSpPr>
        <p:spPr>
          <a:xfrm>
            <a:off x="1498643" y="89232"/>
            <a:ext cx="8911687" cy="1280890"/>
          </a:xfrm>
        </p:spPr>
        <p:txBody>
          <a:bodyPr/>
          <a:lstStyle/>
          <a:p>
            <a:r>
              <a:rPr lang="el-GR" b="1"/>
              <a:t>Χαρακτηριστικά ασθένειας ΙΦΝΕ</a:t>
            </a:r>
          </a:p>
        </p:txBody>
      </p:sp>
      <p:sp>
        <p:nvSpPr>
          <p:cNvPr id="4" name="Ορθογώνιο 3">
            <a:extLst>
              <a:ext uri="{FF2B5EF4-FFF2-40B4-BE49-F238E27FC236}">
                <a16:creationId xmlns:a16="http://schemas.microsoft.com/office/drawing/2014/main" id="{6CFE0E63-EDAE-404F-A15B-ECC748DB18D4}"/>
              </a:ext>
            </a:extLst>
          </p:cNvPr>
          <p:cNvSpPr/>
          <p:nvPr/>
        </p:nvSpPr>
        <p:spPr>
          <a:xfrm>
            <a:off x="1336261" y="1185456"/>
            <a:ext cx="2398413" cy="369332"/>
          </a:xfrm>
          <a:prstGeom prst="rect">
            <a:avLst/>
          </a:prstGeom>
        </p:spPr>
        <p:txBody>
          <a:bodyPr wrap="none" lIns="91440" tIns="45720" rIns="91440" bIns="45720" anchor="t">
            <a:spAutoFit/>
          </a:bodyPr>
          <a:lstStyle/>
          <a:p>
            <a:r>
              <a:rPr lang="el-GR" b="1"/>
              <a:t>Περιπρωκτική νόσος</a:t>
            </a:r>
          </a:p>
        </p:txBody>
      </p:sp>
      <p:pic>
        <p:nvPicPr>
          <p:cNvPr id="5" name="Εικόνα 4">
            <a:extLst>
              <a:ext uri="{FF2B5EF4-FFF2-40B4-BE49-F238E27FC236}">
                <a16:creationId xmlns:a16="http://schemas.microsoft.com/office/drawing/2014/main" id="{9086952E-283B-41B2-8870-6DBAD7588BBB}"/>
              </a:ext>
            </a:extLst>
          </p:cNvPr>
          <p:cNvPicPr>
            <a:picLocks noChangeAspect="1"/>
          </p:cNvPicPr>
          <p:nvPr/>
        </p:nvPicPr>
        <p:blipFill>
          <a:blip r:embed="rId2"/>
          <a:stretch>
            <a:fillRect/>
          </a:stretch>
        </p:blipFill>
        <p:spPr>
          <a:xfrm>
            <a:off x="473707" y="1672412"/>
            <a:ext cx="6115762" cy="3619116"/>
          </a:xfrm>
          <a:prstGeom prst="rect">
            <a:avLst/>
          </a:prstGeom>
        </p:spPr>
      </p:pic>
      <p:sp>
        <p:nvSpPr>
          <p:cNvPr id="10" name="Ορθογώνιο 9">
            <a:extLst>
              <a:ext uri="{FF2B5EF4-FFF2-40B4-BE49-F238E27FC236}">
                <a16:creationId xmlns:a16="http://schemas.microsoft.com/office/drawing/2014/main" id="{343D7C58-E467-4E25-8CD0-229487A82D48}"/>
              </a:ext>
            </a:extLst>
          </p:cNvPr>
          <p:cNvSpPr/>
          <p:nvPr/>
        </p:nvSpPr>
        <p:spPr>
          <a:xfrm>
            <a:off x="6775553" y="1951672"/>
            <a:ext cx="4766871" cy="2246769"/>
          </a:xfrm>
          <a:prstGeom prst="rect">
            <a:avLst/>
          </a:prstGeom>
        </p:spPr>
        <p:txBody>
          <a:bodyPr wrap="square">
            <a:spAutoFit/>
          </a:bodyPr>
          <a:lstStyle/>
          <a:p>
            <a:pPr marL="285750" indent="-285750">
              <a:buFont typeface="Wingdings" panose="05000000000000000000" pitchFamily="2" charset="2"/>
              <a:buChar char="Ø"/>
            </a:pPr>
            <a:r>
              <a:rPr lang="el-GR" sz="2000"/>
              <a:t>Το 51,1% των ασθενών διαγνώστηκε με την νόσο μεταξύ 1982 και  2000, ενώ το υπόλοιπο ποσοστό μεταξύ 2001 και 2010. </a:t>
            </a:r>
          </a:p>
          <a:p>
            <a:pPr marL="285750" indent="-285750">
              <a:buFont typeface="Wingdings" panose="05000000000000000000" pitchFamily="2" charset="2"/>
              <a:buChar char="Ø"/>
            </a:pPr>
            <a:r>
              <a:rPr lang="el-GR" sz="2000"/>
              <a:t>Τα έτη 2007 και 2008 παρατηρείται μια μικρή αύξηση στις νέες περιπτώσεις. </a:t>
            </a:r>
          </a:p>
        </p:txBody>
      </p:sp>
    </p:spTree>
    <p:extLst>
      <p:ext uri="{BB962C8B-B14F-4D97-AF65-F5344CB8AC3E}">
        <p14:creationId xmlns:p14="http://schemas.microsoft.com/office/powerpoint/2010/main" val="591129396"/>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Ορθογώνιο 6">
            <a:extLst>
              <a:ext uri="{FF2B5EF4-FFF2-40B4-BE49-F238E27FC236}">
                <a16:creationId xmlns:a16="http://schemas.microsoft.com/office/drawing/2014/main" id="{3B6324E7-4A67-4A2A-9858-9DA8DC5342B8}"/>
              </a:ext>
            </a:extLst>
          </p:cNvPr>
          <p:cNvSpPr/>
          <p:nvPr/>
        </p:nvSpPr>
        <p:spPr>
          <a:xfrm>
            <a:off x="457918" y="471154"/>
            <a:ext cx="5883342" cy="369332"/>
          </a:xfrm>
          <a:prstGeom prst="rect">
            <a:avLst/>
          </a:prstGeom>
        </p:spPr>
        <p:txBody>
          <a:bodyPr wrap="none">
            <a:spAutoFit/>
          </a:bodyPr>
          <a:lstStyle/>
          <a:p>
            <a:r>
              <a:rPr lang="el-GR" b="1"/>
              <a:t>Παραπομπή από άλλη ειδικότητα λόγω </a:t>
            </a:r>
            <a:r>
              <a:rPr lang="el-GR" b="1" err="1"/>
              <a:t>εξωεντερικής</a:t>
            </a:r>
            <a:endParaRPr lang="el-GR" b="1"/>
          </a:p>
        </p:txBody>
      </p:sp>
      <p:pic>
        <p:nvPicPr>
          <p:cNvPr id="8" name="Εικόνα 7">
            <a:extLst>
              <a:ext uri="{FF2B5EF4-FFF2-40B4-BE49-F238E27FC236}">
                <a16:creationId xmlns:a16="http://schemas.microsoft.com/office/drawing/2014/main" id="{C0A3B46D-70DD-4BB2-A9BA-DB42AD129C52}"/>
              </a:ext>
            </a:extLst>
          </p:cNvPr>
          <p:cNvPicPr>
            <a:picLocks noChangeAspect="1"/>
          </p:cNvPicPr>
          <p:nvPr/>
        </p:nvPicPr>
        <p:blipFill>
          <a:blip r:embed="rId3"/>
          <a:stretch>
            <a:fillRect/>
          </a:stretch>
        </p:blipFill>
        <p:spPr>
          <a:xfrm>
            <a:off x="326830" y="964001"/>
            <a:ext cx="5523911" cy="3731075"/>
          </a:xfrm>
          <a:prstGeom prst="rect">
            <a:avLst/>
          </a:prstGeom>
        </p:spPr>
      </p:pic>
      <p:sp>
        <p:nvSpPr>
          <p:cNvPr id="9" name="Ορθογώνιο 8">
            <a:extLst>
              <a:ext uri="{FF2B5EF4-FFF2-40B4-BE49-F238E27FC236}">
                <a16:creationId xmlns:a16="http://schemas.microsoft.com/office/drawing/2014/main" id="{ACB801E3-540A-4FEA-9106-EA6A6276F006}"/>
              </a:ext>
            </a:extLst>
          </p:cNvPr>
          <p:cNvSpPr/>
          <p:nvPr/>
        </p:nvSpPr>
        <p:spPr>
          <a:xfrm>
            <a:off x="7255620" y="1650347"/>
            <a:ext cx="2536272" cy="369332"/>
          </a:xfrm>
          <a:prstGeom prst="rect">
            <a:avLst/>
          </a:prstGeom>
        </p:spPr>
        <p:txBody>
          <a:bodyPr wrap="none">
            <a:spAutoFit/>
          </a:bodyPr>
          <a:lstStyle/>
          <a:p>
            <a:r>
              <a:rPr lang="el-GR" b="1"/>
              <a:t>Έτη Παρακολούθησης</a:t>
            </a:r>
          </a:p>
        </p:txBody>
      </p:sp>
      <p:pic>
        <p:nvPicPr>
          <p:cNvPr id="10" name="Εικόνα 9">
            <a:extLst>
              <a:ext uri="{FF2B5EF4-FFF2-40B4-BE49-F238E27FC236}">
                <a16:creationId xmlns:a16="http://schemas.microsoft.com/office/drawing/2014/main" id="{52A74FB3-68EE-40DD-B627-09F6407A1BDB}"/>
              </a:ext>
            </a:extLst>
          </p:cNvPr>
          <p:cNvPicPr>
            <a:picLocks noChangeAspect="1"/>
          </p:cNvPicPr>
          <p:nvPr/>
        </p:nvPicPr>
        <p:blipFill>
          <a:blip r:embed="rId4"/>
          <a:stretch>
            <a:fillRect/>
          </a:stretch>
        </p:blipFill>
        <p:spPr>
          <a:xfrm>
            <a:off x="6096000" y="2154982"/>
            <a:ext cx="5945514" cy="4303418"/>
          </a:xfrm>
          <a:prstGeom prst="rect">
            <a:avLst/>
          </a:prstGeom>
        </p:spPr>
      </p:pic>
    </p:spTree>
    <p:extLst>
      <p:ext uri="{BB962C8B-B14F-4D97-AF65-F5344CB8AC3E}">
        <p14:creationId xmlns:p14="http://schemas.microsoft.com/office/powerpoint/2010/main" val="4000338493"/>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Ορθογώνιο 6">
            <a:extLst>
              <a:ext uri="{FF2B5EF4-FFF2-40B4-BE49-F238E27FC236}">
                <a16:creationId xmlns:a16="http://schemas.microsoft.com/office/drawing/2014/main" id="{0C576365-31DC-4779-B166-5A45CFAF8E9C}"/>
              </a:ext>
            </a:extLst>
          </p:cNvPr>
          <p:cNvSpPr/>
          <p:nvPr/>
        </p:nvSpPr>
        <p:spPr>
          <a:xfrm>
            <a:off x="779808" y="351232"/>
            <a:ext cx="2061783" cy="461665"/>
          </a:xfrm>
          <a:prstGeom prst="rect">
            <a:avLst/>
          </a:prstGeom>
        </p:spPr>
        <p:txBody>
          <a:bodyPr wrap="none">
            <a:spAutoFit/>
          </a:bodyPr>
          <a:lstStyle/>
          <a:p>
            <a:r>
              <a:rPr lang="el-GR" sz="2400" b="1"/>
              <a:t>Ζών Ασθενής</a:t>
            </a:r>
          </a:p>
        </p:txBody>
      </p:sp>
      <p:pic>
        <p:nvPicPr>
          <p:cNvPr id="8" name="Εικόνα 7">
            <a:extLst>
              <a:ext uri="{FF2B5EF4-FFF2-40B4-BE49-F238E27FC236}">
                <a16:creationId xmlns:a16="http://schemas.microsoft.com/office/drawing/2014/main" id="{F5C37275-E543-44E6-A3FA-E95C8C23FEEF}"/>
              </a:ext>
            </a:extLst>
          </p:cNvPr>
          <p:cNvPicPr>
            <a:picLocks noChangeAspect="1"/>
          </p:cNvPicPr>
          <p:nvPr/>
        </p:nvPicPr>
        <p:blipFill>
          <a:blip r:embed="rId2"/>
          <a:stretch>
            <a:fillRect/>
          </a:stretch>
        </p:blipFill>
        <p:spPr>
          <a:xfrm>
            <a:off x="290229" y="961995"/>
            <a:ext cx="5630885" cy="3924798"/>
          </a:xfrm>
          <a:prstGeom prst="rect">
            <a:avLst/>
          </a:prstGeom>
        </p:spPr>
      </p:pic>
      <p:sp>
        <p:nvSpPr>
          <p:cNvPr id="10" name="Ορθογώνιο 9">
            <a:extLst>
              <a:ext uri="{FF2B5EF4-FFF2-40B4-BE49-F238E27FC236}">
                <a16:creationId xmlns:a16="http://schemas.microsoft.com/office/drawing/2014/main" id="{284433A0-141A-4BC5-93F2-9D5089466727}"/>
              </a:ext>
            </a:extLst>
          </p:cNvPr>
          <p:cNvSpPr/>
          <p:nvPr/>
        </p:nvSpPr>
        <p:spPr>
          <a:xfrm>
            <a:off x="6742726" y="2025347"/>
            <a:ext cx="3746538" cy="400110"/>
          </a:xfrm>
          <a:prstGeom prst="rect">
            <a:avLst/>
          </a:prstGeom>
        </p:spPr>
        <p:txBody>
          <a:bodyPr wrap="none" lIns="91440" tIns="45720" rIns="91440" bIns="45720" anchor="t">
            <a:spAutoFit/>
          </a:bodyPr>
          <a:lstStyle/>
          <a:p>
            <a:r>
              <a:rPr lang="el-GR" sz="2000" b="1"/>
              <a:t>Απεβίωσε λόγω εξωεντερικής</a:t>
            </a:r>
          </a:p>
        </p:txBody>
      </p:sp>
      <p:pic>
        <p:nvPicPr>
          <p:cNvPr id="11" name="Εικόνα 10">
            <a:extLst>
              <a:ext uri="{FF2B5EF4-FFF2-40B4-BE49-F238E27FC236}">
                <a16:creationId xmlns:a16="http://schemas.microsoft.com/office/drawing/2014/main" id="{880AA98B-0497-4D87-BEDB-19B93B7D6031}"/>
              </a:ext>
            </a:extLst>
          </p:cNvPr>
          <p:cNvPicPr>
            <a:picLocks noChangeAspect="1"/>
          </p:cNvPicPr>
          <p:nvPr/>
        </p:nvPicPr>
        <p:blipFill>
          <a:blip r:embed="rId3"/>
          <a:stretch>
            <a:fillRect/>
          </a:stretch>
        </p:blipFill>
        <p:spPr>
          <a:xfrm>
            <a:off x="5921114" y="2924394"/>
            <a:ext cx="5805771" cy="3596327"/>
          </a:xfrm>
          <a:prstGeom prst="rect">
            <a:avLst/>
          </a:prstGeom>
        </p:spPr>
      </p:pic>
    </p:spTree>
    <p:extLst>
      <p:ext uri="{BB962C8B-B14F-4D97-AF65-F5344CB8AC3E}">
        <p14:creationId xmlns:p14="http://schemas.microsoft.com/office/powerpoint/2010/main" val="1730147110"/>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Ορθογώνιο 8">
            <a:extLst>
              <a:ext uri="{FF2B5EF4-FFF2-40B4-BE49-F238E27FC236}">
                <a16:creationId xmlns:a16="http://schemas.microsoft.com/office/drawing/2014/main" id="{CD80B7F2-42FE-41FB-8F99-040046ED6B66}"/>
              </a:ext>
            </a:extLst>
          </p:cNvPr>
          <p:cNvSpPr/>
          <p:nvPr/>
        </p:nvSpPr>
        <p:spPr>
          <a:xfrm>
            <a:off x="759501" y="1424137"/>
            <a:ext cx="9014086" cy="3785652"/>
          </a:xfrm>
          <a:prstGeom prst="rect">
            <a:avLst/>
          </a:prstGeom>
        </p:spPr>
        <p:txBody>
          <a:bodyPr wrap="square" lIns="91440" tIns="45720" rIns="91440" bIns="45720" anchor="t">
            <a:spAutoFit/>
          </a:bodyPr>
          <a:lstStyle/>
          <a:p>
            <a:pPr marL="285750" indent="-285750">
              <a:buFont typeface="Wingdings" panose="05000000000000000000" pitchFamily="2" charset="2"/>
              <a:buChar char="Ø"/>
            </a:pPr>
            <a:r>
              <a:rPr lang="el-GR" sz="2000"/>
              <a:t>Η μέση τιμή των ημερών νοσηλείας λόγω ΙΦΝΕ ήταν 20,2 ±18,8 ημέρες. </a:t>
            </a:r>
          </a:p>
          <a:p>
            <a:pPr marL="285750" indent="-285750">
              <a:buFont typeface="Wingdings" panose="05000000000000000000" pitchFamily="2" charset="2"/>
              <a:buChar char="Ø"/>
            </a:pPr>
            <a:r>
              <a:rPr lang="el-GR" sz="2000"/>
              <a:t>Το 44,8% των ασθενών νοσηλεύτηκαν από 1 έως 20 ημέρες. </a:t>
            </a:r>
          </a:p>
          <a:p>
            <a:pPr marL="285750" indent="-285750">
              <a:buFont typeface="Wingdings" panose="05000000000000000000" pitchFamily="2" charset="2"/>
              <a:buChar char="Ø"/>
            </a:pPr>
            <a:r>
              <a:rPr lang="el-GR" sz="2000"/>
              <a:t>Η μέση τιμή των ημερών νοσηλείας λόγω εξωεντερικής εκδήλωσης ήταν 2,2 ±5,1 ημέρες. </a:t>
            </a:r>
          </a:p>
          <a:p>
            <a:pPr marL="285750" indent="-285750">
              <a:buFont typeface="Wingdings" panose="05000000000000000000" pitchFamily="2" charset="2"/>
              <a:buChar char="Ø"/>
            </a:pPr>
            <a:r>
              <a:rPr lang="el-GR" sz="2000"/>
              <a:t>Το 76,9% των ασθενών δεν νοσηλεύτηκαν λόγω εξωεντερικής εκδήλωσης. </a:t>
            </a:r>
          </a:p>
          <a:p>
            <a:pPr marL="285750" indent="-285750">
              <a:buFont typeface="Wingdings" panose="05000000000000000000" pitchFamily="2" charset="2"/>
              <a:buChar char="Ø"/>
            </a:pPr>
            <a:endParaRPr lang="el-GR" sz="2000"/>
          </a:p>
          <a:p>
            <a:pPr marL="285750" indent="-285750">
              <a:buFont typeface="Wingdings" panose="05000000000000000000" pitchFamily="2" charset="2"/>
              <a:buChar char="Ø"/>
            </a:pPr>
            <a:r>
              <a:rPr lang="el-GR" sz="2000"/>
              <a:t>100% των ασθενών δεν δήλωσε αναπηρία σημαντική λόγω εξωεντερικής εκδήλωσης είτε λόγω ΙΦΝΕ. </a:t>
            </a:r>
          </a:p>
          <a:p>
            <a:pPr marL="285750" indent="-285750">
              <a:buFont typeface="Wingdings" panose="05000000000000000000" pitchFamily="2" charset="2"/>
              <a:buChar char="Ø"/>
            </a:pPr>
            <a:r>
              <a:rPr lang="el-GR" sz="2000"/>
              <a:t>5,2% των ασθενών πάσχει από επίσημη ψυχική πάθηση υπό αγωγή.</a:t>
            </a:r>
          </a:p>
          <a:p>
            <a:pPr marL="285750" indent="-285750">
              <a:buFont typeface="Wingdings" panose="05000000000000000000" pitchFamily="2" charset="2"/>
              <a:buChar char="Ø"/>
            </a:pPr>
            <a:endParaRPr lang="el-GR" sz="2000"/>
          </a:p>
          <a:p>
            <a:pPr marL="285750" indent="-285750">
              <a:buFont typeface="Wingdings" panose="05000000000000000000" pitchFamily="2" charset="2"/>
              <a:buChar char="Ø"/>
            </a:pPr>
            <a:r>
              <a:rPr lang="el-GR" sz="2000"/>
              <a:t>0.73% (Ν=4) των ασθενών απεβίωσαν λόγω εξωεντερικής εκδήλωσης, ενώ η πλειοψηφία 99,27% ζει. </a:t>
            </a:r>
          </a:p>
        </p:txBody>
      </p:sp>
    </p:spTree>
    <p:extLst>
      <p:ext uri="{BB962C8B-B14F-4D97-AF65-F5344CB8AC3E}">
        <p14:creationId xmlns:p14="http://schemas.microsoft.com/office/powerpoint/2010/main" val="992032353"/>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126BE4-2F53-4323-9A3D-44826E844C41}"/>
              </a:ext>
            </a:extLst>
          </p:cNvPr>
          <p:cNvSpPr>
            <a:spLocks noGrp="1"/>
          </p:cNvSpPr>
          <p:nvPr>
            <p:ph type="title"/>
          </p:nvPr>
        </p:nvSpPr>
        <p:spPr>
          <a:xfrm>
            <a:off x="287588" y="234846"/>
            <a:ext cx="10025645" cy="1320800"/>
          </a:xfrm>
        </p:spPr>
        <p:txBody>
          <a:bodyPr/>
          <a:lstStyle/>
          <a:p>
            <a:r>
              <a:rPr lang="el-GR" b="1"/>
              <a:t>Φλεγμονώδεις παθήσεις του εντέρου (ΙΦΝΕ)</a:t>
            </a:r>
            <a:br>
              <a:rPr lang="el-GR" b="1"/>
            </a:br>
            <a:r>
              <a:rPr lang="el-GR" b="1" i="1"/>
              <a:t>Ορισμός</a:t>
            </a:r>
            <a:r>
              <a:rPr lang="el-GR" b="1"/>
              <a:t> </a:t>
            </a:r>
          </a:p>
        </p:txBody>
      </p:sp>
      <p:sp>
        <p:nvSpPr>
          <p:cNvPr id="3" name="Θέση περιεχομένου 2">
            <a:extLst>
              <a:ext uri="{FF2B5EF4-FFF2-40B4-BE49-F238E27FC236}">
                <a16:creationId xmlns:a16="http://schemas.microsoft.com/office/drawing/2014/main" id="{981CD872-D372-4555-9689-1A8F0234ED45}"/>
              </a:ext>
            </a:extLst>
          </p:cNvPr>
          <p:cNvSpPr>
            <a:spLocks noGrp="1"/>
          </p:cNvSpPr>
          <p:nvPr>
            <p:ph idx="1"/>
          </p:nvPr>
        </p:nvSpPr>
        <p:spPr>
          <a:xfrm>
            <a:off x="827718" y="1798820"/>
            <a:ext cx="9335613" cy="4646950"/>
          </a:xfrm>
        </p:spPr>
        <p:txBody>
          <a:bodyPr vert="horz" lIns="91440" tIns="45720" rIns="91440" bIns="45720" rtlCol="0" anchor="t">
            <a:normAutofit/>
          </a:bodyPr>
          <a:lstStyle/>
          <a:p>
            <a:r>
              <a:rPr lang="el-GR" sz="2000">
                <a:solidFill>
                  <a:schemeClr val="tx1"/>
                </a:solidFill>
              </a:rPr>
              <a:t>Οι φλεγμονώδεις παθήσεις του εντέρου (ΙΦΝΕ) είναι χρόνιες ασθένειες του εντέρου με άγνωστη αιτιολογία. </a:t>
            </a:r>
            <a:endParaRPr lang="en-US" sz="2000">
              <a:solidFill>
                <a:schemeClr val="tx1"/>
              </a:solidFill>
            </a:endParaRPr>
          </a:p>
          <a:p>
            <a:r>
              <a:rPr lang="el-GR" sz="2000">
                <a:solidFill>
                  <a:schemeClr val="tx1"/>
                </a:solidFill>
              </a:rPr>
              <a:t>Τα γενετικά ευπαθή άτομα πιστεύεται ότι έχουν μια μη ρυθμιζόμενη ανοσοαπόκριση του βλεννογόνου στην κοινή χλωρίδα του εντέρου, η οποία οδηγεί σε φλεγμονή του εντέρου (</a:t>
            </a:r>
            <a:r>
              <a:rPr lang="el-GR" sz="2000" err="1">
                <a:solidFill>
                  <a:schemeClr val="tx1"/>
                </a:solidFill>
              </a:rPr>
              <a:t>Abraham</a:t>
            </a:r>
            <a:r>
              <a:rPr lang="el-GR" sz="2000">
                <a:solidFill>
                  <a:schemeClr val="tx1"/>
                </a:solidFill>
              </a:rPr>
              <a:t> and </a:t>
            </a:r>
            <a:r>
              <a:rPr lang="el-GR" sz="2000" err="1">
                <a:solidFill>
                  <a:schemeClr val="tx1"/>
                </a:solidFill>
              </a:rPr>
              <a:t>Cho</a:t>
            </a:r>
            <a:r>
              <a:rPr lang="el-GR" sz="2000">
                <a:solidFill>
                  <a:schemeClr val="tx1"/>
                </a:solidFill>
              </a:rPr>
              <a:t> 2009). </a:t>
            </a:r>
            <a:endParaRPr lang="en-US" sz="2000">
              <a:solidFill>
                <a:schemeClr val="tx1"/>
              </a:solidFill>
            </a:endParaRPr>
          </a:p>
          <a:p>
            <a:r>
              <a:rPr lang="el-GR" sz="2000">
                <a:solidFill>
                  <a:schemeClr val="tx1"/>
                </a:solidFill>
              </a:rPr>
              <a:t>Οι ΙΦΝΕ περιλαμβάνουν την ελκώδη κολίτιδα (UC), τη νόσο του Crohn (CD) και τη μη καθορισμένη</a:t>
            </a:r>
            <a:r>
              <a:rPr lang="en-US" sz="2000">
                <a:solidFill>
                  <a:schemeClr val="tx1"/>
                </a:solidFill>
              </a:rPr>
              <a:t>. </a:t>
            </a:r>
          </a:p>
          <a:p>
            <a:endParaRPr lang="el-GR" sz="2000">
              <a:solidFill>
                <a:schemeClr val="tx1"/>
              </a:solidFill>
            </a:endParaRPr>
          </a:p>
        </p:txBody>
      </p:sp>
      <p:pic>
        <p:nvPicPr>
          <p:cNvPr id="4" name="Εικόνα 3">
            <a:extLst>
              <a:ext uri="{FF2B5EF4-FFF2-40B4-BE49-F238E27FC236}">
                <a16:creationId xmlns:a16="http://schemas.microsoft.com/office/drawing/2014/main" id="{791DC183-D8B2-4FEF-87C1-7474900EFF5C}"/>
              </a:ext>
            </a:extLst>
          </p:cNvPr>
          <p:cNvPicPr>
            <a:picLocks noChangeAspect="1"/>
          </p:cNvPicPr>
          <p:nvPr/>
        </p:nvPicPr>
        <p:blipFill>
          <a:blip r:embed="rId2"/>
          <a:stretch>
            <a:fillRect/>
          </a:stretch>
        </p:blipFill>
        <p:spPr>
          <a:xfrm>
            <a:off x="137098" y="5518254"/>
            <a:ext cx="4152900" cy="1104900"/>
          </a:xfrm>
          <a:prstGeom prst="rect">
            <a:avLst/>
          </a:prstGeom>
        </p:spPr>
      </p:pic>
    </p:spTree>
    <p:extLst>
      <p:ext uri="{BB962C8B-B14F-4D97-AF65-F5344CB8AC3E}">
        <p14:creationId xmlns:p14="http://schemas.microsoft.com/office/powerpoint/2010/main" val="4020811925"/>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CB6EE0-0DD0-4FDC-817C-B64F666521E3}"/>
              </a:ext>
            </a:extLst>
          </p:cNvPr>
          <p:cNvSpPr>
            <a:spLocks noGrp="1"/>
          </p:cNvSpPr>
          <p:nvPr>
            <p:ph type="title"/>
          </p:nvPr>
        </p:nvSpPr>
        <p:spPr/>
        <p:txBody>
          <a:bodyPr/>
          <a:lstStyle/>
          <a:p>
            <a:r>
              <a:rPr lang="el-GR"/>
              <a:t>Κύρια Θεραπεία </a:t>
            </a:r>
          </a:p>
        </p:txBody>
      </p:sp>
      <p:sp>
        <p:nvSpPr>
          <p:cNvPr id="3" name="Θέση περιεχομένου 2">
            <a:extLst>
              <a:ext uri="{FF2B5EF4-FFF2-40B4-BE49-F238E27FC236}">
                <a16:creationId xmlns:a16="http://schemas.microsoft.com/office/drawing/2014/main" id="{5A42B203-8DBD-46B1-BC93-9B35192D907C}"/>
              </a:ext>
            </a:extLst>
          </p:cNvPr>
          <p:cNvSpPr>
            <a:spLocks noGrp="1"/>
          </p:cNvSpPr>
          <p:nvPr>
            <p:ph idx="1"/>
          </p:nvPr>
        </p:nvSpPr>
        <p:spPr>
          <a:xfrm>
            <a:off x="865343" y="1540189"/>
            <a:ext cx="8915400" cy="3777622"/>
          </a:xfrm>
        </p:spPr>
        <p:txBody>
          <a:bodyPr vert="horz" lIns="91440" tIns="45720" rIns="91440" bIns="45720" rtlCol="0" anchor="t">
            <a:normAutofit/>
          </a:bodyPr>
          <a:lstStyle/>
          <a:p>
            <a:pPr algn="just"/>
            <a:r>
              <a:rPr lang="el-GR" sz="2000">
                <a:solidFill>
                  <a:schemeClr val="tx1"/>
                </a:solidFill>
              </a:rPr>
              <a:t>Το 15,4% των ασθενών λαμβάνει συνδυασμό ΜΕΣΑΛΑΖΙΝΗ, ΚΟΡΤΙΖΟΝΗ, και ΆΛΛΟ ΦΑΡΜΑΚΟ, το 10,1% ΜΕΣΑΛΑΖΙΝΗ,ΆΛΛΟ ΦΑΡΜΑΚΟ και το 19,1% ΆΛΛΟ ΦΑΡΜΑΚΟ.  </a:t>
            </a:r>
          </a:p>
          <a:p>
            <a:pPr algn="just"/>
            <a:r>
              <a:rPr lang="el-GR" sz="2000">
                <a:solidFill>
                  <a:schemeClr val="tx1"/>
                </a:solidFill>
              </a:rPr>
              <a:t>Η πλειοψηφία των ασθενών (75%) δεν έλαβαν κύρια θεραπεία </a:t>
            </a:r>
            <a:r>
              <a:rPr lang="el-GR" sz="2000" u="sng">
                <a:solidFill>
                  <a:schemeClr val="tx1"/>
                </a:solidFill>
              </a:rPr>
              <a:t>κατά</a:t>
            </a:r>
            <a:r>
              <a:rPr lang="el-GR" sz="2000">
                <a:solidFill>
                  <a:schemeClr val="tx1"/>
                </a:solidFill>
              </a:rPr>
              <a:t> την εξωεντερική εκδήλωση. </a:t>
            </a:r>
          </a:p>
          <a:p>
            <a:pPr algn="just"/>
            <a:r>
              <a:rPr lang="el-GR" sz="2000">
                <a:solidFill>
                  <a:schemeClr val="tx1"/>
                </a:solidFill>
              </a:rPr>
              <a:t>Η πλειοψηφία των ασθενών (76,4%) δεν έλαβαν κύρια θεραπεία </a:t>
            </a:r>
            <a:r>
              <a:rPr lang="el-GR" sz="2000" u="sng">
                <a:solidFill>
                  <a:schemeClr val="tx1"/>
                </a:solidFill>
              </a:rPr>
              <a:t>μετά</a:t>
            </a:r>
            <a:r>
              <a:rPr lang="el-GR" sz="2000">
                <a:solidFill>
                  <a:schemeClr val="tx1"/>
                </a:solidFill>
              </a:rPr>
              <a:t> την εξωεντερική εκδήλωση. </a:t>
            </a:r>
          </a:p>
          <a:p>
            <a:pPr algn="just"/>
            <a:r>
              <a:rPr lang="el-GR" sz="2000">
                <a:solidFill>
                  <a:schemeClr val="tx1"/>
                </a:solidFill>
              </a:rPr>
              <a:t>Το 7,34% των ασθενών ανταποκρίθηκε στην ειδική θεραπεία εξωεντερικής εκδήλωσης.</a:t>
            </a:r>
          </a:p>
        </p:txBody>
      </p:sp>
    </p:spTree>
    <p:extLst>
      <p:ext uri="{BB962C8B-B14F-4D97-AF65-F5344CB8AC3E}">
        <p14:creationId xmlns:p14="http://schemas.microsoft.com/office/powerpoint/2010/main" val="2184254535"/>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B6873C7-BB4B-44B8-B8DC-B23B49C5F28A}"/>
              </a:ext>
            </a:extLst>
          </p:cNvPr>
          <p:cNvSpPr>
            <a:spLocks noGrp="1"/>
          </p:cNvSpPr>
          <p:nvPr>
            <p:ph idx="1"/>
          </p:nvPr>
        </p:nvSpPr>
        <p:spPr>
          <a:xfrm>
            <a:off x="542423" y="646583"/>
            <a:ext cx="9396056" cy="4989719"/>
          </a:xfrm>
        </p:spPr>
        <p:txBody>
          <a:bodyPr vert="horz" lIns="91440" tIns="45720" rIns="91440" bIns="45720" rtlCol="0" anchor="t">
            <a:normAutofit/>
          </a:bodyPr>
          <a:lstStyle/>
          <a:p>
            <a:r>
              <a:rPr lang="el-GR" sz="2000">
                <a:solidFill>
                  <a:schemeClr val="tx1"/>
                </a:solidFill>
              </a:rPr>
              <a:t>Η μέση τιμή του αριθμού νοσηλειών για την πάθηση ήταν 1,4 ±2,5 ημέρες. </a:t>
            </a:r>
            <a:r>
              <a:rPr lang="en-US" sz="2000">
                <a:solidFill>
                  <a:schemeClr val="tx1"/>
                </a:solidFill>
              </a:rPr>
              <a:t>To</a:t>
            </a:r>
            <a:r>
              <a:rPr lang="el-GR" sz="2000">
                <a:solidFill>
                  <a:schemeClr val="tx1"/>
                </a:solidFill>
              </a:rPr>
              <a:t> 54.3% των ασθενών δεν παρέμεινε στο νοσοκομείο για νοσηλεία. </a:t>
            </a:r>
          </a:p>
          <a:p>
            <a:pPr lvl="0"/>
            <a:r>
              <a:rPr lang="el-GR" sz="2000">
                <a:solidFill>
                  <a:schemeClr val="tx1"/>
                </a:solidFill>
              </a:rPr>
              <a:t>Το 74,5% των ασθενών δεν είχε σημαντική </a:t>
            </a:r>
            <a:r>
              <a:rPr lang="el-GR" sz="2000" err="1">
                <a:solidFill>
                  <a:schemeClr val="tx1"/>
                </a:solidFill>
              </a:rPr>
              <a:t>συνοσηρότητα</a:t>
            </a:r>
            <a:r>
              <a:rPr lang="el-GR" sz="2000">
                <a:solidFill>
                  <a:schemeClr val="tx1"/>
                </a:solidFill>
              </a:rPr>
              <a:t>. </a:t>
            </a:r>
          </a:p>
          <a:p>
            <a:pPr lvl="0"/>
            <a:r>
              <a:rPr lang="el-GR" sz="2000">
                <a:solidFill>
                  <a:schemeClr val="tx1"/>
                </a:solidFill>
              </a:rPr>
              <a:t>Το 96,4% των ασθενών δεν είχε καρκίνο. </a:t>
            </a:r>
          </a:p>
          <a:p>
            <a:pPr lvl="0"/>
            <a:r>
              <a:rPr lang="el-GR" sz="2000">
                <a:solidFill>
                  <a:schemeClr val="tx1"/>
                </a:solidFill>
              </a:rPr>
              <a:t>Το 94,1% των ασθενών δεν χειρουργήθηκε στο έντερο  πριν την </a:t>
            </a:r>
            <a:r>
              <a:rPr lang="el-GR" sz="2000" err="1">
                <a:solidFill>
                  <a:schemeClr val="tx1"/>
                </a:solidFill>
              </a:rPr>
              <a:t>εξωεντερική</a:t>
            </a:r>
            <a:r>
              <a:rPr lang="el-GR" sz="2000">
                <a:solidFill>
                  <a:schemeClr val="tx1"/>
                </a:solidFill>
              </a:rPr>
              <a:t>. </a:t>
            </a:r>
          </a:p>
          <a:p>
            <a:pPr lvl="0"/>
            <a:r>
              <a:rPr lang="el-GR" sz="2000">
                <a:solidFill>
                  <a:schemeClr val="tx1"/>
                </a:solidFill>
              </a:rPr>
              <a:t>Το 96,2% των ασθενών δεν χειρουργήθηκε στο έντερο μετά την </a:t>
            </a:r>
            <a:r>
              <a:rPr lang="el-GR" sz="2000" err="1">
                <a:solidFill>
                  <a:schemeClr val="tx1"/>
                </a:solidFill>
              </a:rPr>
              <a:t>εξωεντερική</a:t>
            </a:r>
            <a:r>
              <a:rPr lang="el-GR" sz="2000">
                <a:solidFill>
                  <a:schemeClr val="tx1"/>
                </a:solidFill>
              </a:rPr>
              <a:t>. </a:t>
            </a:r>
          </a:p>
          <a:p>
            <a:r>
              <a:rPr lang="el-GR" sz="2000">
                <a:solidFill>
                  <a:schemeClr val="tx1"/>
                </a:solidFill>
              </a:rPr>
              <a:t>Το 96,2% των ασθενών δεν χειρουργήθηκε εκτός έντερο πριν την εξωεντερική. </a:t>
            </a:r>
          </a:p>
          <a:p>
            <a:pPr lvl="0"/>
            <a:r>
              <a:rPr lang="el-GR" sz="2000">
                <a:solidFill>
                  <a:schemeClr val="tx1"/>
                </a:solidFill>
              </a:rPr>
              <a:t>Το 96,9% των ασθενών δεν χειρουργήθηκε εκτός έντερο μετά την εξωεντερική.</a:t>
            </a:r>
          </a:p>
          <a:p>
            <a:endParaRPr lang="el-GR" sz="2000">
              <a:solidFill>
                <a:schemeClr val="tx1"/>
              </a:solidFill>
            </a:endParaRPr>
          </a:p>
        </p:txBody>
      </p:sp>
    </p:spTree>
    <p:extLst>
      <p:ext uri="{BB962C8B-B14F-4D97-AF65-F5344CB8AC3E}">
        <p14:creationId xmlns:p14="http://schemas.microsoft.com/office/powerpoint/2010/main" val="3121682349"/>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FA4B6F-8465-4A0D-A534-20D90D4BC41D}"/>
              </a:ext>
            </a:extLst>
          </p:cNvPr>
          <p:cNvSpPr>
            <a:spLocks noGrp="1"/>
          </p:cNvSpPr>
          <p:nvPr>
            <p:ph type="title"/>
          </p:nvPr>
        </p:nvSpPr>
        <p:spPr>
          <a:xfrm>
            <a:off x="1380649" y="324307"/>
            <a:ext cx="8911687" cy="1280890"/>
          </a:xfrm>
        </p:spPr>
        <p:txBody>
          <a:bodyPr>
            <a:normAutofit/>
          </a:bodyPr>
          <a:lstStyle/>
          <a:p>
            <a:r>
              <a:rPr lang="el-GR" sz="3200" b="1"/>
              <a:t>Σχέση </a:t>
            </a:r>
            <a:r>
              <a:rPr lang="el-GR" sz="3200" b="1" err="1"/>
              <a:t>εξωεντερικής</a:t>
            </a:r>
            <a:r>
              <a:rPr lang="el-GR" sz="3200" b="1"/>
              <a:t> με ενεργητικότητα πάθησης </a:t>
            </a:r>
          </a:p>
        </p:txBody>
      </p:sp>
      <p:sp>
        <p:nvSpPr>
          <p:cNvPr id="3" name="Θέση περιεχομένου 2">
            <a:extLst>
              <a:ext uri="{FF2B5EF4-FFF2-40B4-BE49-F238E27FC236}">
                <a16:creationId xmlns:a16="http://schemas.microsoft.com/office/drawing/2014/main" id="{D02511FC-F63E-4285-884C-8EE36C8D5599}"/>
              </a:ext>
            </a:extLst>
          </p:cNvPr>
          <p:cNvSpPr>
            <a:spLocks noGrp="1"/>
          </p:cNvSpPr>
          <p:nvPr>
            <p:ph idx="1"/>
          </p:nvPr>
        </p:nvSpPr>
        <p:spPr>
          <a:xfrm>
            <a:off x="697497" y="1605197"/>
            <a:ext cx="9897596" cy="3882452"/>
          </a:xfrm>
        </p:spPr>
        <p:txBody>
          <a:bodyPr vert="horz" lIns="91440" tIns="45720" rIns="91440" bIns="45720" rtlCol="0" anchor="t">
            <a:normAutofit/>
          </a:bodyPr>
          <a:lstStyle/>
          <a:p>
            <a:pPr>
              <a:spcAft>
                <a:spcPts val="600"/>
              </a:spcAft>
            </a:pPr>
            <a:r>
              <a:rPr lang="el-GR" sz="2000">
                <a:solidFill>
                  <a:schemeClr val="tx1"/>
                </a:solidFill>
              </a:rPr>
              <a:t>Το 1,86% αποδειχθεί ότι η πρώτη εξωεντερική εκδήλωση είχε σχέση με την ενεργητικότητα της πάθησης.</a:t>
            </a:r>
          </a:p>
          <a:p>
            <a:pPr>
              <a:spcAft>
                <a:spcPts val="600"/>
              </a:spcAft>
            </a:pPr>
            <a:r>
              <a:rPr lang="el-GR" sz="2000">
                <a:solidFill>
                  <a:schemeClr val="tx1"/>
                </a:solidFill>
              </a:rPr>
              <a:t>Το 0,95% αποδειχθεί ότι η δεύτερη εξωεντερική εκδήλωση είχε σχέση με την ενεργητικότητα της πάθησης.</a:t>
            </a:r>
          </a:p>
          <a:p>
            <a:pPr>
              <a:spcAft>
                <a:spcPts val="600"/>
              </a:spcAft>
            </a:pPr>
            <a:r>
              <a:rPr lang="el-GR" sz="2000">
                <a:solidFill>
                  <a:schemeClr val="tx1"/>
                </a:solidFill>
              </a:rPr>
              <a:t>Το 33,3% αποδειχθεί ότι η τέταρτη εξωεντερική εκδήλωση είχε σχέση με την ενεργητικότητα της πάθησης.</a:t>
            </a:r>
          </a:p>
          <a:p>
            <a:pPr>
              <a:spcAft>
                <a:spcPts val="600"/>
              </a:spcAft>
            </a:pPr>
            <a:endParaRPr lang="el-GR" sz="2000">
              <a:solidFill>
                <a:schemeClr val="tx1"/>
              </a:solidFill>
            </a:endParaRPr>
          </a:p>
        </p:txBody>
      </p:sp>
    </p:spTree>
    <p:extLst>
      <p:ext uri="{BB962C8B-B14F-4D97-AF65-F5344CB8AC3E}">
        <p14:creationId xmlns:p14="http://schemas.microsoft.com/office/powerpoint/2010/main" val="2248489286"/>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5C486D-1C76-4DA3-8208-100EBF3EF760}"/>
              </a:ext>
            </a:extLst>
          </p:cNvPr>
          <p:cNvSpPr>
            <a:spLocks noGrp="1"/>
          </p:cNvSpPr>
          <p:nvPr>
            <p:ph type="title"/>
          </p:nvPr>
        </p:nvSpPr>
        <p:spPr/>
        <p:txBody>
          <a:bodyPr/>
          <a:lstStyle/>
          <a:p>
            <a:r>
              <a:rPr lang="el-GR" b="1"/>
              <a:t>ΣΥΜΠΕΡΑΣΜΑΤΑ</a:t>
            </a:r>
          </a:p>
        </p:txBody>
      </p:sp>
      <p:sp>
        <p:nvSpPr>
          <p:cNvPr id="3" name="Θέση περιεχομένου 2">
            <a:extLst>
              <a:ext uri="{FF2B5EF4-FFF2-40B4-BE49-F238E27FC236}">
                <a16:creationId xmlns:a16="http://schemas.microsoft.com/office/drawing/2014/main" id="{FCFA62FA-747F-4358-9C00-6C7752C0864E}"/>
              </a:ext>
            </a:extLst>
          </p:cNvPr>
          <p:cNvSpPr>
            <a:spLocks noGrp="1"/>
          </p:cNvSpPr>
          <p:nvPr>
            <p:ph idx="1"/>
          </p:nvPr>
        </p:nvSpPr>
        <p:spPr>
          <a:xfrm>
            <a:off x="888791" y="1465238"/>
            <a:ext cx="9259549" cy="4410906"/>
          </a:xfrm>
        </p:spPr>
        <p:txBody>
          <a:bodyPr vert="horz" lIns="91440" tIns="45720" rIns="91440" bIns="45720" rtlCol="0" anchor="t">
            <a:normAutofit/>
          </a:bodyPr>
          <a:lstStyle/>
          <a:p>
            <a:pPr algn="just"/>
            <a:r>
              <a:rPr lang="el-GR" sz="2000">
                <a:solidFill>
                  <a:schemeClr val="tx1"/>
                </a:solidFill>
              </a:rPr>
              <a:t>70,06% των ασθενών έπασχε από ελκώδη κολίτιδα, ενώ το 29,94% από νόσο Crohn. </a:t>
            </a:r>
          </a:p>
          <a:p>
            <a:pPr algn="just"/>
            <a:r>
              <a:rPr lang="el-GR" sz="2000">
                <a:solidFill>
                  <a:schemeClr val="tx1"/>
                </a:solidFill>
              </a:rPr>
              <a:t>Η πλειοψηφία των ασθενών που έπασχε από ελκώδη κολίτιδα εντοπίστηκε η νόσος στην αριστερή κολίτιδα, ενώ η πλειοψηφία των ασθενών που έπασχε από νόσο Crohn εντοπίστηκε η νόσος στην </a:t>
            </a:r>
            <a:r>
              <a:rPr lang="el-GR" sz="2000" err="1">
                <a:solidFill>
                  <a:schemeClr val="tx1"/>
                </a:solidFill>
              </a:rPr>
              <a:t>ειλεϊτιδα</a:t>
            </a:r>
            <a:r>
              <a:rPr lang="el-GR" sz="2000">
                <a:solidFill>
                  <a:schemeClr val="tx1"/>
                </a:solidFill>
              </a:rPr>
              <a:t>. </a:t>
            </a:r>
          </a:p>
          <a:p>
            <a:pPr algn="just"/>
            <a:r>
              <a:rPr lang="el-GR" sz="2000">
                <a:solidFill>
                  <a:schemeClr val="tx1"/>
                </a:solidFill>
              </a:rPr>
              <a:t>Σχεδόν 9 στους 10 ασθενείς δεν εμφάνισαν περιπρωκτική νόσο. </a:t>
            </a:r>
          </a:p>
          <a:p>
            <a:pPr algn="just"/>
            <a:r>
              <a:rPr lang="el-GR" sz="2000">
                <a:solidFill>
                  <a:schemeClr val="tx1"/>
                </a:solidFill>
              </a:rPr>
              <a:t>5 στους 10 ασθενείς διέγνωσαν τη νόσο μεταξύ 1982 και  2000, ενώ το υπόλοιπο ποσοστό μεταξύ 2001 και 2010. </a:t>
            </a:r>
          </a:p>
          <a:p>
            <a:pPr algn="just"/>
            <a:r>
              <a:rPr lang="el-GR" sz="2000">
                <a:solidFill>
                  <a:schemeClr val="tx1"/>
                </a:solidFill>
              </a:rPr>
              <a:t>Το 5,08% παραπέμφθηκε από άλλη ειδικότητα λόγω εξωεντερικής εκδήλωσης.</a:t>
            </a:r>
          </a:p>
          <a:p>
            <a:pPr algn="just"/>
            <a:r>
              <a:rPr lang="el-GR" sz="2000">
                <a:solidFill>
                  <a:schemeClr val="tx1"/>
                </a:solidFill>
              </a:rPr>
              <a:t> Μόνο 5 ασθενείς απεβίωσαν κατά τα έτη της παρούσας καταγραφής, ενώ μόνο 4 ασθενείς απεβίωσαν λόγω εξωεντερικής εκδήλωσης. </a:t>
            </a:r>
          </a:p>
        </p:txBody>
      </p:sp>
    </p:spTree>
    <p:extLst>
      <p:ext uri="{BB962C8B-B14F-4D97-AF65-F5344CB8AC3E}">
        <p14:creationId xmlns:p14="http://schemas.microsoft.com/office/powerpoint/2010/main" val="2097037060"/>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5C486D-1C76-4DA3-8208-100EBF3EF760}"/>
              </a:ext>
            </a:extLst>
          </p:cNvPr>
          <p:cNvSpPr>
            <a:spLocks noGrp="1"/>
          </p:cNvSpPr>
          <p:nvPr>
            <p:ph type="title"/>
          </p:nvPr>
        </p:nvSpPr>
        <p:spPr/>
        <p:txBody>
          <a:bodyPr/>
          <a:lstStyle/>
          <a:p>
            <a:r>
              <a:rPr lang="el-GR" b="1"/>
              <a:t>ΣΥΜΠΕΡΑΣΜΑΤΑ</a:t>
            </a:r>
          </a:p>
        </p:txBody>
      </p:sp>
      <p:sp>
        <p:nvSpPr>
          <p:cNvPr id="3" name="Θέση περιεχομένου 2">
            <a:extLst>
              <a:ext uri="{FF2B5EF4-FFF2-40B4-BE49-F238E27FC236}">
                <a16:creationId xmlns:a16="http://schemas.microsoft.com/office/drawing/2014/main" id="{FCFA62FA-747F-4358-9C00-6C7752C0864E}"/>
              </a:ext>
            </a:extLst>
          </p:cNvPr>
          <p:cNvSpPr>
            <a:spLocks noGrp="1"/>
          </p:cNvSpPr>
          <p:nvPr>
            <p:ph idx="1"/>
          </p:nvPr>
        </p:nvSpPr>
        <p:spPr>
          <a:xfrm>
            <a:off x="888791" y="1465238"/>
            <a:ext cx="9259549" cy="4410906"/>
          </a:xfrm>
        </p:spPr>
        <p:txBody>
          <a:bodyPr vert="horz" lIns="91440" tIns="45720" rIns="91440" bIns="45720" rtlCol="0" anchor="t">
            <a:normAutofit/>
          </a:bodyPr>
          <a:lstStyle/>
          <a:p>
            <a:pPr algn="just"/>
            <a:r>
              <a:rPr lang="el-GR" sz="2000">
                <a:solidFill>
                  <a:schemeClr val="tx1"/>
                </a:solidFill>
              </a:rPr>
              <a:t>Η κύρια θεραπευτική αγωγή που λαμβάνεται πριν την εξωεντερική εκδήλωση είναι: μεσαλαζίνη, κορτιζόνη, και άλλο φάρμακο, ενώ από την πλειοψηφία των ασθενών δεν λήφθηκε θεραπευτική αγωγή κατά την εξωεντερική εκδήλωση ή μετά από αυτή. </a:t>
            </a:r>
          </a:p>
          <a:p>
            <a:pPr algn="just"/>
            <a:r>
              <a:rPr lang="el-GR" sz="2000">
                <a:solidFill>
                  <a:schemeClr val="tx1"/>
                </a:solidFill>
              </a:rPr>
              <a:t>9 στους 10 ασθενείς δεν χρειάσθηκε να υποβληθεί σε επιπρόσθετες εργαστηριακές εξετάσεις λόγω  της εξωεντερικής εκδήλωσης. </a:t>
            </a:r>
          </a:p>
          <a:p>
            <a:pPr algn="just"/>
            <a:r>
              <a:rPr lang="el-GR" sz="2000">
                <a:solidFill>
                  <a:schemeClr val="tx1"/>
                </a:solidFill>
              </a:rPr>
              <a:t>Κάποιες εξωεντερικές εκδηλώσεις είχαν σχέση με την ενεργητικότητα της πάθησης.</a:t>
            </a:r>
          </a:p>
        </p:txBody>
      </p:sp>
    </p:spTree>
    <p:extLst>
      <p:ext uri="{BB962C8B-B14F-4D97-AF65-F5344CB8AC3E}">
        <p14:creationId xmlns:p14="http://schemas.microsoft.com/office/powerpoint/2010/main" val="3110820491"/>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5C486D-1C76-4DA3-8208-100EBF3EF760}"/>
              </a:ext>
            </a:extLst>
          </p:cNvPr>
          <p:cNvSpPr>
            <a:spLocks noGrp="1"/>
          </p:cNvSpPr>
          <p:nvPr>
            <p:ph type="title"/>
          </p:nvPr>
        </p:nvSpPr>
        <p:spPr/>
        <p:txBody>
          <a:bodyPr/>
          <a:lstStyle/>
          <a:p>
            <a:r>
              <a:rPr lang="el-GR" b="1"/>
              <a:t>Προτάσεις</a:t>
            </a:r>
          </a:p>
        </p:txBody>
      </p:sp>
      <p:sp>
        <p:nvSpPr>
          <p:cNvPr id="3" name="Θέση περιεχομένου 2">
            <a:extLst>
              <a:ext uri="{FF2B5EF4-FFF2-40B4-BE49-F238E27FC236}">
                <a16:creationId xmlns:a16="http://schemas.microsoft.com/office/drawing/2014/main" id="{FCFA62FA-747F-4358-9C00-6C7752C0864E}"/>
              </a:ext>
            </a:extLst>
          </p:cNvPr>
          <p:cNvSpPr>
            <a:spLocks noGrp="1"/>
          </p:cNvSpPr>
          <p:nvPr>
            <p:ph idx="1"/>
          </p:nvPr>
        </p:nvSpPr>
        <p:spPr>
          <a:xfrm>
            <a:off x="557706" y="1557728"/>
            <a:ext cx="10137437" cy="4690672"/>
          </a:xfrm>
        </p:spPr>
        <p:txBody>
          <a:bodyPr vert="horz" lIns="91440" tIns="45720" rIns="91440" bIns="45720" rtlCol="0" anchor="t">
            <a:normAutofit/>
          </a:bodyPr>
          <a:lstStyle/>
          <a:p>
            <a:pPr>
              <a:spcBef>
                <a:spcPts val="600"/>
              </a:spcBef>
              <a:spcAft>
                <a:spcPts val="600"/>
              </a:spcAft>
            </a:pPr>
            <a:r>
              <a:rPr lang="el-GR" sz="2000">
                <a:solidFill>
                  <a:schemeClr val="tx1"/>
                </a:solidFill>
              </a:rPr>
              <a:t>Η παθογένεση των ΙΦΝΕ, αν και δεν είναι πλήρως κατανοητή, πιστεύεται ότι είναι το αποτέλεσμα μιας σύνθετης αλληλεπίδρασης μεταξύ μιας </a:t>
            </a:r>
            <a:r>
              <a:rPr lang="el-GR" sz="2000" err="1">
                <a:solidFill>
                  <a:schemeClr val="tx1"/>
                </a:solidFill>
              </a:rPr>
              <a:t>παρεκκλίνουσας</a:t>
            </a:r>
            <a:r>
              <a:rPr lang="el-GR" sz="2000">
                <a:solidFill>
                  <a:schemeClr val="tx1"/>
                </a:solidFill>
              </a:rPr>
              <a:t> προσαρμοστικής </a:t>
            </a:r>
            <a:r>
              <a:rPr lang="el-GR" sz="2000" err="1">
                <a:solidFill>
                  <a:schemeClr val="tx1"/>
                </a:solidFill>
              </a:rPr>
              <a:t>ανοσοαπόκρισης</a:t>
            </a:r>
            <a:r>
              <a:rPr lang="el-GR" sz="2000">
                <a:solidFill>
                  <a:schemeClr val="tx1"/>
                </a:solidFill>
              </a:rPr>
              <a:t> που κατευθύνεται έναντι εξωεντερικών θέσεων λόγω κοινών επιτόπων ως συνέπεια της απώλειας της ακεραιότητας του εντερικού φραγμού σε άτομα με γενετική προδιάθεση. </a:t>
            </a:r>
          </a:p>
          <a:p>
            <a:pPr>
              <a:spcBef>
                <a:spcPts val="600"/>
              </a:spcBef>
              <a:spcAft>
                <a:spcPts val="600"/>
              </a:spcAft>
            </a:pPr>
            <a:r>
              <a:rPr lang="el-GR" sz="2000">
                <a:solidFill>
                  <a:schemeClr val="tx1"/>
                </a:solidFill>
              </a:rPr>
              <a:t>Η καλύτερη κατανόηση και οι περαιτέρω εξελίξεις στη γνώση των μηχανισμών που εμπλέκονται στην </a:t>
            </a:r>
            <a:r>
              <a:rPr lang="el-GR" sz="2000" err="1">
                <a:solidFill>
                  <a:schemeClr val="tx1"/>
                </a:solidFill>
              </a:rPr>
              <a:t>παθογένεση</a:t>
            </a:r>
            <a:r>
              <a:rPr lang="el-GR" sz="2000">
                <a:solidFill>
                  <a:schemeClr val="tx1"/>
                </a:solidFill>
              </a:rPr>
              <a:t> των </a:t>
            </a:r>
            <a:r>
              <a:rPr lang="el-GR" sz="2000" err="1">
                <a:solidFill>
                  <a:schemeClr val="tx1"/>
                </a:solidFill>
              </a:rPr>
              <a:t>εξωεντερικών</a:t>
            </a:r>
            <a:r>
              <a:rPr lang="el-GR" sz="2000">
                <a:solidFill>
                  <a:schemeClr val="tx1"/>
                </a:solidFill>
              </a:rPr>
              <a:t> εκδηλώσεων σε ασθενείς με ΙΦΝΕ είναι θεμελιώδους σημασίας για τη διασφάλιση της κατάλληλης διάγνωσης και διαχείρισης αυτών των καταστάσεων, οι οποίες μπορεί συχνά να είναι ακόμη πιο εξουθενωτικές από την πραγματική φλεγμονώδη νόσο του εντέρου. Απαιτούνται περαιτέρω μελέτες σε αυτόν τον τομέα. </a:t>
            </a:r>
          </a:p>
          <a:p>
            <a:pPr>
              <a:spcBef>
                <a:spcPts val="600"/>
              </a:spcBef>
              <a:spcAft>
                <a:spcPts val="600"/>
              </a:spcAft>
            </a:pPr>
            <a:endParaRPr lang="el-GR" sz="2000">
              <a:solidFill>
                <a:schemeClr val="tx1"/>
              </a:solidFill>
            </a:endParaRPr>
          </a:p>
        </p:txBody>
      </p:sp>
    </p:spTree>
    <p:extLst>
      <p:ext uri="{BB962C8B-B14F-4D97-AF65-F5344CB8AC3E}">
        <p14:creationId xmlns:p14="http://schemas.microsoft.com/office/powerpoint/2010/main" val="2596369521"/>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13230-9351-4BEF-90D2-1385C3F02E2F}"/>
              </a:ext>
            </a:extLst>
          </p:cNvPr>
          <p:cNvSpPr>
            <a:spLocks noGrp="1"/>
          </p:cNvSpPr>
          <p:nvPr>
            <p:ph type="title"/>
          </p:nvPr>
        </p:nvSpPr>
        <p:spPr>
          <a:xfrm>
            <a:off x="1888793" y="1203375"/>
            <a:ext cx="5828001" cy="2698736"/>
          </a:xfrm>
        </p:spPr>
        <p:txBody>
          <a:bodyPr vert="horz" lIns="91440" tIns="45720" rIns="91440" bIns="45720" rtlCol="0" anchor="b">
            <a:normAutofit fontScale="90000"/>
          </a:bodyPr>
          <a:lstStyle/>
          <a:p>
            <a:r>
              <a:rPr lang="en-US" sz="6000" b="1">
                <a:solidFill>
                  <a:srgbClr val="0070C0"/>
                </a:solidFill>
              </a:rPr>
              <a:t>Σας </a:t>
            </a:r>
            <a:r>
              <a:rPr lang="en-US" sz="6000" b="1" err="1">
                <a:solidFill>
                  <a:srgbClr val="0070C0"/>
                </a:solidFill>
              </a:rPr>
              <a:t>ευχ</a:t>
            </a:r>
            <a:r>
              <a:rPr lang="en-US" sz="6000" b="1">
                <a:solidFill>
                  <a:srgbClr val="0070C0"/>
                </a:solidFill>
              </a:rPr>
              <a:t>α</a:t>
            </a:r>
            <a:r>
              <a:rPr lang="en-US" sz="6000" b="1" err="1">
                <a:solidFill>
                  <a:srgbClr val="0070C0"/>
                </a:solidFill>
              </a:rPr>
              <a:t>ριστώ</a:t>
            </a:r>
            <a:r>
              <a:rPr lang="en-US" sz="6000" b="1">
                <a:solidFill>
                  <a:srgbClr val="0070C0"/>
                </a:solidFill>
              </a:rPr>
              <a:t>           π</a:t>
            </a:r>
            <a:r>
              <a:rPr lang="en-US" sz="6000" b="1" err="1">
                <a:solidFill>
                  <a:srgbClr val="0070C0"/>
                </a:solidFill>
              </a:rPr>
              <a:t>ολύ</a:t>
            </a:r>
          </a:p>
        </p:txBody>
      </p:sp>
    </p:spTree>
    <p:extLst>
      <p:ext uri="{BB962C8B-B14F-4D97-AF65-F5344CB8AC3E}">
        <p14:creationId xmlns:p14="http://schemas.microsoft.com/office/powerpoint/2010/main" val="2139233010"/>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126BE4-2F53-4323-9A3D-44826E844C41}"/>
              </a:ext>
            </a:extLst>
          </p:cNvPr>
          <p:cNvSpPr>
            <a:spLocks noGrp="1"/>
          </p:cNvSpPr>
          <p:nvPr>
            <p:ph type="title"/>
          </p:nvPr>
        </p:nvSpPr>
        <p:spPr>
          <a:xfrm>
            <a:off x="287588" y="234846"/>
            <a:ext cx="10025645" cy="1320800"/>
          </a:xfrm>
        </p:spPr>
        <p:txBody>
          <a:bodyPr/>
          <a:lstStyle/>
          <a:p>
            <a:r>
              <a:rPr lang="el-GR" b="1"/>
              <a:t>Φλεγμονώδεις παθήσεις του εντέρου (ΙΦΝΕ)</a:t>
            </a:r>
            <a:br>
              <a:rPr lang="el-GR" b="1"/>
            </a:br>
            <a:r>
              <a:rPr lang="el-GR" b="1" i="1"/>
              <a:t>Ορισμός</a:t>
            </a:r>
            <a:r>
              <a:rPr lang="el-GR" b="1"/>
              <a:t> </a:t>
            </a:r>
          </a:p>
        </p:txBody>
      </p:sp>
      <p:sp>
        <p:nvSpPr>
          <p:cNvPr id="3" name="Θέση περιεχομένου 2">
            <a:extLst>
              <a:ext uri="{FF2B5EF4-FFF2-40B4-BE49-F238E27FC236}">
                <a16:creationId xmlns:a16="http://schemas.microsoft.com/office/drawing/2014/main" id="{981CD872-D372-4555-9689-1A8F0234ED45}"/>
              </a:ext>
            </a:extLst>
          </p:cNvPr>
          <p:cNvSpPr>
            <a:spLocks noGrp="1"/>
          </p:cNvSpPr>
          <p:nvPr>
            <p:ph idx="1"/>
          </p:nvPr>
        </p:nvSpPr>
        <p:spPr>
          <a:xfrm>
            <a:off x="827718" y="1768838"/>
            <a:ext cx="9335613" cy="4676931"/>
          </a:xfrm>
        </p:spPr>
        <p:txBody>
          <a:bodyPr vert="horz" lIns="91440" tIns="45720" rIns="91440" bIns="45720" rtlCol="0" anchor="t">
            <a:normAutofit/>
          </a:bodyPr>
          <a:lstStyle/>
          <a:p>
            <a:r>
              <a:rPr lang="el-GR" sz="2000">
                <a:solidFill>
                  <a:schemeClr val="tx1"/>
                </a:solidFill>
              </a:rPr>
              <a:t>Αυτές οι ασθένειες μπορούν να διαφοροποιηθούν από τις διαφορές τους στη γενετική προδιάθεση, τους παράγοντες κινδύνου και τα κλινικά, ενδοσκοπικά και ιστολογικά χαρακτηριστικά (</a:t>
            </a:r>
            <a:r>
              <a:rPr lang="el-GR" sz="2000" err="1">
                <a:solidFill>
                  <a:schemeClr val="tx1"/>
                </a:solidFill>
              </a:rPr>
              <a:t>Ordas</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2012). Οι περιβαλλοντικοί παράγοντες θεωρούνται ότι έχουν ισχυρό ρόλο στη μεσολάβηση του κινδύνου των ΙΦΝΕ, αν και δεν έχει αποδειχθεί κανένας περιβαλλοντικός παράγοντας ότι έχει συγκεκριμένη αιτιολογική λειτουργία (Bernstein 2012).</a:t>
            </a:r>
          </a:p>
          <a:p>
            <a:r>
              <a:rPr lang="el-GR" sz="2000">
                <a:solidFill>
                  <a:schemeClr val="tx1"/>
                </a:solidFill>
              </a:rPr>
              <a:t>Η διάγνωση ΙΦΝΕ επιβεβαιώνεται από ένα συνδυασμό ιατρικού ιστορικού, κλινικής αξιολόγησης, εργαστηριακών δεδομένων και τυπικών ενδοσκοπικών, ιστολογικών και ακτινολογικών ευρημάτων (</a:t>
            </a:r>
            <a:r>
              <a:rPr lang="el-GR" sz="2000" err="1">
                <a:solidFill>
                  <a:schemeClr val="tx1"/>
                </a:solidFill>
              </a:rPr>
              <a:t>van</a:t>
            </a:r>
            <a:r>
              <a:rPr lang="el-GR" sz="2000">
                <a:solidFill>
                  <a:schemeClr val="tx1"/>
                </a:solidFill>
              </a:rPr>
              <a:t> </a:t>
            </a:r>
            <a:r>
              <a:rPr lang="el-GR" sz="2000" err="1">
                <a:solidFill>
                  <a:schemeClr val="tx1"/>
                </a:solidFill>
              </a:rPr>
              <a:t>Assche</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2010, </a:t>
            </a:r>
            <a:r>
              <a:rPr lang="el-GR" sz="2000" err="1">
                <a:solidFill>
                  <a:schemeClr val="tx1"/>
                </a:solidFill>
              </a:rPr>
              <a:t>Dignass</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2012). </a:t>
            </a:r>
          </a:p>
          <a:p>
            <a:endParaRPr lang="el-GR" sz="2000">
              <a:solidFill>
                <a:schemeClr val="tx1"/>
              </a:solidFill>
            </a:endParaRPr>
          </a:p>
        </p:txBody>
      </p:sp>
    </p:spTree>
    <p:extLst>
      <p:ext uri="{BB962C8B-B14F-4D97-AF65-F5344CB8AC3E}">
        <p14:creationId xmlns:p14="http://schemas.microsoft.com/office/powerpoint/2010/main" val="902696919"/>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6911EB-AAD7-421B-944E-8D9C7B6D2D17}"/>
              </a:ext>
            </a:extLst>
          </p:cNvPr>
          <p:cNvSpPr>
            <a:spLocks noGrp="1"/>
          </p:cNvSpPr>
          <p:nvPr>
            <p:ph type="title"/>
          </p:nvPr>
        </p:nvSpPr>
        <p:spPr/>
        <p:txBody>
          <a:bodyPr/>
          <a:lstStyle/>
          <a:p>
            <a:r>
              <a:rPr lang="el-GR" b="1"/>
              <a:t>Νόσος </a:t>
            </a:r>
            <a:r>
              <a:rPr lang="en-US" b="1"/>
              <a:t>Crohn -</a:t>
            </a:r>
            <a:r>
              <a:rPr lang="el-GR" b="1"/>
              <a:t> CD</a:t>
            </a:r>
          </a:p>
        </p:txBody>
      </p:sp>
      <p:sp>
        <p:nvSpPr>
          <p:cNvPr id="3" name="Θέση περιεχομένου 2">
            <a:extLst>
              <a:ext uri="{FF2B5EF4-FFF2-40B4-BE49-F238E27FC236}">
                <a16:creationId xmlns:a16="http://schemas.microsoft.com/office/drawing/2014/main" id="{C4E42482-2B82-4DAB-827C-4888304C2F9C}"/>
              </a:ext>
            </a:extLst>
          </p:cNvPr>
          <p:cNvSpPr>
            <a:spLocks noGrp="1"/>
          </p:cNvSpPr>
          <p:nvPr>
            <p:ph idx="1"/>
          </p:nvPr>
        </p:nvSpPr>
        <p:spPr>
          <a:xfrm>
            <a:off x="1383779" y="1528228"/>
            <a:ext cx="8854503" cy="4932533"/>
          </a:xfrm>
        </p:spPr>
        <p:txBody>
          <a:bodyPr vert="horz" lIns="91440" tIns="45720" rIns="91440" bIns="45720" rtlCol="0" anchor="t">
            <a:noAutofit/>
          </a:bodyPr>
          <a:lstStyle/>
          <a:p>
            <a:r>
              <a:rPr lang="el-GR" sz="2000">
                <a:solidFill>
                  <a:schemeClr val="tx1"/>
                </a:solidFill>
              </a:rPr>
              <a:t>Η CD είναι μια δια βίου ασθένεια που χαρακτηρίζεται από διάφορα κλινικά συμπτώματα όπως κοιλιακό άλγος, διάρροια, απώλεια βάρους και πυρετό. </a:t>
            </a:r>
            <a:endParaRPr lang="en-US" sz="2000">
              <a:solidFill>
                <a:schemeClr val="tx1"/>
              </a:solidFill>
            </a:endParaRPr>
          </a:p>
          <a:p>
            <a:r>
              <a:rPr lang="el-GR" sz="2000">
                <a:solidFill>
                  <a:schemeClr val="tx1"/>
                </a:solidFill>
              </a:rPr>
              <a:t>Είναι μια χρόνια υποτροπιάζουσα φλεγμονώδης νόσος που ενδεχομένως επηρεάζει οποιοδήποτε τμήμα του γαστρεντερικού σωλήνα από το στόμα έως τον πρωκτό. </a:t>
            </a:r>
            <a:endParaRPr lang="en-US" sz="2000">
              <a:solidFill>
                <a:schemeClr val="tx1"/>
              </a:solidFill>
            </a:endParaRPr>
          </a:p>
          <a:p>
            <a:r>
              <a:rPr lang="el-GR" sz="2000">
                <a:solidFill>
                  <a:schemeClr val="tx1"/>
                </a:solidFill>
              </a:rPr>
              <a:t>Η CD χαρακτηρίζεται από ασυνεχή και ελκώδη διαδερμική φλεγμονή που συχνά περιλαμβάνει τον τελικό ειλεό (</a:t>
            </a:r>
            <a:r>
              <a:rPr lang="el-GR" sz="2000" err="1">
                <a:solidFill>
                  <a:schemeClr val="tx1"/>
                </a:solidFill>
              </a:rPr>
              <a:t>Van</a:t>
            </a:r>
            <a:r>
              <a:rPr lang="el-GR" sz="2000">
                <a:solidFill>
                  <a:schemeClr val="tx1"/>
                </a:solidFill>
              </a:rPr>
              <a:t> </a:t>
            </a:r>
            <a:r>
              <a:rPr lang="el-GR" sz="2000" err="1">
                <a:solidFill>
                  <a:schemeClr val="tx1"/>
                </a:solidFill>
              </a:rPr>
              <a:t>Assche</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2010).</a:t>
            </a:r>
          </a:p>
        </p:txBody>
      </p:sp>
      <p:pic>
        <p:nvPicPr>
          <p:cNvPr id="4" name="Εικόνα 3">
            <a:extLst>
              <a:ext uri="{FF2B5EF4-FFF2-40B4-BE49-F238E27FC236}">
                <a16:creationId xmlns:a16="http://schemas.microsoft.com/office/drawing/2014/main" id="{EB4CB50A-B559-4ADA-ABA2-43D3B613AE43}"/>
              </a:ext>
            </a:extLst>
          </p:cNvPr>
          <p:cNvPicPr>
            <a:picLocks noChangeAspect="1"/>
          </p:cNvPicPr>
          <p:nvPr/>
        </p:nvPicPr>
        <p:blipFill>
          <a:blip r:embed="rId2"/>
          <a:stretch>
            <a:fillRect/>
          </a:stretch>
        </p:blipFill>
        <p:spPr>
          <a:xfrm>
            <a:off x="8603729" y="4631961"/>
            <a:ext cx="3269105" cy="1963712"/>
          </a:xfrm>
          <a:prstGeom prst="rect">
            <a:avLst/>
          </a:prstGeom>
        </p:spPr>
      </p:pic>
    </p:spTree>
    <p:extLst>
      <p:ext uri="{BB962C8B-B14F-4D97-AF65-F5344CB8AC3E}">
        <p14:creationId xmlns:p14="http://schemas.microsoft.com/office/powerpoint/2010/main" val="22124363"/>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631399-D817-4AE0-A571-767DFBECF87B}"/>
              </a:ext>
            </a:extLst>
          </p:cNvPr>
          <p:cNvSpPr>
            <a:spLocks noGrp="1"/>
          </p:cNvSpPr>
          <p:nvPr>
            <p:ph type="title"/>
          </p:nvPr>
        </p:nvSpPr>
        <p:spPr>
          <a:xfrm>
            <a:off x="1933358" y="429238"/>
            <a:ext cx="8911687" cy="1280890"/>
          </a:xfrm>
        </p:spPr>
        <p:txBody>
          <a:bodyPr/>
          <a:lstStyle/>
          <a:p>
            <a:r>
              <a:rPr lang="el-GR" b="1"/>
              <a:t>Επιδημιολογία των ΙΦΝΕ </a:t>
            </a:r>
          </a:p>
        </p:txBody>
      </p:sp>
      <p:sp>
        <p:nvSpPr>
          <p:cNvPr id="3" name="Θέση περιεχομένου 2">
            <a:extLst>
              <a:ext uri="{FF2B5EF4-FFF2-40B4-BE49-F238E27FC236}">
                <a16:creationId xmlns:a16="http://schemas.microsoft.com/office/drawing/2014/main" id="{85ECAF6A-62CE-40DF-8119-AB46D0A3B9AA}"/>
              </a:ext>
            </a:extLst>
          </p:cNvPr>
          <p:cNvSpPr>
            <a:spLocks noGrp="1"/>
          </p:cNvSpPr>
          <p:nvPr>
            <p:ph idx="1"/>
          </p:nvPr>
        </p:nvSpPr>
        <p:spPr>
          <a:xfrm>
            <a:off x="940294" y="1540189"/>
            <a:ext cx="8915400" cy="3777622"/>
          </a:xfrm>
        </p:spPr>
        <p:txBody>
          <a:bodyPr vert="horz" lIns="91440" tIns="45720" rIns="91440" bIns="45720" rtlCol="0" anchor="t">
            <a:normAutofit/>
          </a:bodyPr>
          <a:lstStyle/>
          <a:p>
            <a:r>
              <a:rPr lang="el-GR" sz="2000">
                <a:solidFill>
                  <a:schemeClr val="tx1"/>
                </a:solidFill>
              </a:rPr>
              <a:t>Η συχνότητα εμφάνισης ΙΦΝΕ ποικίλλει σημαντικά γεωγραφικά και είναι υψηλότερη στις δυτικοποιημένες χώρες (</a:t>
            </a:r>
            <a:r>
              <a:rPr lang="el-GR" sz="2000" err="1">
                <a:solidFill>
                  <a:schemeClr val="tx1"/>
                </a:solidFill>
              </a:rPr>
              <a:t>Rubin</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2000, </a:t>
            </a:r>
            <a:r>
              <a:rPr lang="el-GR" sz="2000" err="1">
                <a:solidFill>
                  <a:schemeClr val="tx1"/>
                </a:solidFill>
              </a:rPr>
              <a:t>Bernstein</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2006, </a:t>
            </a:r>
            <a:r>
              <a:rPr lang="el-GR" sz="2000" err="1">
                <a:solidFill>
                  <a:schemeClr val="tx1"/>
                </a:solidFill>
              </a:rPr>
              <a:t>Vind</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2006, </a:t>
            </a:r>
            <a:r>
              <a:rPr lang="el-GR" sz="2000" err="1">
                <a:solidFill>
                  <a:schemeClr val="tx1"/>
                </a:solidFill>
              </a:rPr>
              <a:t>Loftus</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2007, </a:t>
            </a:r>
            <a:r>
              <a:rPr lang="el-GR" sz="2000" err="1">
                <a:solidFill>
                  <a:schemeClr val="tx1"/>
                </a:solidFill>
              </a:rPr>
              <a:t>Wilson</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2010, </a:t>
            </a:r>
            <a:r>
              <a:rPr lang="el-GR" sz="2000" err="1">
                <a:solidFill>
                  <a:schemeClr val="tx1"/>
                </a:solidFill>
              </a:rPr>
              <a:t>Jussila</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2012), αλλά αύξηση έχει επίσης παρατηρηθεί σε προηγμένες χώρες με χαμηλή συχνότητα εμφάνισης όπως στην Ανατολική Ευρώπη και Ασία (</a:t>
            </a:r>
            <a:r>
              <a:rPr lang="el-GR" sz="2000" err="1">
                <a:solidFill>
                  <a:schemeClr val="tx1"/>
                </a:solidFill>
              </a:rPr>
              <a:t>Sincic</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2006, </a:t>
            </a:r>
            <a:r>
              <a:rPr lang="el-GR" sz="2000" err="1">
                <a:solidFill>
                  <a:schemeClr val="tx1"/>
                </a:solidFill>
              </a:rPr>
              <a:t>Yang</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2008). </a:t>
            </a:r>
            <a:endParaRPr lang="en-US" sz="2000">
              <a:solidFill>
                <a:schemeClr val="tx1"/>
              </a:solidFill>
            </a:endParaRPr>
          </a:p>
          <a:p>
            <a:r>
              <a:rPr lang="el-GR" sz="2000">
                <a:solidFill>
                  <a:schemeClr val="tx1"/>
                </a:solidFill>
              </a:rPr>
              <a:t>Αυτή η αύξηση συνδέεται με την ταχεία κοινωνικοοικονομική ανάπτυξη (</a:t>
            </a:r>
            <a:r>
              <a:rPr lang="el-GR" sz="2000" err="1">
                <a:solidFill>
                  <a:schemeClr val="tx1"/>
                </a:solidFill>
              </a:rPr>
              <a:t>Ng</a:t>
            </a:r>
            <a:r>
              <a:rPr lang="el-GR" sz="2000">
                <a:solidFill>
                  <a:schemeClr val="tx1"/>
                </a:solidFill>
              </a:rPr>
              <a:t> </a:t>
            </a:r>
            <a:r>
              <a:rPr lang="el-GR" sz="2000" err="1">
                <a:solidFill>
                  <a:schemeClr val="tx1"/>
                </a:solidFill>
              </a:rPr>
              <a:t>et</a:t>
            </a:r>
            <a:r>
              <a:rPr lang="el-GR" sz="2000">
                <a:solidFill>
                  <a:schemeClr val="tx1"/>
                </a:solidFill>
              </a:rPr>
              <a:t> </a:t>
            </a:r>
            <a:r>
              <a:rPr lang="el-GR" sz="2000" err="1">
                <a:solidFill>
                  <a:schemeClr val="tx1"/>
                </a:solidFill>
              </a:rPr>
              <a:t>al</a:t>
            </a:r>
            <a:r>
              <a:rPr lang="el-GR" sz="2000">
                <a:solidFill>
                  <a:schemeClr val="tx1"/>
                </a:solidFill>
              </a:rPr>
              <a:t>. 2013).</a:t>
            </a:r>
          </a:p>
        </p:txBody>
      </p:sp>
    </p:spTree>
    <p:extLst>
      <p:ext uri="{BB962C8B-B14F-4D97-AF65-F5344CB8AC3E}">
        <p14:creationId xmlns:p14="http://schemas.microsoft.com/office/powerpoint/2010/main" val="1655806627"/>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C83959-B4E4-4248-A839-9A711B0D8097}"/>
              </a:ext>
            </a:extLst>
          </p:cNvPr>
          <p:cNvSpPr>
            <a:spLocks noGrp="1"/>
          </p:cNvSpPr>
          <p:nvPr>
            <p:ph type="title"/>
          </p:nvPr>
        </p:nvSpPr>
        <p:spPr>
          <a:xfrm>
            <a:off x="677334" y="609600"/>
            <a:ext cx="8596668" cy="754505"/>
          </a:xfrm>
        </p:spPr>
        <p:txBody>
          <a:bodyPr/>
          <a:lstStyle/>
          <a:p>
            <a:r>
              <a:rPr lang="el-GR" b="1"/>
              <a:t>Παράγοντες που επηρεάζουν τις ΙΦΝΕ</a:t>
            </a:r>
          </a:p>
        </p:txBody>
      </p:sp>
      <p:sp>
        <p:nvSpPr>
          <p:cNvPr id="3" name="Θέση περιεχομένου 2">
            <a:extLst>
              <a:ext uri="{FF2B5EF4-FFF2-40B4-BE49-F238E27FC236}">
                <a16:creationId xmlns:a16="http://schemas.microsoft.com/office/drawing/2014/main" id="{240B4989-AAB7-4A11-ADCD-4BE5666A85AD}"/>
              </a:ext>
            </a:extLst>
          </p:cNvPr>
          <p:cNvSpPr>
            <a:spLocks noGrp="1"/>
          </p:cNvSpPr>
          <p:nvPr>
            <p:ph idx="1"/>
          </p:nvPr>
        </p:nvSpPr>
        <p:spPr>
          <a:xfrm>
            <a:off x="677333" y="1364105"/>
            <a:ext cx="9096253" cy="5036695"/>
          </a:xfrm>
        </p:spPr>
        <p:txBody>
          <a:bodyPr vert="horz" lIns="91440" tIns="45720" rIns="91440" bIns="45720" rtlCol="0" anchor="t">
            <a:normAutofit/>
          </a:bodyPr>
          <a:lstStyle/>
          <a:p>
            <a:r>
              <a:rPr lang="el-GR">
                <a:solidFill>
                  <a:schemeClr val="tx1"/>
                </a:solidFill>
              </a:rPr>
              <a:t>Οι ΙΦΝΕ μπορεί να οδηγήσουν σε απειλητικές για τη ζωή επιπλοκές και να οδηγήσουν άμεσα ή έμμεσα στη θνησιμότητα. </a:t>
            </a:r>
          </a:p>
          <a:p>
            <a:r>
              <a:rPr lang="el-GR">
                <a:solidFill>
                  <a:schemeClr val="tx1"/>
                </a:solidFill>
              </a:rPr>
              <a:t>Οι ΙΦΝΕ, και ειδικά η UC, σχετίζεται με τον κίνδυνο καρκίνου του παχέος εντέρου (CRC) (</a:t>
            </a:r>
            <a:r>
              <a:rPr lang="el-GR" err="1">
                <a:solidFill>
                  <a:schemeClr val="tx1"/>
                </a:solidFill>
              </a:rPr>
              <a:t>Crohn</a:t>
            </a:r>
            <a:r>
              <a:rPr lang="el-GR">
                <a:solidFill>
                  <a:schemeClr val="tx1"/>
                </a:solidFill>
              </a:rPr>
              <a:t> και </a:t>
            </a:r>
            <a:r>
              <a:rPr lang="el-GR" err="1">
                <a:solidFill>
                  <a:schemeClr val="tx1"/>
                </a:solidFill>
              </a:rPr>
              <a:t>Rosenberg</a:t>
            </a:r>
            <a:r>
              <a:rPr lang="el-GR">
                <a:solidFill>
                  <a:schemeClr val="tx1"/>
                </a:solidFill>
              </a:rPr>
              <a:t> 1925). Ο αυξημένος κίνδυνος καρκίνου του παχέος εντέρου στις ΙΦΝΕ πιστεύεται ότι εξηγείται από ένα συνδυασμό γενετικών και επίκτητων παραγόντων (</a:t>
            </a:r>
            <a:r>
              <a:rPr lang="el-GR" err="1">
                <a:solidFill>
                  <a:schemeClr val="tx1"/>
                </a:solidFill>
              </a:rPr>
              <a:t>Askling</a:t>
            </a:r>
            <a:r>
              <a:rPr lang="el-GR">
                <a:solidFill>
                  <a:schemeClr val="tx1"/>
                </a:solidFill>
              </a:rPr>
              <a:t> </a:t>
            </a:r>
            <a:r>
              <a:rPr lang="el-GR" err="1">
                <a:solidFill>
                  <a:schemeClr val="tx1"/>
                </a:solidFill>
              </a:rPr>
              <a:t>et</a:t>
            </a:r>
            <a:r>
              <a:rPr lang="el-GR">
                <a:solidFill>
                  <a:schemeClr val="tx1"/>
                </a:solidFill>
              </a:rPr>
              <a:t> </a:t>
            </a:r>
            <a:r>
              <a:rPr lang="el-GR" err="1">
                <a:solidFill>
                  <a:schemeClr val="tx1"/>
                </a:solidFill>
              </a:rPr>
              <a:t>al</a:t>
            </a:r>
            <a:r>
              <a:rPr lang="el-GR">
                <a:solidFill>
                  <a:schemeClr val="tx1"/>
                </a:solidFill>
              </a:rPr>
              <a:t>. 2001). </a:t>
            </a:r>
          </a:p>
          <a:p>
            <a:r>
              <a:rPr lang="el-GR">
                <a:solidFill>
                  <a:schemeClr val="tx1"/>
                </a:solidFill>
              </a:rPr>
              <a:t>Οι ΙΦΝΕ επηρεάζουν κυρίως το γαστρεντερικό σύστημα, αλλά σχετίζονται με διάφορες εξωεντερικές εκδηλώσεις. </a:t>
            </a:r>
          </a:p>
          <a:p>
            <a:r>
              <a:rPr lang="el-GR">
                <a:solidFill>
                  <a:schemeClr val="tx1"/>
                </a:solidFill>
              </a:rPr>
              <a:t>Οι πιο συχνές εκδηλώσεις περιλαμβάνουν αρθροπάθειες, βλεννογόνους και οφθαλμολογικές εκδηλώσεις και καταστάσεις που επηρεάζουν το </a:t>
            </a:r>
            <a:r>
              <a:rPr lang="el-GR" err="1">
                <a:solidFill>
                  <a:schemeClr val="tx1"/>
                </a:solidFill>
              </a:rPr>
              <a:t>ηπατοχολικό</a:t>
            </a:r>
            <a:r>
              <a:rPr lang="el-GR">
                <a:solidFill>
                  <a:schemeClr val="tx1"/>
                </a:solidFill>
              </a:rPr>
              <a:t> σύστημα (</a:t>
            </a:r>
            <a:r>
              <a:rPr lang="el-GR" err="1">
                <a:solidFill>
                  <a:schemeClr val="tx1"/>
                </a:solidFill>
              </a:rPr>
              <a:t>Ott</a:t>
            </a:r>
            <a:r>
              <a:rPr lang="el-GR">
                <a:solidFill>
                  <a:schemeClr val="tx1"/>
                </a:solidFill>
              </a:rPr>
              <a:t> και </a:t>
            </a:r>
            <a:r>
              <a:rPr lang="el-GR" err="1">
                <a:solidFill>
                  <a:schemeClr val="tx1"/>
                </a:solidFill>
              </a:rPr>
              <a:t>Scholmercich</a:t>
            </a:r>
            <a:r>
              <a:rPr lang="el-GR">
                <a:solidFill>
                  <a:schemeClr val="tx1"/>
                </a:solidFill>
              </a:rPr>
              <a:t> 2013). </a:t>
            </a:r>
          </a:p>
          <a:p>
            <a:endParaRPr lang="el-GR">
              <a:solidFill>
                <a:schemeClr val="tx1"/>
              </a:solidFill>
            </a:endParaRPr>
          </a:p>
        </p:txBody>
      </p:sp>
    </p:spTree>
    <p:extLst>
      <p:ext uri="{BB962C8B-B14F-4D97-AF65-F5344CB8AC3E}">
        <p14:creationId xmlns:p14="http://schemas.microsoft.com/office/powerpoint/2010/main" val="355503986"/>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155038-93D8-4D56-9DE1-D06CA020B041}"/>
              </a:ext>
            </a:extLst>
          </p:cNvPr>
          <p:cNvSpPr>
            <a:spLocks noGrp="1"/>
          </p:cNvSpPr>
          <p:nvPr>
            <p:ph type="title"/>
          </p:nvPr>
        </p:nvSpPr>
        <p:spPr>
          <a:xfrm>
            <a:off x="587393" y="204866"/>
            <a:ext cx="8596668" cy="1320800"/>
          </a:xfrm>
        </p:spPr>
        <p:txBody>
          <a:bodyPr/>
          <a:lstStyle/>
          <a:p>
            <a:r>
              <a:rPr lang="el-GR" b="1"/>
              <a:t>Εξωεντερικές εκδηλώσεις των ΙΦΝΕ </a:t>
            </a:r>
          </a:p>
        </p:txBody>
      </p:sp>
      <p:graphicFrame>
        <p:nvGraphicFramePr>
          <p:cNvPr id="6" name="Πίνακας 5">
            <a:extLst>
              <a:ext uri="{FF2B5EF4-FFF2-40B4-BE49-F238E27FC236}">
                <a16:creationId xmlns:a16="http://schemas.microsoft.com/office/drawing/2014/main" id="{20417E6E-2597-4A99-AADF-27DC4F3BE7E7}"/>
              </a:ext>
            </a:extLst>
          </p:cNvPr>
          <p:cNvGraphicFramePr>
            <a:graphicFrameLocks noGrp="1"/>
          </p:cNvGraphicFramePr>
          <p:nvPr>
            <p:extLst>
              <p:ext uri="{D42A27DB-BD31-4B8C-83A1-F6EECF244321}">
                <p14:modId xmlns:p14="http://schemas.microsoft.com/office/powerpoint/2010/main" val="3693125753"/>
              </p:ext>
            </p:extLst>
          </p:nvPr>
        </p:nvGraphicFramePr>
        <p:xfrm>
          <a:off x="794924" y="999636"/>
          <a:ext cx="9458348" cy="5130040"/>
        </p:xfrm>
        <a:graphic>
          <a:graphicData uri="http://schemas.openxmlformats.org/drawingml/2006/table">
            <a:tbl>
              <a:tblPr firstRow="1" firstCol="1" lastRow="1" lastCol="1" bandRow="1" bandCol="1">
                <a:tableStyleId>{69012ECD-51FC-41F1-AA8D-1B2483CD663E}</a:tableStyleId>
              </a:tblPr>
              <a:tblGrid>
                <a:gridCol w="2335711">
                  <a:extLst>
                    <a:ext uri="{9D8B030D-6E8A-4147-A177-3AD203B41FA5}">
                      <a16:colId xmlns:a16="http://schemas.microsoft.com/office/drawing/2014/main" val="1317038202"/>
                    </a:ext>
                  </a:extLst>
                </a:gridCol>
                <a:gridCol w="7122637">
                  <a:extLst>
                    <a:ext uri="{9D8B030D-6E8A-4147-A177-3AD203B41FA5}">
                      <a16:colId xmlns:a16="http://schemas.microsoft.com/office/drawing/2014/main" val="4134959961"/>
                    </a:ext>
                  </a:extLst>
                </a:gridCol>
              </a:tblGrid>
              <a:tr h="156635">
                <a:tc>
                  <a:txBody>
                    <a:bodyPr/>
                    <a:lstStyle/>
                    <a:p>
                      <a:pPr marL="50800" algn="ctr">
                        <a:lnSpc>
                          <a:spcPts val="2500"/>
                        </a:lnSpc>
                        <a:spcBef>
                          <a:spcPts val="175"/>
                        </a:spcBef>
                        <a:spcAft>
                          <a:spcPts val="0"/>
                        </a:spcAft>
                        <a:tabLst>
                          <a:tab pos="519430" algn="l"/>
                          <a:tab pos="676910" algn="ctr"/>
                        </a:tabLst>
                      </a:pPr>
                      <a:r>
                        <a:rPr lang="el-GR" sz="1600">
                          <a:effectLst/>
                        </a:rPr>
                        <a:t>Μέρος</a:t>
                      </a:r>
                      <a:endParaRPr lang="el-G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tc>
                  <a:txBody>
                    <a:bodyPr/>
                    <a:lstStyle/>
                    <a:p>
                      <a:pPr marL="50165" algn="ctr">
                        <a:lnSpc>
                          <a:spcPts val="2500"/>
                        </a:lnSpc>
                        <a:spcBef>
                          <a:spcPts val="175"/>
                        </a:spcBef>
                        <a:spcAft>
                          <a:spcPts val="0"/>
                        </a:spcAft>
                      </a:pPr>
                      <a:r>
                        <a:rPr lang="el-GR" sz="1600">
                          <a:effectLst/>
                        </a:rPr>
                        <a:t>Εξωεντερικές εκδηλώσεις φλεγμονώδους νόσου του εντέρου</a:t>
                      </a:r>
                      <a:endParaRPr lang="el-G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extLst>
                  <a:ext uri="{0D108BD9-81ED-4DB2-BD59-A6C34878D82A}">
                    <a16:rowId xmlns:a16="http://schemas.microsoft.com/office/drawing/2014/main" val="4195468702"/>
                  </a:ext>
                </a:extLst>
              </a:tr>
              <a:tr h="723521">
                <a:tc>
                  <a:txBody>
                    <a:bodyPr/>
                    <a:lstStyle/>
                    <a:p>
                      <a:pPr marL="50165" algn="ctr">
                        <a:lnSpc>
                          <a:spcPts val="2500"/>
                        </a:lnSpc>
                        <a:spcBef>
                          <a:spcPts val="175"/>
                        </a:spcBef>
                        <a:spcAft>
                          <a:spcPts val="0"/>
                        </a:spcAft>
                      </a:pPr>
                      <a:r>
                        <a:rPr lang="el-GR" sz="1600">
                          <a:effectLst/>
                        </a:rPr>
                        <a:t>Μυοσκελετικό σύστημα</a:t>
                      </a:r>
                      <a:endParaRPr lang="el-G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tc>
                  <a:txBody>
                    <a:bodyPr/>
                    <a:lstStyle/>
                    <a:p>
                      <a:pPr algn="l">
                        <a:lnSpc>
                          <a:spcPts val="2500"/>
                        </a:lnSpc>
                        <a:spcBef>
                          <a:spcPts val="175"/>
                        </a:spcBef>
                        <a:spcAft>
                          <a:spcPts val="0"/>
                        </a:spcAft>
                      </a:pPr>
                      <a:r>
                        <a:rPr lang="el-GR" sz="1600" b="0">
                          <a:effectLst/>
                        </a:rPr>
                        <a:t>• Αρθρίτιδα: κολικός τύπος, αγκυλοποιητική σπονδυλίτιδα, </a:t>
                      </a:r>
                    </a:p>
                    <a:p>
                      <a:pPr algn="l">
                        <a:lnSpc>
                          <a:spcPts val="2500"/>
                        </a:lnSpc>
                        <a:spcBef>
                          <a:spcPts val="175"/>
                        </a:spcBef>
                        <a:spcAft>
                          <a:spcPts val="0"/>
                        </a:spcAft>
                        <a:tabLst>
                          <a:tab pos="152400" algn="l"/>
                        </a:tabLst>
                      </a:pPr>
                      <a:r>
                        <a:rPr lang="el-GR" sz="1600" b="0">
                          <a:effectLst/>
                        </a:rPr>
                        <a:t>• Υπερτροφική οστεοαρθροπάθεια: κτύπημα, περιοστίτιδα</a:t>
                      </a:r>
                    </a:p>
                    <a:p>
                      <a:pPr algn="l">
                        <a:lnSpc>
                          <a:spcPts val="2500"/>
                        </a:lnSpc>
                        <a:spcBef>
                          <a:spcPts val="175"/>
                        </a:spcBef>
                        <a:spcAft>
                          <a:spcPts val="0"/>
                        </a:spcAft>
                        <a:tabLst>
                          <a:tab pos="152400" algn="l"/>
                        </a:tabLst>
                      </a:pPr>
                      <a:r>
                        <a:rPr lang="el-GR" sz="1600" b="0">
                          <a:effectLst/>
                        </a:rPr>
                        <a:t>• Διάφορες εκδηλώσεις: οστεοπόρωση, ασηπτική νέκρωση, πολυμυοσίτιδα</a:t>
                      </a:r>
                      <a:endParaRPr lang="el-GR"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extLst>
                  <a:ext uri="{0D108BD9-81ED-4DB2-BD59-A6C34878D82A}">
                    <a16:rowId xmlns:a16="http://schemas.microsoft.com/office/drawing/2014/main" val="3456544320"/>
                  </a:ext>
                </a:extLst>
              </a:tr>
              <a:tr h="1273927">
                <a:tc>
                  <a:txBody>
                    <a:bodyPr/>
                    <a:lstStyle/>
                    <a:p>
                      <a:pPr marL="50165" algn="ctr">
                        <a:lnSpc>
                          <a:spcPts val="2500"/>
                        </a:lnSpc>
                        <a:spcBef>
                          <a:spcPts val="175"/>
                        </a:spcBef>
                        <a:spcAft>
                          <a:spcPts val="0"/>
                        </a:spcAft>
                      </a:pPr>
                      <a:r>
                        <a:rPr lang="el-GR" sz="1600">
                          <a:effectLst/>
                        </a:rPr>
                        <a:t>Δερματολογικά και στοματικά συστήματα</a:t>
                      </a:r>
                      <a:endParaRPr lang="el-G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tc>
                  <a:txBody>
                    <a:bodyPr/>
                    <a:lstStyle/>
                    <a:p>
                      <a:pPr marR="216535" algn="l">
                        <a:lnSpc>
                          <a:spcPts val="2500"/>
                        </a:lnSpc>
                        <a:spcBef>
                          <a:spcPts val="175"/>
                        </a:spcBef>
                        <a:spcAft>
                          <a:spcPts val="0"/>
                        </a:spcAft>
                        <a:tabLst>
                          <a:tab pos="152400" algn="l"/>
                        </a:tabLst>
                      </a:pPr>
                      <a:r>
                        <a:rPr lang="el-GR" sz="1600" b="0">
                          <a:effectLst/>
                        </a:rPr>
                        <a:t>• Αντιδραστικές βλάβες: οζώδες ερύθημα, γαγγραινώδες πυόδερμα, έλκη άφθων, νεκρωτική αγγειίτιδα</a:t>
                      </a:r>
                    </a:p>
                    <a:p>
                      <a:pPr marR="216535" algn="l">
                        <a:lnSpc>
                          <a:spcPts val="2500"/>
                        </a:lnSpc>
                        <a:spcBef>
                          <a:spcPts val="175"/>
                        </a:spcBef>
                        <a:spcAft>
                          <a:spcPts val="0"/>
                        </a:spcAft>
                        <a:tabLst>
                          <a:tab pos="152400" algn="l"/>
                        </a:tabLst>
                      </a:pPr>
                      <a:r>
                        <a:rPr lang="el-GR" sz="1600" b="0">
                          <a:effectLst/>
                        </a:rPr>
                        <a:t>• Ειδικές βλάβες: συρίγγια, στοματική νόσος του Crohn, εξανθήματα φαρμάκων</a:t>
                      </a:r>
                    </a:p>
                    <a:p>
                      <a:pPr marR="216535" algn="l">
                        <a:lnSpc>
                          <a:spcPts val="2500"/>
                        </a:lnSpc>
                        <a:spcBef>
                          <a:spcPts val="175"/>
                        </a:spcBef>
                        <a:spcAft>
                          <a:spcPts val="0"/>
                        </a:spcAft>
                        <a:tabLst>
                          <a:tab pos="152400" algn="l"/>
                        </a:tabLst>
                      </a:pPr>
                      <a:r>
                        <a:rPr lang="el-GR" sz="1600" b="0">
                          <a:effectLst/>
                        </a:rPr>
                        <a:t>• Διατροφικές ελλείψεις: </a:t>
                      </a:r>
                      <a:r>
                        <a:rPr lang="el-GR" sz="1600" b="0" err="1">
                          <a:effectLst/>
                        </a:rPr>
                        <a:t>εντεροπάθεια</a:t>
                      </a:r>
                      <a:r>
                        <a:rPr lang="el-GR" sz="1600" b="0">
                          <a:effectLst/>
                        </a:rPr>
                        <a:t> </a:t>
                      </a:r>
                      <a:r>
                        <a:rPr lang="el-GR" sz="1600" b="0" err="1">
                          <a:effectLst/>
                        </a:rPr>
                        <a:t>ακροδερματίτιδας</a:t>
                      </a:r>
                      <a:r>
                        <a:rPr lang="el-GR" sz="1600" b="0">
                          <a:effectLst/>
                        </a:rPr>
                        <a:t>, πορφύρα, γλωσσίτιδα, τριχόπτωση, εύθραυστα νύχια</a:t>
                      </a:r>
                    </a:p>
                    <a:p>
                      <a:pPr algn="l">
                        <a:lnSpc>
                          <a:spcPts val="2500"/>
                        </a:lnSpc>
                        <a:spcBef>
                          <a:spcPts val="175"/>
                        </a:spcBef>
                        <a:spcAft>
                          <a:spcPts val="0"/>
                        </a:spcAft>
                        <a:tabLst>
                          <a:tab pos="152400" algn="l"/>
                        </a:tabLst>
                      </a:pPr>
                      <a:r>
                        <a:rPr lang="el-GR" sz="1600" b="0">
                          <a:effectLst/>
                        </a:rPr>
                        <a:t>• Σχετιζόμενες ασθένειες: λεύκη, ψωρίαση, αμυλοείδωση</a:t>
                      </a:r>
                      <a:endParaRPr lang="el-GR"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extLst>
                  <a:ext uri="{0D108BD9-81ED-4DB2-BD59-A6C34878D82A}">
                    <a16:rowId xmlns:a16="http://schemas.microsoft.com/office/drawing/2014/main" val="2565304304"/>
                  </a:ext>
                </a:extLst>
              </a:tr>
              <a:tr h="901497">
                <a:tc>
                  <a:txBody>
                    <a:bodyPr/>
                    <a:lstStyle/>
                    <a:p>
                      <a:pPr marL="50165" marR="40005" algn="ctr">
                        <a:lnSpc>
                          <a:spcPts val="2500"/>
                        </a:lnSpc>
                        <a:spcBef>
                          <a:spcPts val="175"/>
                        </a:spcBef>
                        <a:spcAft>
                          <a:spcPts val="0"/>
                        </a:spcAft>
                      </a:pPr>
                      <a:r>
                        <a:rPr lang="el-GR" sz="1600" err="1">
                          <a:effectLst/>
                        </a:rPr>
                        <a:t>Ηπατοπαγκρεατοβολικό</a:t>
                      </a:r>
                      <a:r>
                        <a:rPr lang="el-GR" sz="1600">
                          <a:effectLst/>
                        </a:rPr>
                        <a:t> σύστημα</a:t>
                      </a:r>
                      <a:endParaRPr lang="el-G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tc>
                  <a:txBody>
                    <a:bodyPr/>
                    <a:lstStyle/>
                    <a:p>
                      <a:pPr algn="l">
                        <a:lnSpc>
                          <a:spcPts val="2500"/>
                        </a:lnSpc>
                        <a:spcBef>
                          <a:spcPts val="175"/>
                        </a:spcBef>
                        <a:spcAft>
                          <a:spcPts val="0"/>
                        </a:spcAft>
                        <a:tabLst>
                          <a:tab pos="152400" algn="l"/>
                        </a:tabLst>
                      </a:pPr>
                      <a:r>
                        <a:rPr lang="el-GR" sz="1600" b="0">
                          <a:effectLst/>
                        </a:rPr>
                        <a:t>• Πρωτογενής σκληρυντική χολαγγειίτιδα, καρκίνωμα των χολών</a:t>
                      </a:r>
                    </a:p>
                    <a:p>
                      <a:pPr algn="l">
                        <a:lnSpc>
                          <a:spcPts val="2500"/>
                        </a:lnSpc>
                        <a:spcBef>
                          <a:spcPts val="175"/>
                        </a:spcBef>
                        <a:spcAft>
                          <a:spcPts val="0"/>
                        </a:spcAft>
                        <a:tabLst>
                          <a:tab pos="152400" algn="l"/>
                        </a:tabLst>
                      </a:pPr>
                      <a:r>
                        <a:rPr lang="el-GR" sz="1600" b="0">
                          <a:effectLst/>
                        </a:rPr>
                        <a:t>• Σχετιζόμενη φλεγμονή: αυτοάνοση χρόνια ενεργός ηπατίτιδα, </a:t>
                      </a:r>
                      <a:r>
                        <a:rPr lang="el-GR" sz="1600" b="0" err="1">
                          <a:effectLst/>
                        </a:rPr>
                        <a:t>περικολλαγγίτιδα</a:t>
                      </a:r>
                      <a:r>
                        <a:rPr lang="el-GR" sz="1600" b="0">
                          <a:effectLst/>
                        </a:rPr>
                        <a:t>, κίρρωση, </a:t>
                      </a:r>
                      <a:r>
                        <a:rPr lang="el-GR" sz="1600" b="0" err="1">
                          <a:effectLst/>
                        </a:rPr>
                        <a:t>κοκκιωματώδης</a:t>
                      </a:r>
                      <a:r>
                        <a:rPr lang="el-GR" sz="1600" b="0">
                          <a:effectLst/>
                        </a:rPr>
                        <a:t> νόσος</a:t>
                      </a:r>
                    </a:p>
                    <a:p>
                      <a:pPr algn="l">
                        <a:lnSpc>
                          <a:spcPts val="2500"/>
                        </a:lnSpc>
                        <a:spcBef>
                          <a:spcPts val="175"/>
                        </a:spcBef>
                        <a:spcAft>
                          <a:spcPts val="0"/>
                        </a:spcAft>
                        <a:tabLst>
                          <a:tab pos="152400" algn="l"/>
                        </a:tabLst>
                      </a:pPr>
                      <a:r>
                        <a:rPr lang="el-GR" sz="1600" b="0">
                          <a:effectLst/>
                        </a:rPr>
                        <a:t>• Μεταβολικές εκδηλώσεις: λιπώδες ήπαρ, χολόλιθοι που σχετίζονται με τη νόσο του ειλεού </a:t>
                      </a:r>
                      <a:r>
                        <a:rPr lang="el-GR" sz="1600" b="0" err="1">
                          <a:effectLst/>
                        </a:rPr>
                        <a:t>Crohn</a:t>
                      </a:r>
                      <a:endParaRPr lang="el-GR" sz="1600" b="0" err="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extLst>
                  <a:ext uri="{0D108BD9-81ED-4DB2-BD59-A6C34878D82A}">
                    <a16:rowId xmlns:a16="http://schemas.microsoft.com/office/drawing/2014/main" val="1754873943"/>
                  </a:ext>
                </a:extLst>
              </a:tr>
            </a:tbl>
          </a:graphicData>
        </a:graphic>
      </p:graphicFrame>
    </p:spTree>
    <p:extLst>
      <p:ext uri="{BB962C8B-B14F-4D97-AF65-F5344CB8AC3E}">
        <p14:creationId xmlns:p14="http://schemas.microsoft.com/office/powerpoint/2010/main" val="1665313389"/>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155038-93D8-4D56-9DE1-D06CA020B041}"/>
              </a:ext>
            </a:extLst>
          </p:cNvPr>
          <p:cNvSpPr>
            <a:spLocks noGrp="1"/>
          </p:cNvSpPr>
          <p:nvPr>
            <p:ph type="title"/>
          </p:nvPr>
        </p:nvSpPr>
        <p:spPr>
          <a:xfrm>
            <a:off x="392521" y="229506"/>
            <a:ext cx="8596668" cy="744854"/>
          </a:xfrm>
        </p:spPr>
        <p:txBody>
          <a:bodyPr/>
          <a:lstStyle/>
          <a:p>
            <a:r>
              <a:rPr lang="el-GR" b="1"/>
              <a:t>Εξωεντερικές εκδηλώσεις των ΙΦΝΕ </a:t>
            </a:r>
          </a:p>
        </p:txBody>
      </p:sp>
      <p:graphicFrame>
        <p:nvGraphicFramePr>
          <p:cNvPr id="6" name="Πίνακας 5">
            <a:extLst>
              <a:ext uri="{FF2B5EF4-FFF2-40B4-BE49-F238E27FC236}">
                <a16:creationId xmlns:a16="http://schemas.microsoft.com/office/drawing/2014/main" id="{20417E6E-2597-4A99-AADF-27DC4F3BE7E7}"/>
              </a:ext>
            </a:extLst>
          </p:cNvPr>
          <p:cNvGraphicFramePr>
            <a:graphicFrameLocks noGrp="1"/>
          </p:cNvGraphicFramePr>
          <p:nvPr>
            <p:extLst>
              <p:ext uri="{D42A27DB-BD31-4B8C-83A1-F6EECF244321}">
                <p14:modId xmlns:p14="http://schemas.microsoft.com/office/powerpoint/2010/main" val="1222621166"/>
              </p:ext>
            </p:extLst>
          </p:nvPr>
        </p:nvGraphicFramePr>
        <p:xfrm>
          <a:off x="713731" y="1342884"/>
          <a:ext cx="9434609" cy="2271016"/>
        </p:xfrm>
        <a:graphic>
          <a:graphicData uri="http://schemas.openxmlformats.org/drawingml/2006/table">
            <a:tbl>
              <a:tblPr firstRow="1" firstCol="1" lastRow="1" lastCol="1" bandRow="1" bandCol="1">
                <a:tableStyleId>{69012ECD-51FC-41F1-AA8D-1B2483CD663E}</a:tableStyleId>
              </a:tblPr>
              <a:tblGrid>
                <a:gridCol w="2329849">
                  <a:extLst>
                    <a:ext uri="{9D8B030D-6E8A-4147-A177-3AD203B41FA5}">
                      <a16:colId xmlns:a16="http://schemas.microsoft.com/office/drawing/2014/main" val="1317038202"/>
                    </a:ext>
                  </a:extLst>
                </a:gridCol>
                <a:gridCol w="7104760">
                  <a:extLst>
                    <a:ext uri="{9D8B030D-6E8A-4147-A177-3AD203B41FA5}">
                      <a16:colId xmlns:a16="http://schemas.microsoft.com/office/drawing/2014/main" val="4134959961"/>
                    </a:ext>
                  </a:extLst>
                </a:gridCol>
              </a:tblGrid>
              <a:tr h="207906">
                <a:tc>
                  <a:txBody>
                    <a:bodyPr/>
                    <a:lstStyle/>
                    <a:p>
                      <a:pPr marL="50800" algn="ctr">
                        <a:lnSpc>
                          <a:spcPct val="150000"/>
                        </a:lnSpc>
                        <a:spcBef>
                          <a:spcPts val="175"/>
                        </a:spcBef>
                        <a:spcAft>
                          <a:spcPts val="0"/>
                        </a:spcAft>
                        <a:tabLst>
                          <a:tab pos="519430" algn="l"/>
                          <a:tab pos="676910" algn="ctr"/>
                        </a:tabLst>
                      </a:pPr>
                      <a:r>
                        <a:rPr lang="el-GR" sz="1800">
                          <a:effectLst/>
                        </a:rPr>
                        <a:t>Μέρος</a:t>
                      </a:r>
                      <a:endParaRPr lang="el-G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tc>
                  <a:txBody>
                    <a:bodyPr/>
                    <a:lstStyle/>
                    <a:p>
                      <a:pPr marL="50165" algn="ctr">
                        <a:lnSpc>
                          <a:spcPct val="150000"/>
                        </a:lnSpc>
                        <a:spcBef>
                          <a:spcPts val="175"/>
                        </a:spcBef>
                        <a:spcAft>
                          <a:spcPts val="0"/>
                        </a:spcAft>
                      </a:pPr>
                      <a:r>
                        <a:rPr lang="el-GR" sz="1800">
                          <a:effectLst/>
                        </a:rPr>
                        <a:t>Εξωεντερικές εκδηλώσεις φλεγμονώδους νόσου του εντέρου</a:t>
                      </a:r>
                      <a:endParaRPr lang="el-G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extLst>
                  <a:ext uri="{0D108BD9-81ED-4DB2-BD59-A6C34878D82A}">
                    <a16:rowId xmlns:a16="http://schemas.microsoft.com/office/drawing/2014/main" val="4195468702"/>
                  </a:ext>
                </a:extLst>
              </a:tr>
              <a:tr h="432510">
                <a:tc>
                  <a:txBody>
                    <a:bodyPr/>
                    <a:lstStyle/>
                    <a:p>
                      <a:pPr marL="50165" algn="ctr">
                        <a:lnSpc>
                          <a:spcPct val="150000"/>
                        </a:lnSpc>
                        <a:spcBef>
                          <a:spcPts val="175"/>
                        </a:spcBef>
                        <a:spcAft>
                          <a:spcPts val="0"/>
                        </a:spcAft>
                      </a:pPr>
                      <a:r>
                        <a:rPr lang="el-GR" sz="1800">
                          <a:effectLst/>
                        </a:rPr>
                        <a:t>Οφθαλμικό σύστημα</a:t>
                      </a:r>
                      <a:endParaRPr lang="el-G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tc>
                  <a:txBody>
                    <a:bodyPr/>
                    <a:lstStyle/>
                    <a:p>
                      <a:pPr algn="l">
                        <a:lnSpc>
                          <a:spcPct val="150000"/>
                        </a:lnSpc>
                        <a:spcBef>
                          <a:spcPts val="175"/>
                        </a:spcBef>
                        <a:spcAft>
                          <a:spcPts val="0"/>
                        </a:spcAft>
                        <a:tabLst>
                          <a:tab pos="152400" algn="l"/>
                        </a:tabLst>
                      </a:pPr>
                      <a:r>
                        <a:rPr lang="el-GR" sz="1800" b="0">
                          <a:effectLst/>
                        </a:rPr>
                        <a:t>• </a:t>
                      </a:r>
                      <a:r>
                        <a:rPr lang="el-GR" sz="1800" b="0" err="1">
                          <a:effectLst/>
                        </a:rPr>
                        <a:t>Ραγοειδίτιδα</a:t>
                      </a:r>
                      <a:r>
                        <a:rPr lang="el-GR" sz="1800" b="0">
                          <a:effectLst/>
                        </a:rPr>
                        <a:t> / </a:t>
                      </a:r>
                      <a:r>
                        <a:rPr lang="el-GR" sz="1800" b="0" err="1">
                          <a:effectLst/>
                        </a:rPr>
                        <a:t>ιρίτιδα</a:t>
                      </a:r>
                      <a:r>
                        <a:rPr lang="el-GR" sz="1800" b="0">
                          <a:effectLst/>
                        </a:rPr>
                        <a:t>, </a:t>
                      </a:r>
                      <a:r>
                        <a:rPr lang="el-GR" sz="1800" b="0" err="1">
                          <a:effectLst/>
                        </a:rPr>
                        <a:t>επισκληρίτιδα</a:t>
                      </a:r>
                      <a:r>
                        <a:rPr lang="el-GR" sz="1800" b="0">
                          <a:effectLst/>
                        </a:rPr>
                        <a:t>, έλκη του κερατοειδούς, αγγειακή νόσος του αμφιβληστροειδούς</a:t>
                      </a:r>
                      <a:endParaRPr lang="el-GR"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extLst>
                  <a:ext uri="{0D108BD9-81ED-4DB2-BD59-A6C34878D82A}">
                    <a16:rowId xmlns:a16="http://schemas.microsoft.com/office/drawing/2014/main" val="3166960582"/>
                  </a:ext>
                </a:extLst>
              </a:tr>
              <a:tr h="432510">
                <a:tc>
                  <a:txBody>
                    <a:bodyPr/>
                    <a:lstStyle/>
                    <a:p>
                      <a:pPr marL="50165" algn="ctr">
                        <a:lnSpc>
                          <a:spcPct val="150000"/>
                        </a:lnSpc>
                        <a:spcBef>
                          <a:spcPts val="175"/>
                        </a:spcBef>
                        <a:spcAft>
                          <a:spcPts val="0"/>
                        </a:spcAft>
                      </a:pPr>
                      <a:r>
                        <a:rPr lang="el-GR" sz="1800">
                          <a:effectLst/>
                        </a:rPr>
                        <a:t>Μεταβολικό σύστημα</a:t>
                      </a:r>
                      <a:endParaRPr lang="el-G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tc>
                  <a:txBody>
                    <a:bodyPr/>
                    <a:lstStyle/>
                    <a:p>
                      <a:pPr algn="l">
                        <a:lnSpc>
                          <a:spcPct val="150000"/>
                        </a:lnSpc>
                        <a:spcBef>
                          <a:spcPts val="175"/>
                        </a:spcBef>
                        <a:spcAft>
                          <a:spcPts val="0"/>
                        </a:spcAft>
                        <a:tabLst>
                          <a:tab pos="152400" algn="l"/>
                        </a:tabLst>
                      </a:pPr>
                      <a:r>
                        <a:rPr lang="el-GR" sz="1800" b="0">
                          <a:effectLst/>
                        </a:rPr>
                        <a:t>Καθυστέρηση ανάπτυξης σε παιδιά και εφήβους, καθυστερημένη σεξουαλική ωρίμανση</a:t>
                      </a:r>
                      <a:endParaRPr lang="el-GR"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extLst>
                  <a:ext uri="{0D108BD9-81ED-4DB2-BD59-A6C34878D82A}">
                    <a16:rowId xmlns:a16="http://schemas.microsoft.com/office/drawing/2014/main" val="309467358"/>
                  </a:ext>
                </a:extLst>
              </a:tr>
              <a:tr h="207906">
                <a:tc>
                  <a:txBody>
                    <a:bodyPr/>
                    <a:lstStyle/>
                    <a:p>
                      <a:pPr marL="50165" algn="ctr">
                        <a:lnSpc>
                          <a:spcPct val="150000"/>
                        </a:lnSpc>
                        <a:spcBef>
                          <a:spcPts val="175"/>
                        </a:spcBef>
                        <a:spcAft>
                          <a:spcPts val="0"/>
                        </a:spcAft>
                      </a:pPr>
                      <a:r>
                        <a:rPr lang="el-GR" sz="1800">
                          <a:effectLst/>
                        </a:rPr>
                        <a:t>Νεφρικό σύστημα</a:t>
                      </a:r>
                      <a:endParaRPr lang="el-GR"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tc>
                  <a:txBody>
                    <a:bodyPr/>
                    <a:lstStyle/>
                    <a:p>
                      <a:pPr algn="l">
                        <a:lnSpc>
                          <a:spcPct val="150000"/>
                        </a:lnSpc>
                        <a:spcBef>
                          <a:spcPts val="175"/>
                        </a:spcBef>
                        <a:spcAft>
                          <a:spcPts val="0"/>
                        </a:spcAft>
                        <a:tabLst>
                          <a:tab pos="152400" algn="l"/>
                        </a:tabLst>
                      </a:pPr>
                      <a:r>
                        <a:rPr lang="el-GR" sz="1800" b="0">
                          <a:effectLst/>
                        </a:rPr>
                        <a:t>• Πέτρες οξαλικού ασβεστίου</a:t>
                      </a:r>
                      <a:endParaRPr lang="el-GR"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94" marR="44494" marT="0" marB="0"/>
                </a:tc>
                <a:extLst>
                  <a:ext uri="{0D108BD9-81ED-4DB2-BD59-A6C34878D82A}">
                    <a16:rowId xmlns:a16="http://schemas.microsoft.com/office/drawing/2014/main" val="467816169"/>
                  </a:ext>
                </a:extLst>
              </a:tr>
            </a:tbl>
          </a:graphicData>
        </a:graphic>
      </p:graphicFrame>
    </p:spTree>
    <p:extLst>
      <p:ext uri="{BB962C8B-B14F-4D97-AF65-F5344CB8AC3E}">
        <p14:creationId xmlns:p14="http://schemas.microsoft.com/office/powerpoint/2010/main" val="3887932705"/>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D6D9F0-957F-4B24-86C9-70CDD6BF3C8A}"/>
              </a:ext>
            </a:extLst>
          </p:cNvPr>
          <p:cNvSpPr>
            <a:spLocks noGrp="1"/>
          </p:cNvSpPr>
          <p:nvPr>
            <p:ph type="title"/>
          </p:nvPr>
        </p:nvSpPr>
        <p:spPr/>
        <p:txBody>
          <a:bodyPr/>
          <a:lstStyle/>
          <a:p>
            <a:r>
              <a:rPr lang="el-GR" b="1"/>
              <a:t>Σκοπός Έρευνας</a:t>
            </a:r>
          </a:p>
        </p:txBody>
      </p:sp>
      <p:sp>
        <p:nvSpPr>
          <p:cNvPr id="3" name="Θέση περιεχομένου 2">
            <a:extLst>
              <a:ext uri="{FF2B5EF4-FFF2-40B4-BE49-F238E27FC236}">
                <a16:creationId xmlns:a16="http://schemas.microsoft.com/office/drawing/2014/main" id="{047C3D8E-8A74-41AC-844A-D33234A57A94}"/>
              </a:ext>
            </a:extLst>
          </p:cNvPr>
          <p:cNvSpPr>
            <a:spLocks noGrp="1"/>
          </p:cNvSpPr>
          <p:nvPr>
            <p:ph idx="1"/>
          </p:nvPr>
        </p:nvSpPr>
        <p:spPr>
          <a:xfrm>
            <a:off x="1090195" y="1710128"/>
            <a:ext cx="8915400" cy="3777622"/>
          </a:xfrm>
        </p:spPr>
        <p:txBody>
          <a:bodyPr vert="horz" lIns="91440" tIns="45720" rIns="91440" bIns="45720" rtlCol="0" anchor="t">
            <a:normAutofit/>
          </a:bodyPr>
          <a:lstStyle/>
          <a:p>
            <a:pPr algn="ctr"/>
            <a:r>
              <a:rPr lang="el-GR" sz="2000">
                <a:solidFill>
                  <a:schemeClr val="tx1"/>
                </a:solidFill>
              </a:rPr>
              <a:t>Σκοπός της παρούσας έρευνας είναι η αναλυτική καταγραφή των εξωτερικών εκδηλώσεων στην Ιδιοπαθή Φλεγμονώδη Πάθηση των Εντέρων σε Ενήλικες και Εφήβους οι οποίοι παρακολουθούνται από την Γαστρεντερολογική  Κλινική του Πανεπιστημιακού Νοσοκομείου Ιωαννίνων. </a:t>
            </a:r>
          </a:p>
        </p:txBody>
      </p:sp>
      <p:sp>
        <p:nvSpPr>
          <p:cNvPr id="4" name="TextBox 3">
            <a:extLst>
              <a:ext uri="{FF2B5EF4-FFF2-40B4-BE49-F238E27FC236}">
                <a16:creationId xmlns:a16="http://schemas.microsoft.com/office/drawing/2014/main" id="{5D45BD82-9F82-714E-1475-3A63662C373C}"/>
              </a:ext>
            </a:extLst>
          </p:cNvPr>
          <p:cNvSpPr txBox="1"/>
          <p:nvPr/>
        </p:nvSpPr>
        <p:spPr>
          <a:xfrm>
            <a:off x="1221035" y="1670891"/>
            <a:ext cx="8657421" cy="3690650"/>
          </a:xfrm>
          <a:prstGeom prst="rect">
            <a:avLst/>
          </a:prstGeom>
          <a:solidFill>
            <a:srgbClr val="00B050"/>
          </a:solidFill>
          <a:ln>
            <a:solidFill>
              <a:srgbClr val="00B0F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l-GR"/>
          </a:p>
        </p:txBody>
      </p:sp>
    </p:spTree>
    <p:extLst>
      <p:ext uri="{BB962C8B-B14F-4D97-AF65-F5344CB8AC3E}">
        <p14:creationId xmlns:p14="http://schemas.microsoft.com/office/powerpoint/2010/main" val="1584625138"/>
      </p:ext>
    </p:extLst>
  </p:cSld>
  <p:clrMapOvr>
    <a:masterClrMapping/>
  </p:clrMapOvr>
  <p:transition spd="med">
    <p:pull/>
  </p:transition>
</p:sld>
</file>

<file path=ppt/theme/theme1.xml><?xml version="1.0" encoding="utf-8"?>
<a:theme xmlns:a="http://schemas.openxmlformats.org/drawingml/2006/main" name="Όψη">
  <a:themeElements>
    <a:clrScheme name="Πορτοκαλί κόκκινο">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Widescreen</PresentationFormat>
  <Slides>26</Slides>
  <Notes>1</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Όψη</vt:lpstr>
      <vt:lpstr>Ενδοσκοπική μελέτη του κατώτερου πεπτικού συστήματος σε ασθενείς με νόσο Crohn</vt:lpstr>
      <vt:lpstr>Φλεγμονώδεις παθήσεις του εντέρου (ΙΦΝΕ) Ορισμός </vt:lpstr>
      <vt:lpstr>Φλεγμονώδεις παθήσεις του εντέρου (ΙΦΝΕ) Ορισμός </vt:lpstr>
      <vt:lpstr>Νόσος Crohn - CD</vt:lpstr>
      <vt:lpstr>Επιδημιολογία των ΙΦΝΕ </vt:lpstr>
      <vt:lpstr>Παράγοντες που επηρεάζουν τις ΙΦΝΕ</vt:lpstr>
      <vt:lpstr>Εξωεντερικές εκδηλώσεις των ΙΦΝΕ </vt:lpstr>
      <vt:lpstr>Εξωεντερικές εκδηλώσεις των ΙΦΝΕ </vt:lpstr>
      <vt:lpstr>Σκοπός Έρευνας</vt:lpstr>
      <vt:lpstr>Μεθοδολογία Έρευνας</vt:lpstr>
      <vt:lpstr>Εργαλείο έρευνας </vt:lpstr>
      <vt:lpstr>Στατιστική ανάλυση </vt:lpstr>
      <vt:lpstr>Αποτελέσματα Έρευνας </vt:lpstr>
      <vt:lpstr>Δημογραφικά Χαρακτηριστικά </vt:lpstr>
      <vt:lpstr>Χαρακτηριστικά ασθένειας ΙΦΝΕ</vt:lpstr>
      <vt:lpstr>Χαρακτηριστικά ασθένειας ΙΦΝΕ</vt:lpstr>
      <vt:lpstr>PowerPoint Presentation</vt:lpstr>
      <vt:lpstr>PowerPoint Presentation</vt:lpstr>
      <vt:lpstr>PowerPoint Presentation</vt:lpstr>
      <vt:lpstr>Κύρια Θεραπεία </vt:lpstr>
      <vt:lpstr>PowerPoint Presentation</vt:lpstr>
      <vt:lpstr>Σχέση εξωεντερικής με ενεργητικότητα πάθησης </vt:lpstr>
      <vt:lpstr>ΣΥΜΠΕΡΑΣΜΑΤΑ</vt:lpstr>
      <vt:lpstr>ΣΥΜΠΕΡΑΣΜΑΤΑ</vt:lpstr>
      <vt:lpstr>Προτάσεις</vt:lpstr>
      <vt:lpstr>Σας ευχαριστώ           πολύ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Οφθαλμολογικές Εκδηλώσεις στην Ιδιοπαθή Φλεγμονώδη Νόσο των Εντέρων σε Ενήλικες και Εφήβους στη ΒΔ Ελλάδα</dc:title>
  <dc:creator>demi latsou</dc:creator>
  <cp:revision>1</cp:revision>
  <dcterms:created xsi:type="dcterms:W3CDTF">2020-07-01T17:00:29Z</dcterms:created>
  <dcterms:modified xsi:type="dcterms:W3CDTF">2022-10-20T08:31:46Z</dcterms:modified>
</cp:coreProperties>
</file>