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6"/>
  </p:notesMasterIdLst>
  <p:sldIdLst>
    <p:sldId id="256" r:id="rId2"/>
    <p:sldId id="288" r:id="rId3"/>
    <p:sldId id="287" r:id="rId4"/>
    <p:sldId id="272" r:id="rId5"/>
    <p:sldId id="274" r:id="rId6"/>
    <p:sldId id="283" r:id="rId7"/>
    <p:sldId id="284" r:id="rId8"/>
    <p:sldId id="275" r:id="rId9"/>
    <p:sldId id="258" r:id="rId10"/>
    <p:sldId id="277" r:id="rId11"/>
    <p:sldId id="260" r:id="rId12"/>
    <p:sldId id="262" r:id="rId13"/>
    <p:sldId id="265" r:id="rId14"/>
    <p:sldId id="263" r:id="rId15"/>
    <p:sldId id="291" r:id="rId16"/>
    <p:sldId id="292" r:id="rId17"/>
    <p:sldId id="293" r:id="rId18"/>
    <p:sldId id="285" r:id="rId19"/>
    <p:sldId id="294" r:id="rId20"/>
    <p:sldId id="295" r:id="rId21"/>
    <p:sldId id="270" r:id="rId22"/>
    <p:sldId id="290" r:id="rId23"/>
    <p:sldId id="271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A1593-AD9D-4A84-933A-FA7C8F26C7B4}" type="datetimeFigureOut">
              <a:rPr lang="el-GR" smtClean="0"/>
              <a:t>31/3/2023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9F672-6AFB-455D-A4BD-496C40BB34B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7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4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1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028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9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28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40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0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4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1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1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0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4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43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0.pn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4.pn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352FB2-EC2D-4D02-B6BE-306C16801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027" y="2297609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/>
              <a:t>«ΕΝΔΟΣΚΟΠΙΚΗ ΜΕΛΕΤΗ ΤΟΥ ΚΑΤΩΤΕΡΟΥ ΠΕΠΤΙΚΟΥ ΣΥΣΤΗΜΑΤΟΣ ΣΕ ΑΣΘΕΝΕΙΣ ΜΕ ΕΛΚΩΔΗ ΚΟΛΙΤΙΔΑ» </a:t>
            </a:r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0C159AF-C41A-4D09-AC0C-42B66DBB0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482" y="5262439"/>
            <a:ext cx="8915399" cy="499159"/>
          </a:xfrm>
        </p:spPr>
        <p:txBody>
          <a:bodyPr/>
          <a:lstStyle/>
          <a:p>
            <a:pPr algn="ctr"/>
            <a:r>
              <a:rPr lang="el-GR" sz="2400" b="1" dirty="0">
                <a:solidFill>
                  <a:schemeClr val="tx1"/>
                </a:solidFill>
              </a:rPr>
              <a:t>ΠΑΠΠΑ ΜΑΡΙΑ</a:t>
            </a:r>
          </a:p>
        </p:txBody>
      </p: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57AA51E1-BBC3-407E-A30B-E40C8D1AE3C9}"/>
              </a:ext>
            </a:extLst>
          </p:cNvPr>
          <p:cNvSpPr/>
          <p:nvPr/>
        </p:nvSpPr>
        <p:spPr>
          <a:xfrm>
            <a:off x="379751" y="1047037"/>
            <a:ext cx="2209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Τμήμα Ιατρικής</a:t>
            </a:r>
          </a:p>
          <a:p>
            <a:pPr algn="ctr"/>
            <a:r>
              <a:rPr lang="el-GR" sz="1600" b="1" dirty="0"/>
              <a:t>Σχολή Επιστήμων Υγείας Πανεπιστήμιο Ιωαννίνων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31116FAB-4934-46E8-A088-80CE14E6418D}"/>
              </a:ext>
            </a:extLst>
          </p:cNvPr>
          <p:cNvSpPr/>
          <p:nvPr/>
        </p:nvSpPr>
        <p:spPr>
          <a:xfrm>
            <a:off x="3287843" y="1758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b="1" dirty="0" err="1"/>
              <a:t>Διατμηματικό</a:t>
            </a:r>
            <a:r>
              <a:rPr lang="el-GR" b="1" dirty="0"/>
              <a:t> Πρόγραμμα Μεταπτυχιακών Σπουδών</a:t>
            </a:r>
          </a:p>
          <a:p>
            <a:pPr algn="ctr"/>
            <a:r>
              <a:rPr lang="el-GR" b="1" dirty="0"/>
              <a:t>ΝΟΣΗΛΕΥΤΙΚΗ ΦΡΟΝΤΙΔΑ ΕΝΗΛΙΚΩΝ</a:t>
            </a:r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E53C82A6-48D3-4666-8FD2-4B14C7E5BEA5}"/>
              </a:ext>
            </a:extLst>
          </p:cNvPr>
          <p:cNvSpPr/>
          <p:nvPr/>
        </p:nvSpPr>
        <p:spPr>
          <a:xfrm>
            <a:off x="9503764" y="1096402"/>
            <a:ext cx="2688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Τμήμα Νοσηλευτικής Σχολή Επιστημών Υγείας Πανεπιστήμιο Ιωαννίνων</a:t>
            </a:r>
          </a:p>
        </p:txBody>
      </p:sp>
    </p:spTree>
    <p:extLst>
      <p:ext uri="{BB962C8B-B14F-4D97-AF65-F5344CB8AC3E}">
        <p14:creationId xmlns:p14="http://schemas.microsoft.com/office/powerpoint/2010/main" val="3723550365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CB57E2-5D66-4E2F-BCE3-C47EC29B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Μεθοδολογία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B2E81F-7CB6-4657-A7B2-278A06B2D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500" y="1429062"/>
            <a:ext cx="9476595" cy="50167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000" dirty="0"/>
              <a:t>Πραγματοποιήθηκε αναδρομική καταγραφή </a:t>
            </a:r>
            <a:r>
              <a:rPr lang="el-GR" dirty="0"/>
              <a:t>των</a:t>
            </a:r>
            <a:r>
              <a:rPr lang="el-GR" sz="2000" dirty="0"/>
              <a:t> ασθενών με ΙΦΠΕ από το έτος</a:t>
            </a:r>
            <a:r>
              <a:rPr lang="el-GR" dirty="0"/>
              <a:t> 2001</a:t>
            </a:r>
            <a:r>
              <a:rPr lang="el-GR" sz="2000" dirty="0"/>
              <a:t> έως και το έτος </a:t>
            </a:r>
            <a:r>
              <a:rPr lang="el-GR" dirty="0"/>
              <a:t>2007</a:t>
            </a:r>
            <a:r>
              <a:rPr lang="el-GR" sz="2000" dirty="0"/>
              <a:t>, με στόχο την αναζήτηση όλων των</a:t>
            </a:r>
            <a:r>
              <a:rPr lang="el-GR" dirty="0"/>
              <a:t> ενδοσκοπήσεων και των αντίστοιχων βιοψιών</a:t>
            </a:r>
            <a:r>
              <a:rPr lang="el-GR" sz="2000" dirty="0"/>
              <a:t> των ΙΦΝΕ ασθενών.</a:t>
            </a:r>
            <a:r>
              <a:rPr lang="el-GR" dirty="0"/>
              <a:t> </a:t>
            </a:r>
            <a:endParaRPr lang="el-GR" sz="2000" dirty="0"/>
          </a:p>
          <a:p>
            <a:r>
              <a:rPr lang="el-GR" sz="2000" dirty="0"/>
              <a:t>Η μελέτη αποτέλεσε τη συνέχεια προηγούμενων μελετών στο τμήμα. Οι συγκεκριμένοι ασθενείς παρακολουθούνται στην </a:t>
            </a:r>
            <a:r>
              <a:rPr lang="el-GR" sz="2000" dirty="0" err="1"/>
              <a:t>Ηπατο</a:t>
            </a:r>
            <a:r>
              <a:rPr lang="el-GR" sz="2000" dirty="0"/>
              <a:t>-Γαστρεντερολογική μονάδα της Α΄ Παθολογικής κλινικής του Π.Γ.Ν. Ιωαννίνων</a:t>
            </a:r>
            <a:r>
              <a:rPr lang="el-GR" dirty="0"/>
              <a:t>  </a:t>
            </a:r>
            <a:r>
              <a:rPr lang="el-GR" sz="2000" dirty="0"/>
              <a:t>και η συλλογή των στοιχείων έγινε από τους ιατρικούς φακέλους και το αρχείο της μονάδας.</a:t>
            </a:r>
            <a:r>
              <a:rPr lang="el-GR" dirty="0"/>
              <a:t> </a:t>
            </a:r>
            <a:endParaRPr lang="el-GR" sz="2000" dirty="0"/>
          </a:p>
          <a:p>
            <a:r>
              <a:rPr lang="el-GR" sz="2000" dirty="0"/>
              <a:t>Στην έρευνα συμμετείχαν συνολικά</a:t>
            </a:r>
            <a:r>
              <a:rPr lang="el-GR" dirty="0"/>
              <a:t> 213 </a:t>
            </a:r>
            <a:r>
              <a:rPr lang="el-GR" sz="2000" dirty="0"/>
              <a:t>ασθενείς.</a:t>
            </a:r>
            <a:r>
              <a:rPr lang="el-GR" dirty="0"/>
              <a:t> 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4889515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BEFDC5-AAF4-4365-81DB-1A129584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60" y="219388"/>
            <a:ext cx="8596668" cy="1320800"/>
          </a:xfrm>
        </p:spPr>
        <p:txBody>
          <a:bodyPr/>
          <a:lstStyle/>
          <a:p>
            <a:r>
              <a:rPr lang="el-GR" b="1" dirty="0"/>
              <a:t>Εργαλείο έρευνας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1D9082-1B83-4538-B9D2-A71A56A9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978" y="1090483"/>
            <a:ext cx="9484402" cy="489059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3" panose="020B0502020202020204"/>
              <a:buChar char=""/>
            </a:pPr>
            <a:r>
              <a:rPr lang="el-GR" sz="2000" b="1" dirty="0">
                <a:solidFill>
                  <a:schemeClr val="tx1"/>
                </a:solidFill>
              </a:rPr>
              <a:t>Δημογραφικά</a:t>
            </a:r>
            <a:r>
              <a:rPr lang="el-GR" sz="2000" dirty="0">
                <a:solidFill>
                  <a:schemeClr val="tx1"/>
                </a:solidFill>
              </a:rPr>
              <a:t> χαρακτηριστικά των ασθενών</a:t>
            </a:r>
            <a:endParaRPr lang="el-GR"/>
          </a:p>
          <a:p>
            <a:pPr>
              <a:buClr>
                <a:srgbClr val="8AD0D6"/>
              </a:buClr>
              <a:buFont typeface="Wingdings 3" panose="020B0502020202020204"/>
              <a:buChar char=""/>
            </a:pPr>
            <a:r>
              <a:rPr lang="el-GR" dirty="0"/>
              <a:t>Ηλικία</a:t>
            </a:r>
          </a:p>
          <a:p>
            <a:pPr>
              <a:buClr>
                <a:srgbClr val="8AD0D6"/>
              </a:buClr>
              <a:buFont typeface="Wingdings 3" panose="020B0502020202020204"/>
              <a:buChar char=""/>
            </a:pPr>
            <a:r>
              <a:rPr lang="el-GR" dirty="0"/>
              <a:t>Φύλο</a:t>
            </a:r>
          </a:p>
          <a:p>
            <a:pPr>
              <a:buClr>
                <a:srgbClr val="8AD0D6"/>
              </a:buClr>
            </a:pPr>
            <a:r>
              <a:rPr lang="el-GR" dirty="0"/>
              <a:t>Τόπος διαμονής</a:t>
            </a:r>
          </a:p>
          <a:p>
            <a:pPr marL="0" indent="0">
              <a:buClr>
                <a:srgbClr val="8AD0D6"/>
              </a:buClr>
              <a:buNone/>
            </a:pPr>
            <a:endParaRPr lang="el-GR" dirty="0"/>
          </a:p>
          <a:p>
            <a:pPr>
              <a:buFont typeface="+mj-lt"/>
              <a:buAutoNum type="arabicPeriod"/>
            </a:pPr>
            <a:r>
              <a:rPr lang="el-GR" sz="2000" b="1" dirty="0"/>
              <a:t>Χαρακτηριστικά</a:t>
            </a:r>
            <a:r>
              <a:rPr lang="el-GR" sz="2000" dirty="0"/>
              <a:t> της ασθένειας: νόσος, εντόπιση νόσου, έτος διάγνωσης νόσου, </a:t>
            </a:r>
            <a:r>
              <a:rPr lang="el-GR" dirty="0"/>
              <a:t>έτος λήψης βιοψίας, θέση βιοψίας, ταξινόμηση δυσπλασίας.</a:t>
            </a:r>
            <a:endParaRPr lang="el-GR" sz="2000" dirty="0"/>
          </a:p>
          <a:p>
            <a:pPr>
              <a:buFont typeface="+mj-lt"/>
              <a:buAutoNum type="arabicPeriod"/>
            </a:pPr>
            <a:r>
              <a:rPr lang="el-GR" sz="2000" b="1" dirty="0"/>
              <a:t>Πληροφορίες σχετικές </a:t>
            </a:r>
            <a:r>
              <a:rPr lang="el-GR" b="1" dirty="0"/>
              <a:t>με την μετέπειτα παρακολούθηση.</a:t>
            </a:r>
            <a:endParaRPr lang="el-GR" sz="2000" b="1" dirty="0"/>
          </a:p>
          <a:p>
            <a:pPr marL="0" indent="0">
              <a:buNone/>
            </a:pPr>
            <a:endParaRPr lang="el-GR" sz="2000" b="1" dirty="0"/>
          </a:p>
          <a:p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1128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C536A1-138B-4D4F-92B3-DB8A41DE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Στατιστική ανάλυση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7A7068-0738-4D58-A84C-72D619D67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41" y="1455294"/>
            <a:ext cx="8915400" cy="41959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Η στατιστική επεξεργασία βασίστηκε στην παρουσίαση περιγραφικών αποτελεσμάτων με τη μορφή ποσοστιαίων κατανομών, μέσων τιμών και τυπικών </a:t>
            </a:r>
            <a:r>
              <a:rPr lang="el-GR" dirty="0"/>
              <a:t>αποκλίσεων.</a:t>
            </a:r>
            <a:endParaRPr lang="el-GR" sz="2000" dirty="0"/>
          </a:p>
          <a:p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7449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764E5E-5437-4A68-951C-F97E52FB4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965" y="230300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/>
              <a:t>Αποτελέσματα Έρευνας </a:t>
            </a:r>
          </a:p>
        </p:txBody>
      </p:sp>
    </p:spTree>
    <p:extLst>
      <p:ext uri="{BB962C8B-B14F-4D97-AF65-F5344CB8AC3E}">
        <p14:creationId xmlns:p14="http://schemas.microsoft.com/office/powerpoint/2010/main" val="236646409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ECD9F8-5DA2-4769-9F85-ACC345B67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9299"/>
            <a:ext cx="8911687" cy="1280890"/>
          </a:xfrm>
        </p:spPr>
        <p:txBody>
          <a:bodyPr>
            <a:normAutofit/>
          </a:bodyPr>
          <a:lstStyle/>
          <a:p>
            <a:r>
              <a:rPr lang="el-GR" dirty="0"/>
              <a:t>Δημογραφικά Χαρακτηριστικά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EBCB75-57E0-4BF9-B9AF-5191CA92A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521" y="1405278"/>
            <a:ext cx="9297988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Το </a:t>
            </a:r>
            <a:r>
              <a:rPr lang="el-GR" dirty="0"/>
              <a:t>59% </a:t>
            </a:r>
            <a:r>
              <a:rPr lang="el-GR" sz="2000" dirty="0"/>
              <a:t>των ασθενών ήταν άνδρες και το </a:t>
            </a:r>
            <a:r>
              <a:rPr lang="el-GR" dirty="0"/>
              <a:t>41</a:t>
            </a:r>
            <a:r>
              <a:rPr lang="el-GR" sz="2000" dirty="0"/>
              <a:t>% γυναίκες.</a:t>
            </a:r>
            <a:r>
              <a:rPr lang="el-GR" dirty="0"/>
              <a:t> 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dirty="0"/>
              <a:t>Η μέση ηλικία των ασθενών ήταν </a:t>
            </a:r>
            <a:r>
              <a:rPr lang="el-GR" dirty="0"/>
              <a:t>71 έτη για τους άνδρες και 57 έτη για τις γυναίκες. 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dirty="0"/>
              <a:t>Οι άνδρες που πάσχουν από ελκώδη κολίτιδα ήταν το 55% και οι γυναίκες το 63%. 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dirty="0"/>
              <a:t>Το </a:t>
            </a:r>
            <a:r>
              <a:rPr lang="el-GR" dirty="0"/>
              <a:t>38% ήταν κάτοικοι αστικών περιοχών ενώ το 62% αγροτικών περιοχών. Επίσης το 70% ήταν κάτοικοι της Ηπείρου.</a:t>
            </a:r>
            <a:endParaRPr lang="el-GR" sz="2000" dirty="0"/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74682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B0613C-718D-034B-7C05-A8A6B216F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ΣΤΑΤΙΣΤΙΚΑ ΣΤΟΙΧΕΙΑ</a:t>
            </a:r>
          </a:p>
        </p:txBody>
      </p:sp>
      <p:pic>
        <p:nvPicPr>
          <p:cNvPr id="7" name="Εικόνα 7">
            <a:extLst>
              <a:ext uri="{FF2B5EF4-FFF2-40B4-BE49-F238E27FC236}">
                <a16:creationId xmlns:a16="http://schemas.microsoft.com/office/drawing/2014/main" id="{320D4990-952D-F748-EC2D-E6D60E797F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27" y="1917219"/>
            <a:ext cx="4391183" cy="341260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6EE07B-C5F9-95F0-204F-416C5A29BDAE}"/>
              </a:ext>
            </a:extLst>
          </p:cNvPr>
          <p:cNvSpPr txBox="1"/>
          <p:nvPr/>
        </p:nvSpPr>
        <p:spPr>
          <a:xfrm>
            <a:off x="4840787" y="2262513"/>
            <a:ext cx="4450262" cy="25226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pic>
        <p:nvPicPr>
          <p:cNvPr id="9" name="Εικόνα 9">
            <a:extLst>
              <a:ext uri="{FF2B5EF4-FFF2-40B4-BE49-F238E27FC236}">
                <a16:creationId xmlns:a16="http://schemas.microsoft.com/office/drawing/2014/main" id="{4723AA81-319C-C3A0-05DD-0351BE13E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455" y="2152196"/>
            <a:ext cx="5979090" cy="311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34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FAF76F-2839-F617-5E47-41711A7E0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 ΣΧΕΣΗ ΜΕ ΤΟ ΦΥΛΟ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8C33FA87-7830-6091-F4E2-30C78325C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618" y="1917219"/>
            <a:ext cx="4164780" cy="3308221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BD1C73-583B-F095-9B2F-92489725BE3E}"/>
              </a:ext>
            </a:extLst>
          </p:cNvPr>
          <p:cNvSpPr txBox="1"/>
          <p:nvPr/>
        </p:nvSpPr>
        <p:spPr>
          <a:xfrm>
            <a:off x="4746842" y="2011992"/>
            <a:ext cx="3855276" cy="31176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pic>
        <p:nvPicPr>
          <p:cNvPr id="6" name="Εικόνα 6">
            <a:extLst>
              <a:ext uri="{FF2B5EF4-FFF2-40B4-BE49-F238E27FC236}">
                <a16:creationId xmlns:a16="http://schemas.microsoft.com/office/drawing/2014/main" id="{8743D97E-981F-5391-3E28-B7079E4B2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276" y="2712027"/>
            <a:ext cx="2722324" cy="24777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E9A8AA-C4A4-7ECB-E705-ECA676BBF8FB}"/>
              </a:ext>
            </a:extLst>
          </p:cNvPr>
          <p:cNvSpPr txBox="1"/>
          <p:nvPr/>
        </p:nvSpPr>
        <p:spPr>
          <a:xfrm>
            <a:off x="7969685" y="2831404"/>
            <a:ext cx="3855275" cy="23452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pic>
        <p:nvPicPr>
          <p:cNvPr id="8" name="Εικόνα 8">
            <a:extLst>
              <a:ext uri="{FF2B5EF4-FFF2-40B4-BE49-F238E27FC236}">
                <a16:creationId xmlns:a16="http://schemas.microsoft.com/office/drawing/2014/main" id="{CCE2377B-70C1-BCEC-0B33-4C35AC4D2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633" y="2702526"/>
            <a:ext cx="2743200" cy="247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1FE686-A553-94C3-1761-18FF7D48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 ΣΧΕΣΗ ΜΕ ΤΗΝ ΠΕΡΙΟΧΗ ΔΙΑΜΟΝΗΣ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B8EC4731-D2D7-2773-51AD-300DA923D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2088" y="1865028"/>
            <a:ext cx="5988441" cy="4811344"/>
          </a:xfrm>
        </p:spPr>
      </p:pic>
    </p:spTree>
    <p:extLst>
      <p:ext uri="{BB962C8B-B14F-4D97-AF65-F5344CB8AC3E}">
        <p14:creationId xmlns:p14="http://schemas.microsoft.com/office/powerpoint/2010/main" val="3392274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95FD6C-9497-4B76-AB12-222E4055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643" y="136857"/>
            <a:ext cx="8911687" cy="823690"/>
          </a:xfrm>
        </p:spPr>
        <p:txBody>
          <a:bodyPr/>
          <a:lstStyle/>
          <a:p>
            <a:r>
              <a:rPr lang="el-GR" b="1" dirty="0"/>
              <a:t>ΕΥΡΗΜΑΤΑ ΕΝΔΟΣΚΟΠΗΣΕΩΝ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343D7C58-E467-4E25-8CD0-229487A82D48}"/>
              </a:ext>
            </a:extLst>
          </p:cNvPr>
          <p:cNvSpPr/>
          <p:nvPr/>
        </p:nvSpPr>
        <p:spPr>
          <a:xfrm>
            <a:off x="6642203" y="1951672"/>
            <a:ext cx="4900221" cy="15812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l-GR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A59E25-E3CE-36E4-BB27-49B5A3DDD650}"/>
              </a:ext>
            </a:extLst>
          </p:cNvPr>
          <p:cNvSpPr txBox="1"/>
          <p:nvPr/>
        </p:nvSpPr>
        <p:spPr>
          <a:xfrm>
            <a:off x="276224" y="1140618"/>
            <a:ext cx="973455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/>
              <a:t>Συνολικός αριθμός ασθενών που </a:t>
            </a:r>
            <a:r>
              <a:rPr lang="el-GR" dirty="0" err="1"/>
              <a:t>ενδοσκοπήθηκαν</a:t>
            </a:r>
            <a:r>
              <a:rPr lang="el-GR" dirty="0"/>
              <a:t> : 5.534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Συνολικός αριθμός ενδοσκοπήσεων ασθενών με ΙΦΠΕ: 330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Συνολικός αριθμός βιοψιών: 2.567</a:t>
            </a:r>
          </a:p>
          <a:p>
            <a:pPr marL="285750" indent="-285750">
              <a:buFont typeface="Arial"/>
              <a:buChar char="•"/>
            </a:pPr>
            <a:r>
              <a:rPr lang="el-GR" dirty="0"/>
              <a:t>Συνολικός αριθμός βιοψιών με ΙΦΝΕ: 241</a:t>
            </a:r>
          </a:p>
          <a:p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04F84-E1A3-F5C6-F760-5D9916176194}"/>
              </a:ext>
            </a:extLst>
          </p:cNvPr>
          <p:cNvSpPr txBox="1"/>
          <p:nvPr/>
        </p:nvSpPr>
        <p:spPr>
          <a:xfrm>
            <a:off x="335755" y="2657475"/>
            <a:ext cx="833437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dirty="0"/>
              <a:t>ΑΠΟΤΕΛΕΣΜΑΤΑ ΒΙΟΨΙΩΝ</a:t>
            </a:r>
          </a:p>
          <a:p>
            <a:r>
              <a:rPr lang="el-GR" dirty="0"/>
              <a:t>Σε σύνολο 241 βιοψιών, οι 233 δεν παρουσίασαν ευρήματα δυσπλασίας ή </a:t>
            </a:r>
            <a:r>
              <a:rPr lang="el-GR" dirty="0" err="1"/>
              <a:t>κακοήθιας</a:t>
            </a:r>
            <a:r>
              <a:rPr lang="el-GR" dirty="0"/>
              <a:t>, ποσοστό 96,7%. </a:t>
            </a:r>
          </a:p>
          <a:p>
            <a:r>
              <a:rPr lang="el-GR" dirty="0"/>
              <a:t>Από τις 7, οι 4 που χαρακτηρίστηκαν ως θετικές για δυσπλασία, τα τελευταία αποτελέσματα έδειξαν αρνητικά.</a:t>
            </a:r>
          </a:p>
          <a:p>
            <a:r>
              <a:rPr lang="el-GR" dirty="0"/>
              <a:t>1 βιοψία χαρακτηρίστηκε θετική για </a:t>
            </a:r>
            <a:r>
              <a:rPr lang="el-GR" dirty="0" err="1"/>
              <a:t>αδενοκαρκίνωμα</a:t>
            </a:r>
            <a:r>
              <a:rPr lang="el-GR" dirty="0"/>
              <a:t>, ποσοστό 0,4%.</a:t>
            </a:r>
          </a:p>
        </p:txBody>
      </p:sp>
    </p:spTree>
    <p:extLst>
      <p:ext uri="{BB962C8B-B14F-4D97-AF65-F5344CB8AC3E}">
        <p14:creationId xmlns:p14="http://schemas.microsoft.com/office/powerpoint/2010/main" val="591129396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73D28B-685B-119D-96FA-22D16A5C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ΑΡΙΘΜΟΣ ΕΝΔΟΣΚΟΠΗΣΕΩΝ ΚΑΙ ΑΠΟΤΕΛΕΣΜΑΤΑ ΒΙΟΨΙΩΝ</a:t>
            </a:r>
          </a:p>
        </p:txBody>
      </p:sp>
      <p:pic>
        <p:nvPicPr>
          <p:cNvPr id="4" name="Εικόνα 4" descr="Εικόνα που περιέχει κείμενο, έφιππος&#10;&#10;Περιγραφή που δημιουργήθηκε αυτόματα">
            <a:extLst>
              <a:ext uri="{FF2B5EF4-FFF2-40B4-BE49-F238E27FC236}">
                <a16:creationId xmlns:a16="http://schemas.microsoft.com/office/drawing/2014/main" id="{D1D2F78A-8E4F-398E-3513-F2C7BB2AD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027" y="2006816"/>
            <a:ext cx="5657850" cy="416242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24928D-C6C6-63CB-10A3-FF366B034DAE}"/>
              </a:ext>
            </a:extLst>
          </p:cNvPr>
          <p:cNvSpPr txBox="1"/>
          <p:nvPr/>
        </p:nvSpPr>
        <p:spPr>
          <a:xfrm>
            <a:off x="6252575" y="2319925"/>
            <a:ext cx="5849001" cy="35874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l-GR"/>
          </a:p>
        </p:txBody>
      </p:sp>
      <p:pic>
        <p:nvPicPr>
          <p:cNvPr id="6" name="Εικόνα 6">
            <a:extLst>
              <a:ext uri="{FF2B5EF4-FFF2-40B4-BE49-F238E27FC236}">
                <a16:creationId xmlns:a16="http://schemas.microsoft.com/office/drawing/2014/main" id="{4EBA1069-405B-0E18-DA81-72CA1F60A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866" y="2359892"/>
            <a:ext cx="5175336" cy="365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0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26BE4-2F53-4323-9A3D-44826E84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88" y="234846"/>
            <a:ext cx="10025645" cy="1320800"/>
          </a:xfrm>
        </p:spPr>
        <p:txBody>
          <a:bodyPr/>
          <a:lstStyle/>
          <a:p>
            <a:r>
              <a:rPr lang="el-GR" b="1" dirty="0"/>
              <a:t>Φλεγμονώδεις παθήσεις του εντέρου (ΙΦΝΕ)</a:t>
            </a:r>
            <a:br>
              <a:rPr lang="el-GR" b="1" dirty="0"/>
            </a:br>
            <a:r>
              <a:rPr lang="el-GR" b="1" i="1" dirty="0"/>
              <a:t>Ορισμός</a:t>
            </a:r>
            <a:r>
              <a:rPr lang="el-GR" b="1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1CD872-D372-4555-9689-1A8F0234E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293" y="2398895"/>
            <a:ext cx="9335613" cy="4646950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Οι φλεγμονώδεις παθήσεις του εντέρου (ΙΦΝΕ) είναι χρόνιες ασθένειες του εντέρου με άγνωστη αιτιολογία.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l-GR" sz="2000" dirty="0">
                <a:solidFill>
                  <a:schemeClr val="tx1"/>
                </a:solidFill>
              </a:rPr>
              <a:t>Τα γενετικά ευπαθή άτομα πιστεύεται ότι έχουν μια μη ρυθμιζόμενη </a:t>
            </a:r>
            <a:r>
              <a:rPr lang="el-GR" sz="2000" dirty="0" err="1">
                <a:solidFill>
                  <a:schemeClr val="tx1"/>
                </a:solidFill>
              </a:rPr>
              <a:t>ανοσοαπόκριση</a:t>
            </a:r>
            <a:r>
              <a:rPr lang="el-GR" sz="2000" dirty="0">
                <a:solidFill>
                  <a:schemeClr val="tx1"/>
                </a:solidFill>
              </a:rPr>
              <a:t> του βλεννογόνου στην κοινή χλωρίδα του εντέρου, η οποία οδηγεί σε φλεγμονή του εντέρου (</a:t>
            </a:r>
            <a:r>
              <a:rPr lang="el-GR" sz="2000" dirty="0" err="1">
                <a:solidFill>
                  <a:schemeClr val="tx1"/>
                </a:solidFill>
              </a:rPr>
              <a:t>Abraham</a:t>
            </a:r>
            <a:r>
              <a:rPr lang="el-GR" sz="2000" dirty="0">
                <a:solidFill>
                  <a:schemeClr val="tx1"/>
                </a:solidFill>
              </a:rPr>
              <a:t> and </a:t>
            </a:r>
            <a:r>
              <a:rPr lang="el-GR" sz="2000" dirty="0" err="1">
                <a:solidFill>
                  <a:schemeClr val="tx1"/>
                </a:solidFill>
              </a:rPr>
              <a:t>Cho</a:t>
            </a:r>
            <a:r>
              <a:rPr lang="el-GR" sz="2000" dirty="0">
                <a:solidFill>
                  <a:schemeClr val="tx1"/>
                </a:solidFill>
              </a:rPr>
              <a:t> 2009).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l-GR" sz="2000" dirty="0">
                <a:solidFill>
                  <a:schemeClr val="tx1"/>
                </a:solidFill>
              </a:rPr>
              <a:t>Οι ΙΦΝΕ περιλαμβάνουν την ελκώδη κολίτιδα (UC), τη νόσο του </a:t>
            </a:r>
            <a:r>
              <a:rPr lang="el-GR" sz="2000" dirty="0" err="1">
                <a:solidFill>
                  <a:schemeClr val="tx1"/>
                </a:solidFill>
              </a:rPr>
              <a:t>Crohn</a:t>
            </a:r>
            <a:r>
              <a:rPr lang="el-GR" sz="2000" dirty="0">
                <a:solidFill>
                  <a:schemeClr val="tx1"/>
                </a:solidFill>
              </a:rPr>
              <a:t> (CD) και τη μη καθορισμένη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11925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45D6744-BFBA-6DA9-0FFF-BA87FE99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l-GR" sz="2600" dirty="0">
                <a:solidFill>
                  <a:srgbClr val="FFFFFF"/>
                </a:solidFill>
              </a:rPr>
              <a:t>ΔΙΑΓΝΩΣΗ, ΘΕΡΑΠΕΙΑ ΚΑΙ ΠΑΡΑΚΟΛΟΥΘΗΣΗ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916E4F-3204-DE05-0A82-4E30ADE77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2273" y="633400"/>
            <a:ext cx="7954982" cy="456476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el-GR" sz="1400" b="1" dirty="0"/>
              <a:t>ΔΙΑΓΝΩΣΤΙΚΗ  ΚΑΙ  ΘΕΡΑΠΕΥΤΙΚΗ  ΕΝΔΟΣΚΟΠΗΣΗ</a:t>
            </a:r>
            <a:endParaRPr lang="el-GR" b="1" dirty="0"/>
          </a:p>
          <a:p>
            <a:pPr marL="0" indent="0">
              <a:lnSpc>
                <a:spcPct val="90000"/>
              </a:lnSpc>
              <a:buNone/>
            </a:pPr>
            <a:endParaRPr lang="el-GR" sz="1400" dirty="0"/>
          </a:p>
          <a:p>
            <a:pPr>
              <a:lnSpc>
                <a:spcPct val="90000"/>
              </a:lnSpc>
              <a:buClr>
                <a:srgbClr val="8AD0D6"/>
              </a:buClr>
            </a:pPr>
            <a:r>
              <a:rPr lang="el-GR" sz="1400" b="1" dirty="0"/>
              <a:t>ΦΑΡΜΑΚΕΥΤΙΚΗ ΘΕΡΑΠΕΙΑ</a:t>
            </a:r>
            <a:r>
              <a:rPr lang="el-GR" sz="1400" dirty="0"/>
              <a:t> :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ΤΑ ΑΝΤΙΦΛΕΓΜΟΝΩΔΗ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       </a:t>
            </a:r>
            <a:r>
              <a:rPr lang="el-GR" sz="1400" dirty="0" err="1"/>
              <a:t>Κορτικοστεροειδή</a:t>
            </a:r>
            <a:r>
              <a:rPr lang="el-GR" sz="1400" dirty="0"/>
              <a:t>, </a:t>
            </a:r>
            <a:r>
              <a:rPr lang="el-GR" sz="1400" dirty="0" err="1"/>
              <a:t>Σουλφασαλαζίνη</a:t>
            </a:r>
            <a:r>
              <a:rPr lang="el-GR" sz="1400" dirty="0"/>
              <a:t>, Ανάλογα </a:t>
            </a:r>
            <a:r>
              <a:rPr lang="el-GR" sz="1400" dirty="0" err="1"/>
              <a:t>σουλφασαλαζίνης</a:t>
            </a:r>
            <a:r>
              <a:rPr lang="el-GR" sz="1400" dirty="0"/>
              <a:t>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ΑΝΤΙΒΙΟΤΙΚΑ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     </a:t>
            </a:r>
            <a:r>
              <a:rPr lang="el-GR" sz="1400" dirty="0" err="1"/>
              <a:t>Tobramycin</a:t>
            </a:r>
            <a:r>
              <a:rPr lang="el-GR" sz="1400" dirty="0"/>
              <a:t>, </a:t>
            </a:r>
            <a:r>
              <a:rPr lang="el-GR" sz="1400" dirty="0" err="1"/>
              <a:t>Ciprofloxacin</a:t>
            </a:r>
            <a:r>
              <a:rPr lang="el-GR" sz="1400" dirty="0"/>
              <a:t>, </a:t>
            </a:r>
            <a:r>
              <a:rPr lang="el-GR" sz="1400" dirty="0" err="1"/>
              <a:t>Μετρονιδαζόλη,Ορνιδαζόλη</a:t>
            </a:r>
            <a:r>
              <a:rPr lang="el-GR" sz="1400" dirty="0"/>
              <a:t>,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ΑΝΟΣΟΚΑΤΑΣΤΑΛΤΙΚΑ - ΑΝΟΣΟΤΡΟΠΟΠΟΙΗΤΙΚΑ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    </a:t>
            </a:r>
            <a:r>
              <a:rPr lang="el-GR" sz="1400" dirty="0" err="1"/>
              <a:t>Αζαθειοπρίνη</a:t>
            </a:r>
            <a:r>
              <a:rPr lang="el-GR" sz="1400" dirty="0"/>
              <a:t>, 6-μερκαπτοπουρίνη, </a:t>
            </a:r>
            <a:r>
              <a:rPr lang="el-GR" sz="1400" dirty="0" err="1"/>
              <a:t>κυκλοσπορίνη</a:t>
            </a:r>
            <a:r>
              <a:rPr lang="el-GR" sz="1400" dirty="0"/>
              <a:t>, </a:t>
            </a:r>
            <a:r>
              <a:rPr lang="el-GR" sz="1400" dirty="0" err="1"/>
              <a:t>infliximab</a:t>
            </a:r>
            <a:r>
              <a:rPr lang="el-GR" sz="1400" dirty="0"/>
              <a:t> (</a:t>
            </a:r>
            <a:r>
              <a:rPr lang="el-GR" sz="1400" dirty="0" err="1"/>
              <a:t>remicate</a:t>
            </a:r>
            <a:r>
              <a:rPr lang="el-GR" sz="1400" dirty="0"/>
              <a:t>)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ΦΑΡΜΑΚΑ ΣΥΜΠΤΩΜΑΤΙΚΗΣ ΑΝΤΙΜΕΤΩΠΙΣΗΣ </a:t>
            </a: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el-GR" sz="1400" dirty="0"/>
              <a:t>     </a:t>
            </a:r>
            <a:r>
              <a:rPr lang="el-GR" sz="1400" dirty="0" err="1"/>
              <a:t>Αντιδιαρροϊκά</a:t>
            </a:r>
            <a:r>
              <a:rPr lang="el-GR" sz="1400" dirty="0"/>
              <a:t>, σπασμολυτικά, αναλγητικά, κατασταλτικά του ΚΝΣ, </a:t>
            </a:r>
            <a:r>
              <a:rPr lang="el-GR" sz="1400" dirty="0" err="1"/>
              <a:t>χολεστυραμίνη</a:t>
            </a:r>
            <a:r>
              <a:rPr lang="el-GR" sz="1400" dirty="0"/>
              <a:t> (χορηγούνται με προσοχή).</a:t>
            </a:r>
          </a:p>
          <a:p>
            <a:pPr marL="0" indent="0">
              <a:lnSpc>
                <a:spcPct val="90000"/>
              </a:lnSpc>
              <a:buNone/>
            </a:pPr>
            <a:endParaRPr lang="el-GR"/>
          </a:p>
          <a:p>
            <a:pPr>
              <a:lnSpc>
                <a:spcPct val="90000"/>
              </a:lnSpc>
              <a:buClr>
                <a:srgbClr val="8AD0D6"/>
              </a:buClr>
            </a:pPr>
            <a:r>
              <a:rPr lang="el-GR" sz="1400" b="1" dirty="0"/>
              <a:t>ΧΕΙΡΟΥΡΓΙΚΗ ΑΝΤΙΜΕΤΩΠΙΣΗ</a:t>
            </a:r>
            <a:r>
              <a:rPr lang="el-GR" sz="1400" dirty="0"/>
              <a:t>: ολική </a:t>
            </a:r>
            <a:r>
              <a:rPr lang="el-GR" sz="1400" dirty="0" err="1"/>
              <a:t>κολεκτομή</a:t>
            </a:r>
            <a:r>
              <a:rPr lang="el-GR" sz="1400" dirty="0"/>
              <a:t> και </a:t>
            </a:r>
            <a:r>
              <a:rPr lang="el-GR" sz="1400" dirty="0" err="1"/>
              <a:t>ειλεοπρωκτική</a:t>
            </a:r>
            <a:r>
              <a:rPr lang="el-GR" sz="1400" dirty="0"/>
              <a:t> αναστόμωση. </a:t>
            </a:r>
          </a:p>
          <a:p>
            <a:pPr>
              <a:lnSpc>
                <a:spcPct val="90000"/>
              </a:lnSpc>
              <a:buClr>
                <a:srgbClr val="8AD0D6"/>
              </a:buClr>
            </a:pPr>
            <a:r>
              <a:rPr lang="el-GR" sz="1400" b="1" dirty="0"/>
              <a:t>ΠΑΡΑΚΟΛΟΥΘΗΣΗ ΔΥΣΠΛΑΣΙΑΣ</a:t>
            </a:r>
          </a:p>
        </p:txBody>
      </p:sp>
    </p:spTree>
    <p:extLst>
      <p:ext uri="{BB962C8B-B14F-4D97-AF65-F5344CB8AC3E}">
        <p14:creationId xmlns:p14="http://schemas.microsoft.com/office/powerpoint/2010/main" val="397220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25C486D-1C76-4DA3-8208-100EBF3E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l-GR" b="1">
                <a:solidFill>
                  <a:srgbClr val="FFFFFF"/>
                </a:solidFill>
              </a:rPr>
              <a:t>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FA62FA-747F-4358-9C00-6C7752C0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/>
              <a:t>130 ασθενείς έπασχαν από ελκώδη κολίτιδα. </a:t>
            </a:r>
            <a:endParaRPr lang="el-GR"/>
          </a:p>
          <a:p>
            <a:pPr>
              <a:lnSpc>
                <a:spcPct val="90000"/>
              </a:lnSpc>
            </a:pPr>
            <a:r>
              <a:rPr lang="el-GR" dirty="0"/>
              <a:t>Το 96,7% δεν παρουσίασαν ευρήματα δυσπλασίας ή </a:t>
            </a:r>
            <a:r>
              <a:rPr lang="el-GR" dirty="0" err="1"/>
              <a:t>κακοήθιας</a:t>
            </a:r>
            <a:r>
              <a:rPr lang="el-GR" dirty="0"/>
              <a:t>.</a:t>
            </a:r>
          </a:p>
          <a:p>
            <a:pPr>
              <a:lnSpc>
                <a:spcPct val="90000"/>
              </a:lnSpc>
              <a:buClr>
                <a:srgbClr val="F7F7F7"/>
              </a:buClr>
              <a:buFont typeface="Wingdings" charset="2"/>
              <a:buChar char="Ø"/>
            </a:pPr>
            <a:r>
              <a:rPr lang="el-GR" dirty="0"/>
              <a:t>Το 2,9% παρουσίασε δυσπλασία.</a:t>
            </a:r>
          </a:p>
          <a:p>
            <a:pPr>
              <a:lnSpc>
                <a:spcPct val="90000"/>
              </a:lnSpc>
              <a:buClr>
                <a:srgbClr val="F7F7F7"/>
              </a:buClr>
              <a:buFont typeface="Wingdings" charset="2"/>
              <a:buChar char="Ø"/>
            </a:pPr>
            <a:r>
              <a:rPr lang="el-GR" dirty="0"/>
              <a:t>Το 0,4% παρουσίασε καρκίνο.</a:t>
            </a:r>
          </a:p>
          <a:p>
            <a:pPr>
              <a:lnSpc>
                <a:spcPct val="90000"/>
              </a:lnSpc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037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5C486D-1C76-4DA3-8208-100EBF3EF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FA62FA-747F-4358-9C00-6C7752C0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791" y="1465238"/>
            <a:ext cx="9259549" cy="4410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l-GR" dirty="0"/>
              <a:t>Η διαγνωστική και η θεραπευτική ενδοσκόπηση, κρίνονται ως πολύτιμο μέσο για την έγκαιρη διάγνωση και παρέμβαση στην ελκώδη κολίτιδα και σε εμφάνιση δυσπλασίας ή καρκίνου.</a:t>
            </a:r>
          </a:p>
          <a:p>
            <a:pPr algn="just">
              <a:buClr>
                <a:srgbClr val="8AD0D6"/>
              </a:buClr>
            </a:pPr>
            <a:r>
              <a:rPr lang="el-GR" sz="2000" dirty="0"/>
              <a:t>Η κύρια θεραπευτική αγωγή που λαμβάνεται</a:t>
            </a:r>
            <a:r>
              <a:rPr lang="el-GR" dirty="0"/>
              <a:t> </a:t>
            </a:r>
            <a:r>
              <a:rPr lang="el-GR" sz="2000" dirty="0"/>
              <a:t>είναι: </a:t>
            </a:r>
            <a:r>
              <a:rPr lang="el-GR" dirty="0"/>
              <a:t>αντιφλεγμονώδη, αντιβιοτικά και </a:t>
            </a:r>
            <a:r>
              <a:rPr lang="el-GR" dirty="0" err="1"/>
              <a:t>ανοσοκατασταλτικά</a:t>
            </a:r>
            <a:r>
              <a:rPr lang="el-GR" sz="2000" dirty="0"/>
              <a:t>.</a:t>
            </a:r>
            <a:r>
              <a:rPr lang="el-GR" dirty="0"/>
              <a:t> </a:t>
            </a:r>
            <a:endParaRPr lang="el-GR"/>
          </a:p>
          <a:p>
            <a:pPr algn="just"/>
            <a:r>
              <a:rPr lang="el-GR" dirty="0"/>
              <a:t> Στην ελκώδη κολίτιδα, σε όλες τις περιπτώσεις, η χειρουργική επέμβαση που διενεργείται είναι η ολική </a:t>
            </a:r>
            <a:r>
              <a:rPr lang="el-GR" dirty="0" err="1"/>
              <a:t>κολεκτομή</a:t>
            </a:r>
            <a:r>
              <a:rPr lang="el-GR" dirty="0"/>
              <a:t> και </a:t>
            </a:r>
            <a:r>
              <a:rPr lang="el-GR" dirty="0" err="1"/>
              <a:t>ειλεοπρωκτική</a:t>
            </a:r>
            <a:r>
              <a:rPr lang="el-GR" dirty="0"/>
              <a:t> αναστόμωση.</a:t>
            </a:r>
          </a:p>
          <a:p>
            <a:pPr algn="just">
              <a:buClr>
                <a:srgbClr val="8AD0D6"/>
              </a:buClr>
            </a:pPr>
            <a:r>
              <a:rPr lang="el-GR" dirty="0"/>
              <a:t>Η σε τακτά χρονικά διαστήματα παρακολούθηση συμβάλλει στην έγκαιρη διάγνωση και αντιμετώπιση τυχόν δυσπλασίας και καρκίνου.</a:t>
            </a:r>
          </a:p>
          <a:p>
            <a:pPr algn="just">
              <a:buClr>
                <a:srgbClr val="8AD0D6"/>
              </a:buClr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0820491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D9B8FD4-CDEB-4EB4-B4DE-C89E11938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5A2E3D1D-9E9F-4739-BA14-D4D7FA9F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1">
            <a:extLst>
              <a:ext uri="{FF2B5EF4-FFF2-40B4-BE49-F238E27FC236}">
                <a16:creationId xmlns:a16="http://schemas.microsoft.com/office/drawing/2014/main" id="{1FFB365B-E9DC-4859-B8AB-CB83EEBE4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8ADAB9C8-EB37-4914-A699-C716FC8FE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25C486D-1C76-4DA3-8208-100EBF3EF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l-GR" b="1">
                <a:solidFill>
                  <a:schemeClr val="bg2"/>
                </a:solidFill>
              </a:rPr>
              <a:t>Προτάσεις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FA62FA-747F-4358-9C00-6C7752C0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7177" y="612523"/>
            <a:ext cx="6269434" cy="44708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l-GR" sz="2400" dirty="0"/>
              <a:t>  Η χρήση της βελτιωμένης </a:t>
            </a:r>
            <a:r>
              <a:rPr lang="el-GR" sz="2400" dirty="0" err="1"/>
              <a:t>κολοσκοπικής</a:t>
            </a:r>
            <a:r>
              <a:rPr lang="el-GR" sz="2400" dirty="0"/>
              <a:t> επιτήρησης, με τη χρήση δεικτών που είναι πιο ευαίσθητοι (από τη δυσπλασία), μπορεί να είναι ο καλύτερος τρόπος για να αντιμετωπιστεί, στο μέλλον, ο αυξημένος κίνδυνος  καρκίνου σε ασθενείς με επίμονη ελκώδη κολίτιδα.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69521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5713230-9351-4BEF-90D2-1385C3F0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Σας </a:t>
            </a:r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ευχ</a:t>
            </a:r>
            <a:r>
              <a:rPr lang="en-US" sz="46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α</a:t>
            </a:r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ριστώ</a:t>
            </a:r>
            <a:r>
              <a:rPr lang="en-US" sz="46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 π</a:t>
            </a:r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ολύ</a:t>
            </a:r>
            <a:r>
              <a:rPr lang="en-US" sz="46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Εικόνα 4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F14FF167-C2CF-D8EB-E66B-5A145C6D02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392" y="1564610"/>
            <a:ext cx="6275584" cy="37339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39233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26BE4-2F53-4323-9A3D-44826E84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88" y="234846"/>
            <a:ext cx="10025645" cy="1320800"/>
          </a:xfrm>
        </p:spPr>
        <p:txBody>
          <a:bodyPr/>
          <a:lstStyle/>
          <a:p>
            <a:r>
              <a:rPr lang="el-GR" b="1" dirty="0"/>
              <a:t>Φλεγμονώδεις παθήσεις του εντέρου (ΙΦΝΕ)</a:t>
            </a:r>
            <a:br>
              <a:rPr lang="el-GR" b="1" dirty="0"/>
            </a:br>
            <a:r>
              <a:rPr lang="el-GR" b="1" i="1" dirty="0"/>
              <a:t>Ορισμός</a:t>
            </a:r>
            <a:r>
              <a:rPr lang="el-GR" b="1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1CD872-D372-4555-9689-1A8F0234E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293" y="2349863"/>
            <a:ext cx="9335613" cy="4676931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Αυτές οι ασθένειες μπορούν να διαφοροποιηθούν από τις διαφορές τους στη γενετική προδιάθεση, τους παράγοντες κινδύνου και τα κλινικά, ενδοσκοπικά και ιστολογικά χαρακτηριστικά (</a:t>
            </a:r>
            <a:r>
              <a:rPr lang="el-GR" sz="2000" dirty="0" err="1">
                <a:solidFill>
                  <a:schemeClr val="tx1"/>
                </a:solidFill>
              </a:rPr>
              <a:t>Ordas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2012). Οι περιβαλλοντικοί παράγοντες θεωρούνται ότι έχουν ισχυρό ρόλο στη μεσολάβηση του κινδύνου των ΙΦΝΕ, αν και δεν έχει αποδειχθεί κανένας περιβαλλοντικός παράγοντας ότι έχει συγκεκριμένη αιτιολογική λειτουργία (</a:t>
            </a:r>
            <a:r>
              <a:rPr lang="el-GR" sz="2000" dirty="0" err="1">
                <a:solidFill>
                  <a:schemeClr val="tx1"/>
                </a:solidFill>
              </a:rPr>
              <a:t>Bernstein</a:t>
            </a:r>
            <a:r>
              <a:rPr lang="el-GR" sz="2000" dirty="0">
                <a:solidFill>
                  <a:schemeClr val="tx1"/>
                </a:solidFill>
              </a:rPr>
              <a:t> 2012).</a:t>
            </a:r>
          </a:p>
          <a:p>
            <a:r>
              <a:rPr lang="el-GR" sz="2000" dirty="0">
                <a:solidFill>
                  <a:schemeClr val="tx1"/>
                </a:solidFill>
              </a:rPr>
              <a:t>Η διάγνωση ΙΦΝΕ επιβεβαιώνεται από ένα συνδυασμό ιατρικού ιστορικού, κλινικής αξιολόγησης, εργαστηριακών δεδομένων και τυπικών ενδοσκοπικών, ιστολογικών και ακτινολογικών ευρημάτων (</a:t>
            </a:r>
            <a:r>
              <a:rPr lang="el-GR" sz="2000" dirty="0" err="1">
                <a:solidFill>
                  <a:schemeClr val="tx1"/>
                </a:solidFill>
              </a:rPr>
              <a:t>van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Assche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 2010, </a:t>
            </a:r>
            <a:r>
              <a:rPr lang="el-GR" sz="2000" dirty="0" err="1">
                <a:solidFill>
                  <a:schemeClr val="tx1"/>
                </a:solidFill>
              </a:rPr>
              <a:t>Dignass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2012). </a:t>
            </a:r>
          </a:p>
          <a:p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96919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26BE4-2F53-4323-9A3D-44826E84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Ελκώδης κολίτιδα</a:t>
            </a:r>
            <a:r>
              <a:rPr lang="en-US" b="1" dirty="0"/>
              <a:t> -UC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1CD872-D372-4555-9689-1A8F0234E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189"/>
            <a:ext cx="9231164" cy="3777622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Τα κλινικά χαρακτηριστικά της UC είναι η αιματηρή διάρροια και ο χρόνιος κοιλιακός πόνος, με υψηλή θερμοκρασία, ταχυκαρδία, απώλεια βάρους, ευαισθησία στο παχύ έντερο, κοιλιακή διάταση ή μειωμένος ήχος του εντέρου.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l-GR" sz="2000" dirty="0">
                <a:solidFill>
                  <a:schemeClr val="tx1"/>
                </a:solidFill>
              </a:rPr>
              <a:t>Η φλεγμονή της UC περιορίζεται στην επιφάνεια του βλεννογόνου, αλλά μπορεί να προχωρήσει βαθύτερα σε σοβαρή πορεία της νόσου.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l-GR" sz="2000" dirty="0">
                <a:solidFill>
                  <a:schemeClr val="tx1"/>
                </a:solidFill>
              </a:rPr>
              <a:t>Η φλεγμονή ξεκινά από το ορθό και γενικά εκτείνεται πλησίον σε συνεχή τρόπο σε ολόκληρο το παχύ έντερο (</a:t>
            </a:r>
            <a:r>
              <a:rPr lang="el-GR" sz="2000" dirty="0" err="1">
                <a:solidFill>
                  <a:schemeClr val="tx1"/>
                </a:solidFill>
              </a:rPr>
              <a:t>Silverberg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2005).  </a:t>
            </a:r>
          </a:p>
          <a:p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2083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631399-D817-4AE0-A571-767DFBEC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358" y="429238"/>
            <a:ext cx="8911687" cy="1280890"/>
          </a:xfrm>
        </p:spPr>
        <p:txBody>
          <a:bodyPr/>
          <a:lstStyle/>
          <a:p>
            <a:r>
              <a:rPr lang="el-GR" b="1" dirty="0"/>
              <a:t>Επιδημιολογία των ΙΦΝΕ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ECAF6A-62CE-40DF-8119-AB46D0A3B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294" y="1540189"/>
            <a:ext cx="8915400" cy="3777622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Η συχνότητα εμφάνισης ΙΦΝΕ ποικίλλει σημαντικά γεωγραφικά και είναι υψηλότερη στις δυτικοποιημένες χώρες (</a:t>
            </a:r>
            <a:r>
              <a:rPr lang="el-GR" sz="2000" dirty="0" err="1">
                <a:solidFill>
                  <a:schemeClr val="tx1"/>
                </a:solidFill>
              </a:rPr>
              <a:t>Rubin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2000, </a:t>
            </a:r>
            <a:r>
              <a:rPr lang="el-GR" sz="2000" dirty="0" err="1">
                <a:solidFill>
                  <a:schemeClr val="tx1"/>
                </a:solidFill>
              </a:rPr>
              <a:t>Bernstein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2006, </a:t>
            </a:r>
            <a:r>
              <a:rPr lang="el-GR" sz="2000" dirty="0" err="1">
                <a:solidFill>
                  <a:schemeClr val="tx1"/>
                </a:solidFill>
              </a:rPr>
              <a:t>Vind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2006, </a:t>
            </a:r>
            <a:r>
              <a:rPr lang="el-GR" sz="2000" dirty="0" err="1">
                <a:solidFill>
                  <a:schemeClr val="tx1"/>
                </a:solidFill>
              </a:rPr>
              <a:t>Loftus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2007, </a:t>
            </a:r>
            <a:r>
              <a:rPr lang="el-GR" sz="2000" dirty="0" err="1">
                <a:solidFill>
                  <a:schemeClr val="tx1"/>
                </a:solidFill>
              </a:rPr>
              <a:t>Wilson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2010, </a:t>
            </a:r>
            <a:r>
              <a:rPr lang="el-GR" sz="2000" dirty="0" err="1">
                <a:solidFill>
                  <a:schemeClr val="tx1"/>
                </a:solidFill>
              </a:rPr>
              <a:t>Jussila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2012), αλλά αύξηση έχει επίσης παρατηρηθεί σε προηγμένες χώρες με χαμηλή συχνότητα εμφάνισης όπως στην Ανατολική Ευρώπη και Ασία (</a:t>
            </a:r>
            <a:r>
              <a:rPr lang="el-GR" sz="2000" dirty="0" err="1">
                <a:solidFill>
                  <a:schemeClr val="tx1"/>
                </a:solidFill>
              </a:rPr>
              <a:t>Sincic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2006, </a:t>
            </a:r>
            <a:r>
              <a:rPr lang="el-GR" sz="2000" dirty="0" err="1">
                <a:solidFill>
                  <a:schemeClr val="tx1"/>
                </a:solidFill>
              </a:rPr>
              <a:t>Yang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2008).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l-GR" sz="2000" dirty="0">
                <a:solidFill>
                  <a:schemeClr val="tx1"/>
                </a:solidFill>
              </a:rPr>
              <a:t>Αυτή η αύξηση συνδέεται με την ταχεία κοινωνικοοικονομική ανάπτυξη (</a:t>
            </a:r>
            <a:r>
              <a:rPr lang="el-GR" sz="2000" dirty="0" err="1">
                <a:solidFill>
                  <a:schemeClr val="tx1"/>
                </a:solidFill>
              </a:rPr>
              <a:t>Ng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et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al</a:t>
            </a:r>
            <a:r>
              <a:rPr lang="el-GR" sz="2000" dirty="0">
                <a:solidFill>
                  <a:schemeClr val="tx1"/>
                </a:solidFill>
              </a:rPr>
              <a:t>. 2013).</a:t>
            </a:r>
          </a:p>
        </p:txBody>
      </p:sp>
    </p:spTree>
    <p:extLst>
      <p:ext uri="{BB962C8B-B14F-4D97-AF65-F5344CB8AC3E}">
        <p14:creationId xmlns:p14="http://schemas.microsoft.com/office/powerpoint/2010/main" val="165580662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C83959-B4E4-4248-A839-9A711B0D8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505"/>
          </a:xfrm>
        </p:spPr>
        <p:txBody>
          <a:bodyPr/>
          <a:lstStyle/>
          <a:p>
            <a:r>
              <a:rPr lang="el-GR" b="1" dirty="0"/>
              <a:t>Παράγοντες που επηρεάζουν τις ΙΦΝΕ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0B4989-AAB7-4A11-ADCD-4BE5666A8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97505"/>
            <a:ext cx="9096253" cy="5036695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Οι ΙΦΝΕ μπορεί να οδηγήσουν σε απειλητικές για τη ζωή επιπλοκές και να οδηγήσουν άμεσα ή έμμεσα στη θνησιμότητα. </a:t>
            </a:r>
          </a:p>
          <a:p>
            <a:r>
              <a:rPr lang="el-GR" dirty="0">
                <a:solidFill>
                  <a:schemeClr val="tx1"/>
                </a:solidFill>
              </a:rPr>
              <a:t>Οι ΙΦΝΕ, και ειδικά η UC, σχετίζεται με τον κίνδυνο καρκίνου του παχέος εντέρου (CRC) (</a:t>
            </a:r>
            <a:r>
              <a:rPr lang="el-GR" dirty="0" err="1">
                <a:solidFill>
                  <a:schemeClr val="tx1"/>
                </a:solidFill>
              </a:rPr>
              <a:t>Crohn</a:t>
            </a:r>
            <a:r>
              <a:rPr lang="el-GR" dirty="0">
                <a:solidFill>
                  <a:schemeClr val="tx1"/>
                </a:solidFill>
              </a:rPr>
              <a:t> και </a:t>
            </a:r>
            <a:r>
              <a:rPr lang="el-GR" dirty="0" err="1">
                <a:solidFill>
                  <a:schemeClr val="tx1"/>
                </a:solidFill>
              </a:rPr>
              <a:t>Rosenberg</a:t>
            </a:r>
            <a:r>
              <a:rPr lang="el-GR" dirty="0">
                <a:solidFill>
                  <a:schemeClr val="tx1"/>
                </a:solidFill>
              </a:rPr>
              <a:t> 1925). Ο αυξημένος κίνδυνος καρκίνου του παχέος εντέρου στις ΙΦΝΕ πιστεύεται ότι εξηγείται από ένα συνδυασμό γενετικών και επίκτητων παραγόντων (</a:t>
            </a:r>
            <a:r>
              <a:rPr lang="el-GR" dirty="0" err="1">
                <a:solidFill>
                  <a:schemeClr val="tx1"/>
                </a:solidFill>
              </a:rPr>
              <a:t>Askling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et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err="1">
                <a:solidFill>
                  <a:schemeClr val="tx1"/>
                </a:solidFill>
              </a:rPr>
              <a:t>al</a:t>
            </a:r>
            <a:r>
              <a:rPr lang="el-GR" dirty="0">
                <a:solidFill>
                  <a:schemeClr val="tx1"/>
                </a:solidFill>
              </a:rPr>
              <a:t>. 2001). </a:t>
            </a:r>
          </a:p>
          <a:p>
            <a:r>
              <a:rPr lang="el-GR" dirty="0">
                <a:solidFill>
                  <a:schemeClr val="tx1"/>
                </a:solidFill>
              </a:rPr>
              <a:t>Οι ΙΦΝΕ επηρεάζουν κυρίως το γαστρεντερικό σύστημα, αλλά σχετίζονται με διάφορες </a:t>
            </a:r>
            <a:r>
              <a:rPr lang="el-GR" dirty="0" err="1">
                <a:solidFill>
                  <a:schemeClr val="tx1"/>
                </a:solidFill>
              </a:rPr>
              <a:t>εξωεντερικές</a:t>
            </a:r>
            <a:r>
              <a:rPr lang="el-GR" dirty="0">
                <a:solidFill>
                  <a:schemeClr val="tx1"/>
                </a:solidFill>
              </a:rPr>
              <a:t> εκδηλώσεις. </a:t>
            </a:r>
          </a:p>
          <a:p>
            <a:r>
              <a:rPr lang="el-GR" dirty="0">
                <a:solidFill>
                  <a:schemeClr val="tx1"/>
                </a:solidFill>
              </a:rPr>
              <a:t>Οι πιο συχνές εκδηλώσεις περιλαμβάνουν αρθροπάθειες, βλεννογόνους και οφθαλμολογικές εκδηλώσεις και καταστάσεις που επηρεάζουν το </a:t>
            </a:r>
            <a:r>
              <a:rPr lang="el-GR" dirty="0" err="1">
                <a:solidFill>
                  <a:schemeClr val="tx1"/>
                </a:solidFill>
              </a:rPr>
              <a:t>ηπατοχολικό</a:t>
            </a:r>
            <a:r>
              <a:rPr lang="el-GR" dirty="0">
                <a:solidFill>
                  <a:schemeClr val="tx1"/>
                </a:solidFill>
              </a:rPr>
              <a:t> σύστημα (</a:t>
            </a:r>
            <a:r>
              <a:rPr lang="el-GR" dirty="0" err="1">
                <a:solidFill>
                  <a:schemeClr val="tx1"/>
                </a:solidFill>
              </a:rPr>
              <a:t>Ott</a:t>
            </a:r>
            <a:r>
              <a:rPr lang="el-GR" dirty="0">
                <a:solidFill>
                  <a:schemeClr val="tx1"/>
                </a:solidFill>
              </a:rPr>
              <a:t> και </a:t>
            </a:r>
            <a:r>
              <a:rPr lang="el-GR" dirty="0" err="1">
                <a:solidFill>
                  <a:schemeClr val="tx1"/>
                </a:solidFill>
              </a:rPr>
              <a:t>Scholmercich</a:t>
            </a:r>
            <a:r>
              <a:rPr lang="el-GR" dirty="0">
                <a:solidFill>
                  <a:schemeClr val="tx1"/>
                </a:solidFill>
              </a:rPr>
              <a:t> 2013). 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398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155038-93D8-4D56-9DE1-D06CA020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93" y="204866"/>
            <a:ext cx="8596668" cy="1320800"/>
          </a:xfrm>
        </p:spPr>
        <p:txBody>
          <a:bodyPr/>
          <a:lstStyle/>
          <a:p>
            <a:r>
              <a:rPr lang="el-GR" b="1" dirty="0" err="1"/>
              <a:t>Εξωεντερικές</a:t>
            </a:r>
            <a:r>
              <a:rPr lang="el-GR" b="1" dirty="0"/>
              <a:t> εκδηλώσεις των ΙΦΝΕ </a:t>
            </a: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20417E6E-2597-4A99-AADF-27DC4F3BE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104432"/>
              </p:ext>
            </p:extLst>
          </p:nvPr>
        </p:nvGraphicFramePr>
        <p:xfrm>
          <a:off x="680624" y="1599711"/>
          <a:ext cx="9458348" cy="48091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335711">
                  <a:extLst>
                    <a:ext uri="{9D8B030D-6E8A-4147-A177-3AD203B41FA5}">
                      <a16:colId xmlns:a16="http://schemas.microsoft.com/office/drawing/2014/main" val="1317038202"/>
                    </a:ext>
                  </a:extLst>
                </a:gridCol>
                <a:gridCol w="7122637">
                  <a:extLst>
                    <a:ext uri="{9D8B030D-6E8A-4147-A177-3AD203B41FA5}">
                      <a16:colId xmlns:a16="http://schemas.microsoft.com/office/drawing/2014/main" val="4134959961"/>
                    </a:ext>
                  </a:extLst>
                </a:gridCol>
              </a:tblGrid>
              <a:tr h="156635">
                <a:tc>
                  <a:txBody>
                    <a:bodyPr/>
                    <a:lstStyle/>
                    <a:p>
                      <a:pPr marL="50800" algn="ctr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519430" algn="l"/>
                          <a:tab pos="676910" algn="ctr"/>
                        </a:tabLst>
                      </a:pPr>
                      <a:r>
                        <a:rPr lang="el-GR" sz="1600" dirty="0">
                          <a:effectLst/>
                        </a:rPr>
                        <a:t>Μέρος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Εξωεντερικές</a:t>
                      </a:r>
                      <a:r>
                        <a:rPr lang="el-GR" sz="1600" dirty="0">
                          <a:effectLst/>
                        </a:rPr>
                        <a:t> εκδηλώσεις φλεγμονώδους νόσου του εντέρου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4195468702"/>
                  </a:ext>
                </a:extLst>
              </a:tr>
              <a:tr h="723521">
                <a:tc>
                  <a:txBody>
                    <a:bodyPr/>
                    <a:lstStyle/>
                    <a:p>
                      <a:pPr marL="50165" algn="ctr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Μυοσκελετικό</a:t>
                      </a:r>
                      <a:r>
                        <a:rPr lang="el-GR" sz="1600" dirty="0">
                          <a:effectLst/>
                        </a:rPr>
                        <a:t> σύστημα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Αρθρίτιδα: κολικός τύπος, </a:t>
                      </a:r>
                      <a:r>
                        <a:rPr lang="el-GR" sz="1600" b="0" dirty="0" err="1">
                          <a:effectLst/>
                        </a:rPr>
                        <a:t>αγκυλοποιητική</a:t>
                      </a:r>
                      <a:r>
                        <a:rPr lang="el-GR" sz="1600" b="0" dirty="0">
                          <a:effectLst/>
                        </a:rPr>
                        <a:t> σπονδυλίτιδα, </a:t>
                      </a:r>
                    </a:p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Υπερτροφική </a:t>
                      </a:r>
                      <a:r>
                        <a:rPr lang="el-GR" sz="1600" b="0" dirty="0" err="1">
                          <a:effectLst/>
                        </a:rPr>
                        <a:t>οστεοαρθροπάθεια</a:t>
                      </a:r>
                      <a:r>
                        <a:rPr lang="el-GR" sz="1600" b="0" dirty="0">
                          <a:effectLst/>
                        </a:rPr>
                        <a:t>: κτύπημα, περιοστίτιδα</a:t>
                      </a:r>
                    </a:p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Διάφορες εκδηλώσεις: οστεοπόρωση, ασηπτική νέκρωση, </a:t>
                      </a:r>
                      <a:r>
                        <a:rPr lang="el-GR" sz="1600" b="0" dirty="0" err="1">
                          <a:effectLst/>
                        </a:rPr>
                        <a:t>πολυμυοσίτιδα</a:t>
                      </a:r>
                      <a:endParaRPr lang="el-GR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3456544320"/>
                  </a:ext>
                </a:extLst>
              </a:tr>
              <a:tr h="1273927">
                <a:tc>
                  <a:txBody>
                    <a:bodyPr/>
                    <a:lstStyle/>
                    <a:p>
                      <a:pPr marL="50165" algn="ctr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Δερματολογικά και στοματικά συστήματα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marR="216535"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Αντιδραστικές βλάβες: οζώδες ερύθημα, γαγγραινώδες </a:t>
                      </a:r>
                      <a:r>
                        <a:rPr lang="el-GR" sz="1600" b="0" dirty="0" err="1">
                          <a:effectLst/>
                        </a:rPr>
                        <a:t>πυόδερμα</a:t>
                      </a:r>
                      <a:r>
                        <a:rPr lang="el-GR" sz="1600" b="0" dirty="0">
                          <a:effectLst/>
                        </a:rPr>
                        <a:t>, έλκη </a:t>
                      </a:r>
                      <a:r>
                        <a:rPr lang="el-GR" sz="1600" b="0" dirty="0" err="1">
                          <a:effectLst/>
                        </a:rPr>
                        <a:t>αφθών</a:t>
                      </a:r>
                      <a:r>
                        <a:rPr lang="el-GR" sz="1600" b="0" dirty="0">
                          <a:effectLst/>
                        </a:rPr>
                        <a:t>, νεκρωτική αγγειίτιδα</a:t>
                      </a:r>
                    </a:p>
                    <a:p>
                      <a:pPr marR="216535"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Ειδικές βλάβες: συρίγγια, εξανθήματα φαρμάκων</a:t>
                      </a:r>
                    </a:p>
                    <a:p>
                      <a:pPr marR="216535"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Διατροφικές ελλείψεις: </a:t>
                      </a:r>
                      <a:r>
                        <a:rPr lang="el-GR" sz="1600" b="0" dirty="0" err="1">
                          <a:effectLst/>
                        </a:rPr>
                        <a:t>εντεροπάθεια</a:t>
                      </a:r>
                      <a:r>
                        <a:rPr lang="el-GR" sz="1600" b="0" dirty="0">
                          <a:effectLst/>
                        </a:rPr>
                        <a:t> </a:t>
                      </a:r>
                      <a:r>
                        <a:rPr lang="el-GR" sz="1600" b="0" dirty="0" err="1">
                          <a:effectLst/>
                        </a:rPr>
                        <a:t>ακροδερματίτιδας</a:t>
                      </a:r>
                      <a:r>
                        <a:rPr lang="el-GR" sz="1600" b="0" dirty="0">
                          <a:effectLst/>
                        </a:rPr>
                        <a:t>, πορφύρα, γλωσσίτιδα, τριχόπτωση, εύθραυστα νύχια</a:t>
                      </a:r>
                    </a:p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Σχετιζόμενες ασθένειες: λεύκη, ψωρίαση, </a:t>
                      </a:r>
                      <a:r>
                        <a:rPr lang="el-GR" sz="1600" b="0" dirty="0" err="1">
                          <a:effectLst/>
                        </a:rPr>
                        <a:t>αμυλοείδωση</a:t>
                      </a:r>
                      <a:endParaRPr lang="el-GR" sz="1600" b="0" dirty="0" err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2565304304"/>
                  </a:ext>
                </a:extLst>
              </a:tr>
              <a:tr h="901497">
                <a:tc>
                  <a:txBody>
                    <a:bodyPr/>
                    <a:lstStyle/>
                    <a:p>
                      <a:pPr marL="50165" marR="40005" algn="ctr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Ηπατοπαγκρεατοβολικό</a:t>
                      </a:r>
                      <a:r>
                        <a:rPr lang="el-GR" sz="1600" dirty="0">
                          <a:effectLst/>
                        </a:rPr>
                        <a:t> σύστημα</a:t>
                      </a:r>
                      <a:endParaRPr lang="el-G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Πρωτογενής σκληρυντική </a:t>
                      </a:r>
                      <a:r>
                        <a:rPr lang="el-GR" sz="1600" b="0" dirty="0" err="1">
                          <a:effectLst/>
                        </a:rPr>
                        <a:t>χολαγγειίτιδα</a:t>
                      </a:r>
                      <a:r>
                        <a:rPr lang="el-GR" sz="1600" b="0" dirty="0">
                          <a:effectLst/>
                        </a:rPr>
                        <a:t>, καρκίνωμα των χολών</a:t>
                      </a:r>
                    </a:p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Σχετιζόμενη φλεγμονή: </a:t>
                      </a:r>
                      <a:r>
                        <a:rPr lang="el-GR" sz="1600" b="0" dirty="0" err="1">
                          <a:effectLst/>
                        </a:rPr>
                        <a:t>αυτοάνοση</a:t>
                      </a:r>
                      <a:r>
                        <a:rPr lang="el-GR" sz="1600" b="0" dirty="0">
                          <a:effectLst/>
                        </a:rPr>
                        <a:t> χρόνια ενεργός ηπατίτιδα, </a:t>
                      </a:r>
                      <a:r>
                        <a:rPr lang="el-GR" sz="1600" b="0" dirty="0" err="1">
                          <a:effectLst/>
                        </a:rPr>
                        <a:t>περικολλαγγίτιδα</a:t>
                      </a:r>
                      <a:r>
                        <a:rPr lang="el-GR" sz="1600" b="0" dirty="0">
                          <a:effectLst/>
                        </a:rPr>
                        <a:t>, κίρρωση, </a:t>
                      </a:r>
                      <a:r>
                        <a:rPr lang="el-GR" sz="1600" b="0" dirty="0" err="1">
                          <a:effectLst/>
                        </a:rPr>
                        <a:t>κοκκιωματώδης</a:t>
                      </a:r>
                      <a:r>
                        <a:rPr lang="el-GR" sz="1600" b="0" dirty="0">
                          <a:effectLst/>
                        </a:rPr>
                        <a:t> νόσος</a:t>
                      </a:r>
                    </a:p>
                    <a:p>
                      <a:pPr algn="l">
                        <a:lnSpc>
                          <a:spcPts val="25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600" b="0" dirty="0">
                          <a:effectLst/>
                        </a:rPr>
                        <a:t>• Μεταβολικές εκδηλώσεις: λιπώδες ήπαρ, χολόλιθοι</a:t>
                      </a: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1754873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31338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155038-93D8-4D56-9DE1-D06CA020B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21" y="229506"/>
            <a:ext cx="8596668" cy="744854"/>
          </a:xfrm>
        </p:spPr>
        <p:txBody>
          <a:bodyPr/>
          <a:lstStyle/>
          <a:p>
            <a:r>
              <a:rPr lang="el-GR" b="1" dirty="0" err="1"/>
              <a:t>Εξωεντερικές</a:t>
            </a:r>
            <a:r>
              <a:rPr lang="el-GR" b="1" dirty="0"/>
              <a:t> εκδηλώσεις των ΙΦΝΕ </a:t>
            </a: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20417E6E-2597-4A99-AADF-27DC4F3BE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13147"/>
              </p:ext>
            </p:extLst>
          </p:nvPr>
        </p:nvGraphicFramePr>
        <p:xfrm>
          <a:off x="742306" y="1933434"/>
          <a:ext cx="9434609" cy="22693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329849">
                  <a:extLst>
                    <a:ext uri="{9D8B030D-6E8A-4147-A177-3AD203B41FA5}">
                      <a16:colId xmlns:a16="http://schemas.microsoft.com/office/drawing/2014/main" val="1317038202"/>
                    </a:ext>
                  </a:extLst>
                </a:gridCol>
                <a:gridCol w="7104760">
                  <a:extLst>
                    <a:ext uri="{9D8B030D-6E8A-4147-A177-3AD203B41FA5}">
                      <a16:colId xmlns:a16="http://schemas.microsoft.com/office/drawing/2014/main" val="4134959961"/>
                    </a:ext>
                  </a:extLst>
                </a:gridCol>
              </a:tblGrid>
              <a:tr h="207906">
                <a:tc>
                  <a:txBody>
                    <a:bodyPr/>
                    <a:lstStyle/>
                    <a:p>
                      <a:pPr marL="50800" algn="ctr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519430" algn="l"/>
                          <a:tab pos="676910" algn="ctr"/>
                        </a:tabLst>
                      </a:pPr>
                      <a:r>
                        <a:rPr lang="el-GR" sz="1800">
                          <a:effectLst/>
                        </a:rPr>
                        <a:t>Μέρος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Εξωεντερικές εκδηλώσεις φλεγμονώδους νόσου του εντέρου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4195468702"/>
                  </a:ext>
                </a:extLst>
              </a:tr>
              <a:tr h="432510">
                <a:tc>
                  <a:txBody>
                    <a:bodyPr/>
                    <a:lstStyle/>
                    <a:p>
                      <a:pPr marL="50165" algn="ctr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Οφθαλμικό σύστημα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800" b="0" dirty="0">
                          <a:effectLst/>
                        </a:rPr>
                        <a:t>• </a:t>
                      </a:r>
                      <a:r>
                        <a:rPr lang="el-GR" sz="1800" b="0" dirty="0" err="1">
                          <a:effectLst/>
                        </a:rPr>
                        <a:t>Ραγοειδίτιδα</a:t>
                      </a:r>
                      <a:r>
                        <a:rPr lang="el-GR" sz="1800" b="0" dirty="0">
                          <a:effectLst/>
                        </a:rPr>
                        <a:t> / </a:t>
                      </a:r>
                      <a:r>
                        <a:rPr lang="el-GR" sz="1800" b="0" dirty="0" err="1">
                          <a:effectLst/>
                        </a:rPr>
                        <a:t>ιρίτιδα</a:t>
                      </a:r>
                      <a:r>
                        <a:rPr lang="el-GR" sz="1800" b="0" dirty="0">
                          <a:effectLst/>
                        </a:rPr>
                        <a:t>, </a:t>
                      </a:r>
                      <a:r>
                        <a:rPr lang="el-GR" sz="1800" b="0" dirty="0" err="1">
                          <a:effectLst/>
                        </a:rPr>
                        <a:t>επισκληρίτιδα</a:t>
                      </a:r>
                      <a:r>
                        <a:rPr lang="el-GR" sz="1800" b="0" dirty="0">
                          <a:effectLst/>
                        </a:rPr>
                        <a:t>, έλκη του κερατοειδούς, αγγειακή νόσος του αμφιβληστροειδούς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3166960582"/>
                  </a:ext>
                </a:extLst>
              </a:tr>
              <a:tr h="432510">
                <a:tc>
                  <a:txBody>
                    <a:bodyPr/>
                    <a:lstStyle/>
                    <a:p>
                      <a:pPr marL="50165" algn="ctr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Μεταβολικό σύστημα</a:t>
                      </a:r>
                      <a:endParaRPr lang="el-G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800" b="0" dirty="0">
                          <a:effectLst/>
                        </a:rPr>
                        <a:t>Καθυστέρηση ανάπτυξης σε παιδιά και εφήβους, καθυστερημένη σεξουαλική ωρίμανση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309467358"/>
                  </a:ext>
                </a:extLst>
              </a:tr>
              <a:tr h="207906">
                <a:tc>
                  <a:txBody>
                    <a:bodyPr/>
                    <a:lstStyle/>
                    <a:p>
                      <a:pPr marL="50165" algn="ctr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Νεφρικό σύστημα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  <a:tabLst>
                          <a:tab pos="152400" algn="l"/>
                        </a:tabLst>
                      </a:pPr>
                      <a:r>
                        <a:rPr lang="el-GR" sz="1800" b="0" dirty="0">
                          <a:effectLst/>
                        </a:rPr>
                        <a:t>• Πέτρες οξαλικού ασβεστίου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94" marR="44494" marT="0" marB="0"/>
                </a:tc>
                <a:extLst>
                  <a:ext uri="{0D108BD9-81ED-4DB2-BD59-A6C34878D82A}">
                    <a16:rowId xmlns:a16="http://schemas.microsoft.com/office/drawing/2014/main" val="46781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3270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D6D9F0-957F-4B24-86C9-70CDD6BF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Σκοπός Έρευνας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7C3D8E-8A74-41AC-844A-D33234A5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195" y="1710128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l-GR" sz="2000" dirty="0"/>
              <a:t>Σκοπός της παρούσας έρευνας είναι η αναλυτική καταγραφή </a:t>
            </a:r>
            <a:r>
              <a:rPr lang="el-GR" dirty="0"/>
              <a:t>της εμφάνισης δυσπλασίας και καρκίνου στην Ελκώδη Κολίτιδα των ασθενών, </a:t>
            </a:r>
            <a:r>
              <a:rPr lang="el-GR" sz="2000" dirty="0"/>
              <a:t>οι οποίοι παρακολουθούνται από την </a:t>
            </a:r>
            <a:r>
              <a:rPr lang="el-GR" sz="2000" dirty="0" err="1"/>
              <a:t>Ηπατο</a:t>
            </a:r>
            <a:r>
              <a:rPr lang="el-GR" sz="2000" dirty="0"/>
              <a:t>-Γαστρεντερολογική Μονάδα της Α’ Π/Θ Κλινικής του Πανεπιστημιακού Νοσοκομείου Ιωαννίνων .</a:t>
            </a:r>
            <a:r>
              <a:rPr lang="el-GR" dirty="0"/>
              <a:t> 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584625138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819</TotalTime>
  <Words>1809</Words>
  <Application>Microsoft Office PowerPoint</Application>
  <PresentationFormat>Ευρεία οθόνη</PresentationFormat>
  <Paragraphs>128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Ion</vt:lpstr>
      <vt:lpstr>«ΕΝΔΟΣΚΟΠΙΚΗ ΜΕΛΕΤΗ ΤΟΥ ΚΑΤΩΤΕΡΟΥ ΠΕΠΤΙΚΟΥ ΣΥΣΤΗΜΑΤΟΣ ΣΕ ΑΣΘΕΝΕΙΣ ΜΕ ΕΛΚΩΔΗ ΚΟΛΙΤΙΔΑ» </vt:lpstr>
      <vt:lpstr>Φλεγμονώδεις παθήσεις του εντέρου (ΙΦΝΕ) Ορισμός </vt:lpstr>
      <vt:lpstr>Φλεγμονώδεις παθήσεις του εντέρου (ΙΦΝΕ) Ορισμός </vt:lpstr>
      <vt:lpstr>Ελκώδης κολίτιδα -UC</vt:lpstr>
      <vt:lpstr>Επιδημιολογία των ΙΦΝΕ </vt:lpstr>
      <vt:lpstr>Παράγοντες που επηρεάζουν τις ΙΦΝΕ</vt:lpstr>
      <vt:lpstr>Εξωεντερικές εκδηλώσεις των ΙΦΝΕ </vt:lpstr>
      <vt:lpstr>Εξωεντερικές εκδηλώσεις των ΙΦΝΕ </vt:lpstr>
      <vt:lpstr>Σκοπός Έρευνας</vt:lpstr>
      <vt:lpstr>Μεθοδολογία Έρευνας</vt:lpstr>
      <vt:lpstr>Εργαλείο έρευνας </vt:lpstr>
      <vt:lpstr>Στατιστική ανάλυση </vt:lpstr>
      <vt:lpstr>Αποτελέσματα Έρευνας </vt:lpstr>
      <vt:lpstr>Δημογραφικά Χαρακτηριστικά </vt:lpstr>
      <vt:lpstr>ΣΤΑΤΙΣΤΙΚΑ ΣΤΟΙΧΕΙΑ</vt:lpstr>
      <vt:lpstr>ΣΕ ΣΧΕΣΗ ΜΕ ΤΟ ΦΥΛΟ</vt:lpstr>
      <vt:lpstr>ΣΕ ΣΧΕΣΗ ΜΕ ΤΗΝ ΠΕΡΙΟΧΗ ΔΙΑΜΟΝΗΣ</vt:lpstr>
      <vt:lpstr>ΕΥΡΗΜΑΤΑ ΕΝΔΟΣΚΟΠΗΣΕΩΝ </vt:lpstr>
      <vt:lpstr>ΑΡΙΘΜΟΣ ΕΝΔΟΣΚΟΠΗΣΕΩΝ ΚΑΙ ΑΠΟΤΕΛΕΣΜΑΤΑ ΒΙΟΨΙΩΝ</vt:lpstr>
      <vt:lpstr>ΔΙΑΓΝΩΣΗ, ΘΕΡΑΠΕΙΑ ΚΑΙ ΠΑΡΑΚΟΛΟΥΘΗΣΗ</vt:lpstr>
      <vt:lpstr>ΣΥΜΠΕΡΑΣΜΑΤΑ</vt:lpstr>
      <vt:lpstr>ΣΥΜΠΕΡΑΣΜΑΤΑ</vt:lpstr>
      <vt:lpstr>Προτάσεις</vt:lpstr>
      <vt:lpstr>Σας ευχαριστώ πολύ!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Οφθαλμολογικές Εκδηλώσεις στην Ιδιοπαθή Φλεγμονώδη Νόσο των Εντέρων σε Ενήλικες και Εφήβους στη ΒΔ Ελλάδα</dc:title>
  <dc:creator>demi latsou</dc:creator>
  <cp:lastModifiedBy>maria pappa</cp:lastModifiedBy>
  <cp:revision>449</cp:revision>
  <dcterms:created xsi:type="dcterms:W3CDTF">2020-07-01T17:00:29Z</dcterms:created>
  <dcterms:modified xsi:type="dcterms:W3CDTF">2023-03-31T10:05:57Z</dcterms:modified>
</cp:coreProperties>
</file>